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8.xml" ContentType="application/vnd.openxmlformats-officedocument.presentationml.tags+xml"/>
  <Override PartName="/ppt/notesSlides/notesSlide44.xml" ContentType="application/vnd.openxmlformats-officedocument.presentationml.notesSlide+xml"/>
  <Override PartName="/ppt/tags/tag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 id="2147483709" r:id="rId3"/>
    <p:sldMasterId id="2147483722" r:id="rId4"/>
    <p:sldMasterId id="2147483735" r:id="rId5"/>
  </p:sldMasterIdLst>
  <p:notesMasterIdLst>
    <p:notesMasterId r:id="rId194"/>
  </p:notesMasterIdLst>
  <p:sldIdLst>
    <p:sldId id="1115" r:id="rId6"/>
    <p:sldId id="1120" r:id="rId7"/>
    <p:sldId id="1121" r:id="rId8"/>
    <p:sldId id="1122" r:id="rId9"/>
    <p:sldId id="1123" r:id="rId10"/>
    <p:sldId id="1124" r:id="rId11"/>
    <p:sldId id="1125" r:id="rId12"/>
    <p:sldId id="1126" r:id="rId13"/>
    <p:sldId id="1127" r:id="rId14"/>
    <p:sldId id="1128" r:id="rId15"/>
    <p:sldId id="1129" r:id="rId16"/>
    <p:sldId id="1130" r:id="rId17"/>
    <p:sldId id="1131" r:id="rId18"/>
    <p:sldId id="1132" r:id="rId19"/>
    <p:sldId id="1133" r:id="rId20"/>
    <p:sldId id="1134" r:id="rId21"/>
    <p:sldId id="1135" r:id="rId22"/>
    <p:sldId id="1136" r:id="rId23"/>
    <p:sldId id="1137" r:id="rId24"/>
    <p:sldId id="1138" r:id="rId25"/>
    <p:sldId id="1139" r:id="rId26"/>
    <p:sldId id="658" r:id="rId27"/>
    <p:sldId id="726" r:id="rId28"/>
    <p:sldId id="734" r:id="rId29"/>
    <p:sldId id="678" r:id="rId30"/>
    <p:sldId id="681" r:id="rId31"/>
    <p:sldId id="680" r:id="rId32"/>
    <p:sldId id="684" r:id="rId33"/>
    <p:sldId id="685" r:id="rId34"/>
    <p:sldId id="686" r:id="rId35"/>
    <p:sldId id="720" r:id="rId36"/>
    <p:sldId id="651" r:id="rId37"/>
    <p:sldId id="735" r:id="rId38"/>
    <p:sldId id="701" r:id="rId39"/>
    <p:sldId id="1140" r:id="rId40"/>
    <p:sldId id="531" r:id="rId41"/>
    <p:sldId id="1141" r:id="rId42"/>
    <p:sldId id="1142" r:id="rId43"/>
    <p:sldId id="1143" r:id="rId44"/>
    <p:sldId id="1144" r:id="rId45"/>
    <p:sldId id="1145" r:id="rId46"/>
    <p:sldId id="1146" r:id="rId47"/>
    <p:sldId id="1147" r:id="rId48"/>
    <p:sldId id="1148" r:id="rId49"/>
    <p:sldId id="1149" r:id="rId50"/>
    <p:sldId id="1150" r:id="rId51"/>
    <p:sldId id="1151" r:id="rId52"/>
    <p:sldId id="1152" r:id="rId53"/>
    <p:sldId id="1153" r:id="rId54"/>
    <p:sldId id="1154" r:id="rId55"/>
    <p:sldId id="1155" r:id="rId56"/>
    <p:sldId id="1156" r:id="rId57"/>
    <p:sldId id="1157" r:id="rId58"/>
    <p:sldId id="1158" r:id="rId59"/>
    <p:sldId id="1159" r:id="rId60"/>
    <p:sldId id="1160" r:id="rId61"/>
    <p:sldId id="1161" r:id="rId62"/>
    <p:sldId id="1162" r:id="rId63"/>
    <p:sldId id="1163" r:id="rId64"/>
    <p:sldId id="1164" r:id="rId65"/>
    <p:sldId id="1165" r:id="rId66"/>
    <p:sldId id="604" r:id="rId67"/>
    <p:sldId id="603" r:id="rId68"/>
    <p:sldId id="542" r:id="rId69"/>
    <p:sldId id="591" r:id="rId70"/>
    <p:sldId id="543" r:id="rId71"/>
    <p:sldId id="605" r:id="rId72"/>
    <p:sldId id="1119" r:id="rId73"/>
    <p:sldId id="602" r:id="rId74"/>
    <p:sldId id="545" r:id="rId75"/>
    <p:sldId id="546" r:id="rId76"/>
    <p:sldId id="547" r:id="rId77"/>
    <p:sldId id="548" r:id="rId78"/>
    <p:sldId id="552" r:id="rId79"/>
    <p:sldId id="553" r:id="rId80"/>
    <p:sldId id="549" r:id="rId81"/>
    <p:sldId id="550" r:id="rId82"/>
    <p:sldId id="551" r:id="rId83"/>
    <p:sldId id="1232" r:id="rId84"/>
    <p:sldId id="1233" r:id="rId85"/>
    <p:sldId id="1234" r:id="rId86"/>
    <p:sldId id="1235" r:id="rId87"/>
    <p:sldId id="1236" r:id="rId88"/>
    <p:sldId id="1166" r:id="rId89"/>
    <p:sldId id="1167" r:id="rId90"/>
    <p:sldId id="1168" r:id="rId91"/>
    <p:sldId id="1169" r:id="rId92"/>
    <p:sldId id="1170" r:id="rId93"/>
    <p:sldId id="1171" r:id="rId94"/>
    <p:sldId id="1172" r:id="rId95"/>
    <p:sldId id="1173" r:id="rId96"/>
    <p:sldId id="1174" r:id="rId97"/>
    <p:sldId id="1175" r:id="rId98"/>
    <p:sldId id="1176" r:id="rId99"/>
    <p:sldId id="1177" r:id="rId100"/>
    <p:sldId id="1178" r:id="rId101"/>
    <p:sldId id="1179" r:id="rId102"/>
    <p:sldId id="1180" r:id="rId103"/>
    <p:sldId id="1181" r:id="rId104"/>
    <p:sldId id="1182" r:id="rId105"/>
    <p:sldId id="1183" r:id="rId106"/>
    <p:sldId id="614" r:id="rId107"/>
    <p:sldId id="594" r:id="rId108"/>
    <p:sldId id="556" r:id="rId109"/>
    <p:sldId id="557" r:id="rId110"/>
    <p:sldId id="558" r:id="rId111"/>
    <p:sldId id="559" r:id="rId112"/>
    <p:sldId id="560" r:id="rId113"/>
    <p:sldId id="561" r:id="rId114"/>
    <p:sldId id="562" r:id="rId115"/>
    <p:sldId id="563" r:id="rId116"/>
    <p:sldId id="593" r:id="rId117"/>
    <p:sldId id="566" r:id="rId118"/>
    <p:sldId id="567" r:id="rId119"/>
    <p:sldId id="596" r:id="rId120"/>
    <p:sldId id="595" r:id="rId121"/>
    <p:sldId id="585" r:id="rId122"/>
    <p:sldId id="586" r:id="rId123"/>
    <p:sldId id="598" r:id="rId124"/>
    <p:sldId id="599" r:id="rId125"/>
    <p:sldId id="600" r:id="rId126"/>
    <p:sldId id="601" r:id="rId127"/>
    <p:sldId id="488" r:id="rId128"/>
    <p:sldId id="817" r:id="rId129"/>
    <p:sldId id="818" r:id="rId130"/>
    <p:sldId id="819" r:id="rId131"/>
    <p:sldId id="809" r:id="rId132"/>
    <p:sldId id="806" r:id="rId133"/>
    <p:sldId id="808" r:id="rId134"/>
    <p:sldId id="807" r:id="rId135"/>
    <p:sldId id="811" r:id="rId136"/>
    <p:sldId id="821" r:id="rId137"/>
    <p:sldId id="810" r:id="rId138"/>
    <p:sldId id="822" r:id="rId139"/>
    <p:sldId id="815" r:id="rId140"/>
    <p:sldId id="816" r:id="rId141"/>
    <p:sldId id="823" r:id="rId142"/>
    <p:sldId id="483" r:id="rId143"/>
    <p:sldId id="478" r:id="rId144"/>
    <p:sldId id="490" r:id="rId145"/>
    <p:sldId id="491" r:id="rId146"/>
    <p:sldId id="492" r:id="rId147"/>
    <p:sldId id="484" r:id="rId148"/>
    <p:sldId id="493" r:id="rId149"/>
    <p:sldId id="494" r:id="rId150"/>
    <p:sldId id="495" r:id="rId151"/>
    <p:sldId id="498" r:id="rId152"/>
    <p:sldId id="496" r:id="rId153"/>
    <p:sldId id="497" r:id="rId154"/>
    <p:sldId id="485" r:id="rId155"/>
    <p:sldId id="820" r:id="rId156"/>
    <p:sldId id="439" r:id="rId157"/>
    <p:sldId id="513" r:id="rId158"/>
    <p:sldId id="1197" r:id="rId159"/>
    <p:sldId id="1198" r:id="rId160"/>
    <p:sldId id="1199" r:id="rId161"/>
    <p:sldId id="1200" r:id="rId162"/>
    <p:sldId id="1201" r:id="rId163"/>
    <p:sldId id="1202" r:id="rId164"/>
    <p:sldId id="1203" r:id="rId165"/>
    <p:sldId id="1204" r:id="rId166"/>
    <p:sldId id="1205" r:id="rId167"/>
    <p:sldId id="1206" r:id="rId168"/>
    <p:sldId id="1207" r:id="rId169"/>
    <p:sldId id="1208" r:id="rId170"/>
    <p:sldId id="1209" r:id="rId171"/>
    <p:sldId id="1210" r:id="rId172"/>
    <p:sldId id="1211" r:id="rId173"/>
    <p:sldId id="1212" r:id="rId174"/>
    <p:sldId id="1213" r:id="rId175"/>
    <p:sldId id="1214" r:id="rId176"/>
    <p:sldId id="1215" r:id="rId177"/>
    <p:sldId id="1216" r:id="rId178"/>
    <p:sldId id="1217" r:id="rId179"/>
    <p:sldId id="1218" r:id="rId180"/>
    <p:sldId id="1219" r:id="rId181"/>
    <p:sldId id="1220" r:id="rId182"/>
    <p:sldId id="1221" r:id="rId183"/>
    <p:sldId id="1222" r:id="rId184"/>
    <p:sldId id="1223" r:id="rId185"/>
    <p:sldId id="1224" r:id="rId186"/>
    <p:sldId id="1225" r:id="rId187"/>
    <p:sldId id="1226" r:id="rId188"/>
    <p:sldId id="1227" r:id="rId189"/>
    <p:sldId id="1228" r:id="rId190"/>
    <p:sldId id="1229" r:id="rId191"/>
    <p:sldId id="1230" r:id="rId192"/>
    <p:sldId id="1231" r:id="rId19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Title Slide" id="{12D1A86E-5DCC-4E26-A711-BA33718C384E}">
          <p14:sldIdLst>
            <p14:sldId id="1115"/>
          </p14:sldIdLst>
        </p14:section>
        <p14:section name="Default Section" id="{FDDF0C2D-5679-417A-8C95-E276495EEEBA}">
          <p14:sldIdLst>
            <p14:sldId id="1120"/>
            <p14:sldId id="1121"/>
            <p14:sldId id="1122"/>
            <p14:sldId id="1123"/>
            <p14:sldId id="1124"/>
            <p14:sldId id="1125"/>
            <p14:sldId id="1126"/>
            <p14:sldId id="1127"/>
            <p14:sldId id="1128"/>
            <p14:sldId id="1129"/>
            <p14:sldId id="1130"/>
            <p14:sldId id="1131"/>
            <p14:sldId id="1132"/>
            <p14:sldId id="1133"/>
            <p14:sldId id="1134"/>
            <p14:sldId id="1135"/>
            <p14:sldId id="1136"/>
            <p14:sldId id="1137"/>
            <p14:sldId id="1138"/>
            <p14:sldId id="1139"/>
            <p14:sldId id="658"/>
            <p14:sldId id="726"/>
            <p14:sldId id="734"/>
            <p14:sldId id="678"/>
            <p14:sldId id="681"/>
            <p14:sldId id="680"/>
            <p14:sldId id="684"/>
            <p14:sldId id="685"/>
            <p14:sldId id="686"/>
            <p14:sldId id="720"/>
            <p14:sldId id="651"/>
            <p14:sldId id="735"/>
            <p14:sldId id="701"/>
          </p14:sldIdLst>
        </p14:section>
        <p14:section name="Image Filtering" id="{B9B5EFF8-DF2B-4BBE-866D-3B2FB71F3317}">
          <p14:sldIdLst>
            <p14:sldId id="1140"/>
            <p14:sldId id="531"/>
            <p14:sldId id="1141"/>
            <p14:sldId id="1142"/>
            <p14:sldId id="1143"/>
            <p14:sldId id="1144"/>
            <p14:sldId id="1145"/>
            <p14:sldId id="1146"/>
            <p14:sldId id="1147"/>
            <p14:sldId id="1148"/>
            <p14:sldId id="1149"/>
            <p14:sldId id="1150"/>
            <p14:sldId id="1151"/>
            <p14:sldId id="1152"/>
            <p14:sldId id="1153"/>
            <p14:sldId id="1154"/>
            <p14:sldId id="1155"/>
            <p14:sldId id="1156"/>
            <p14:sldId id="1157"/>
            <p14:sldId id="1158"/>
            <p14:sldId id="1159"/>
            <p14:sldId id="1160"/>
            <p14:sldId id="1161"/>
            <p14:sldId id="1162"/>
            <p14:sldId id="1163"/>
            <p14:sldId id="1164"/>
            <p14:sldId id="1165"/>
            <p14:sldId id="604"/>
            <p14:sldId id="603"/>
            <p14:sldId id="542"/>
            <p14:sldId id="591"/>
            <p14:sldId id="543"/>
            <p14:sldId id="605"/>
            <p14:sldId id="1119"/>
            <p14:sldId id="602"/>
            <p14:sldId id="545"/>
            <p14:sldId id="546"/>
            <p14:sldId id="547"/>
            <p14:sldId id="548"/>
            <p14:sldId id="552"/>
            <p14:sldId id="553"/>
            <p14:sldId id="549"/>
            <p14:sldId id="550"/>
            <p14:sldId id="551"/>
            <p14:sldId id="1232"/>
            <p14:sldId id="1233"/>
            <p14:sldId id="1234"/>
            <p14:sldId id="1235"/>
            <p14:sldId id="1236"/>
            <p14:sldId id="1166"/>
            <p14:sldId id="1167"/>
            <p14:sldId id="1168"/>
            <p14:sldId id="1169"/>
            <p14:sldId id="1170"/>
            <p14:sldId id="1171"/>
            <p14:sldId id="1172"/>
            <p14:sldId id="1173"/>
            <p14:sldId id="1174"/>
            <p14:sldId id="1175"/>
            <p14:sldId id="1176"/>
            <p14:sldId id="1177"/>
            <p14:sldId id="1178"/>
            <p14:sldId id="1179"/>
            <p14:sldId id="1180"/>
            <p14:sldId id="1181"/>
            <p14:sldId id="1182"/>
            <p14:sldId id="1183"/>
            <p14:sldId id="614"/>
            <p14:sldId id="594"/>
            <p14:sldId id="556"/>
            <p14:sldId id="557"/>
            <p14:sldId id="558"/>
            <p14:sldId id="559"/>
            <p14:sldId id="560"/>
            <p14:sldId id="561"/>
            <p14:sldId id="562"/>
            <p14:sldId id="563"/>
            <p14:sldId id="593"/>
            <p14:sldId id="566"/>
            <p14:sldId id="567"/>
            <p14:sldId id="596"/>
          </p14:sldIdLst>
        </p14:section>
        <p14:section name="Faking Tilt Shift" id="{D8DC0435-A8A2-469F-808F-5C0670D4B1A6}">
          <p14:sldIdLst>
            <p14:sldId id="595"/>
            <p14:sldId id="585"/>
            <p14:sldId id="586"/>
            <p14:sldId id="598"/>
            <p14:sldId id="599"/>
            <p14:sldId id="600"/>
            <p14:sldId id="601"/>
          </p14:sldIdLst>
        </p14:section>
        <p14:section name="Practice for convolution" id="{F3B471AB-DCFD-4D70-A4CC-CE0EBEF1CF15}">
          <p14:sldIdLst>
            <p14:sldId id="488"/>
            <p14:sldId id="817"/>
            <p14:sldId id="818"/>
            <p14:sldId id="819"/>
          </p14:sldIdLst>
        </p14:section>
        <p14:section name="Correlation &amp; Template Matching Example" id="{B3D1FCF0-75C4-4981-A3DE-4C9E682D84A4}">
          <p14:sldIdLst>
            <p14:sldId id="809"/>
            <p14:sldId id="806"/>
            <p14:sldId id="808"/>
            <p14:sldId id="807"/>
            <p14:sldId id="811"/>
            <p14:sldId id="821"/>
            <p14:sldId id="810"/>
            <p14:sldId id="822"/>
            <p14:sldId id="815"/>
            <p14:sldId id="816"/>
            <p14:sldId id="823"/>
          </p14:sldIdLst>
        </p14:section>
        <p14:section name="Non-linear Filters" id="{D5C7AD1F-C29A-439E-BB83-DCCE889A65A5}">
          <p14:sldIdLst>
            <p14:sldId id="483"/>
            <p14:sldId id="478"/>
            <p14:sldId id="490"/>
            <p14:sldId id="491"/>
            <p14:sldId id="492"/>
            <p14:sldId id="484"/>
            <p14:sldId id="493"/>
            <p14:sldId id="494"/>
            <p14:sldId id="495"/>
            <p14:sldId id="498"/>
            <p14:sldId id="496"/>
            <p14:sldId id="497"/>
            <p14:sldId id="485"/>
            <p14:sldId id="820"/>
            <p14:sldId id="439"/>
            <p14:sldId id="513"/>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73451" autoAdjust="0"/>
  </p:normalViewPr>
  <p:slideViewPr>
    <p:cSldViewPr>
      <p:cViewPr varScale="1">
        <p:scale>
          <a:sx n="55" d="100"/>
          <a:sy n="55" d="100"/>
        </p:scale>
        <p:origin x="1680" y="78"/>
      </p:cViewPr>
      <p:guideLst>
        <p:guide orient="horz" pos="2160"/>
        <p:guide pos="2880"/>
      </p:guideLst>
    </p:cSldViewPr>
  </p:slideViewPr>
  <p:outlineViewPr>
    <p:cViewPr>
      <p:scale>
        <a:sx n="33" d="100"/>
        <a:sy n="33" d="100"/>
      </p:scale>
      <p:origin x="0" y="12933"/>
    </p:cViewPr>
    <p:sldLst>
      <p:sld r:id="rId1" collapse="1"/>
      <p:sld r:id="rId2" collapse="1"/>
      <p:sld r:id="rId3" collapse="1"/>
      <p:sld r:id="rId4" collapse="1"/>
    </p:sldLst>
  </p:outlineViewPr>
  <p:notesTextViewPr>
    <p:cViewPr>
      <p:scale>
        <a:sx n="100" d="100"/>
        <a:sy n="100" d="100"/>
      </p:scale>
      <p:origin x="0" y="0"/>
    </p:cViewPr>
  </p:notesTextViewPr>
  <p:sorterViewPr>
    <p:cViewPr>
      <p:scale>
        <a:sx n="100" d="100"/>
        <a:sy n="100" d="100"/>
      </p:scale>
      <p:origin x="0" y="-23933"/>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slide" Target="slides/slide170.xml"/><Relationship Id="rId170" Type="http://schemas.openxmlformats.org/officeDocument/2006/relationships/slide" Target="slides/slide165.xml"/><Relationship Id="rId191" Type="http://schemas.openxmlformats.org/officeDocument/2006/relationships/slide" Target="slides/slide186.xml"/><Relationship Id="rId196"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tableStyles" Target="tableStyles.xml"/><Relationship Id="rId172" Type="http://schemas.openxmlformats.org/officeDocument/2006/relationships/slide" Target="slides/slide167.xml"/><Relationship Id="rId193" Type="http://schemas.openxmlformats.org/officeDocument/2006/relationships/slide" Target="slides/slide188.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presProps" Target="presProps.xml"/><Relationship Id="rId190" Type="http://schemas.openxmlformats.org/officeDocument/2006/relationships/slide" Target="slides/slide185.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s>
</file>

<file path=ppt/_rels/viewProps.xml.rels><?xml version="1.0" encoding="UTF-8" standalone="yes"?>
<Relationships xmlns="http://schemas.openxmlformats.org/package/2006/relationships"><Relationship Id="rId3" Type="http://schemas.openxmlformats.org/officeDocument/2006/relationships/slide" Target="slides/slide150.xml"/><Relationship Id="rId2" Type="http://schemas.openxmlformats.org/officeDocument/2006/relationships/slide" Target="slides/slide143.xml"/><Relationship Id="rId1" Type="http://schemas.openxmlformats.org/officeDocument/2006/relationships/slide" Target="slides/slide139.xml"/><Relationship Id="rId4" Type="http://schemas.openxmlformats.org/officeDocument/2006/relationships/slide" Target="slides/slide1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4.wmf"/><Relationship Id="rId4"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87195DA-C8D4-4D1F-AF20-C12BB6DD0220}" type="datetimeFigureOut">
              <a:rPr lang="en-US"/>
              <a:pPr>
                <a:defRPr/>
              </a:pPr>
              <a:t>5/14/2022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EBB0408-F7D0-4348-886E-24DD55A4A6FC}" type="slidenum">
              <a:rPr lang="en-US"/>
              <a:pPr>
                <a:defRPr/>
              </a:pPr>
              <a:t>‹#›</a:t>
            </a:fld>
            <a:endParaRPr lang="en-US"/>
          </a:p>
        </p:txBody>
      </p:sp>
    </p:spTree>
    <p:extLst>
      <p:ext uri="{BB962C8B-B14F-4D97-AF65-F5344CB8AC3E}">
        <p14:creationId xmlns:p14="http://schemas.microsoft.com/office/powerpoint/2010/main" val="35161451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Square_matrix"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en.wikipedia.org/wiki/Transpos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Verdana" panose="020B0604030504040204" pitchFamily="34" charset="0"/>
              </a:rPr>
              <a:t>https://prismia.chat/projects/ccaebf77-a313-4f85-a7ee-4416aaaf014d/join</a:t>
            </a:r>
            <a:endParaRPr lang="en-US" dirty="0"/>
          </a:p>
        </p:txBody>
      </p:sp>
      <p:sp>
        <p:nvSpPr>
          <p:cNvPr id="4" name="Slide Number Placeholder 3"/>
          <p:cNvSpPr>
            <a:spLocks noGrp="1"/>
          </p:cNvSpPr>
          <p:nvPr>
            <p:ph type="sldNum" sz="quarter" idx="5"/>
          </p:nvPr>
        </p:nvSpPr>
        <p:spPr/>
        <p:txBody>
          <a:bodyPr/>
          <a:lstStyle/>
          <a:p>
            <a:fld id="{86C839A6-008C-4A28-B9D2-6B4E741E06E2}" type="slidenum">
              <a:rPr lang="en-US" smtClean="0"/>
              <a:t>1</a:t>
            </a:fld>
            <a:endParaRPr lang="en-US"/>
          </a:p>
        </p:txBody>
      </p:sp>
    </p:spTree>
    <p:extLst>
      <p:ext uri="{BB962C8B-B14F-4D97-AF65-F5344CB8AC3E}">
        <p14:creationId xmlns:p14="http://schemas.microsoft.com/office/powerpoint/2010/main" val="725385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Real valued function will get digital values – integer values </a:t>
            </a:r>
          </a:p>
          <a:p>
            <a:r>
              <a:rPr lang="en-US" sz="1200" b="0" i="0" u="none" strike="noStrike" kern="1200" baseline="0" dirty="0">
                <a:solidFill>
                  <a:schemeClr val="tx1"/>
                </a:solidFill>
                <a:latin typeface="+mn-lt"/>
                <a:ea typeface="+mn-ea"/>
                <a:cs typeface="+mn-cs"/>
              </a:rPr>
              <a:t>• Quantization is </a:t>
            </a:r>
            <a:r>
              <a:rPr lang="en-US" sz="1200" b="0" i="0" u="none" strike="noStrike" kern="1200" baseline="0" dirty="0" err="1">
                <a:solidFill>
                  <a:schemeClr val="tx1"/>
                </a:solidFill>
                <a:latin typeface="+mn-lt"/>
                <a:ea typeface="+mn-ea"/>
                <a:cs typeface="+mn-cs"/>
              </a:rPr>
              <a:t>lossy</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After quantization, the original signal cannot be reconstructed anymore </a:t>
            </a:r>
          </a:p>
          <a:p>
            <a:r>
              <a:rPr lang="en-US" sz="1200" b="0" i="0" u="none" strike="noStrike" kern="1200" baseline="0" dirty="0">
                <a:solidFill>
                  <a:schemeClr val="tx1"/>
                </a:solidFill>
                <a:latin typeface="+mn-lt"/>
                <a:ea typeface="+mn-ea"/>
                <a:cs typeface="+mn-cs"/>
              </a:rPr>
              <a:t>• This is in contrast to sampling, as a sampled but not quantized signal </a:t>
            </a:r>
            <a:r>
              <a:rPr lang="en-US" sz="1200" b="1" i="0" u="none" strike="noStrike" kern="1200" baseline="0" dirty="0">
                <a:solidFill>
                  <a:schemeClr val="tx1"/>
                </a:solidFill>
                <a:latin typeface="+mn-lt"/>
                <a:ea typeface="+mn-ea"/>
                <a:cs typeface="+mn-cs"/>
              </a:rPr>
              <a:t>can </a:t>
            </a:r>
            <a:r>
              <a:rPr lang="en-US" sz="1200" b="0" i="0" u="none" strike="noStrike" kern="1200" baseline="0" dirty="0">
                <a:solidFill>
                  <a:schemeClr val="tx1"/>
                </a:solidFill>
                <a:latin typeface="+mn-lt"/>
                <a:ea typeface="+mn-ea"/>
                <a:cs typeface="+mn-cs"/>
              </a:rPr>
              <a:t>be reconstructed. </a:t>
            </a:r>
          </a:p>
          <a:p>
            <a:r>
              <a:rPr lang="en-US" sz="1200" b="0" i="0" u="none" strike="noStrike" kern="1200" baseline="0" dirty="0">
                <a:solidFill>
                  <a:schemeClr val="tx1"/>
                </a:solidFill>
                <a:latin typeface="+mn-lt"/>
                <a:ea typeface="+mn-ea"/>
                <a:cs typeface="+mn-cs"/>
              </a:rPr>
              <a:t>• Simple quantization uses equally spaced levels with k intervals </a:t>
            </a:r>
          </a:p>
          <a:p>
            <a:endParaRPr lang="en-US" dirty="0"/>
          </a:p>
          <a:p>
            <a:r>
              <a:rPr lang="en-US" dirty="0"/>
              <a:t>Figure 2.16 from </a:t>
            </a:r>
            <a:r>
              <a:rPr lang="en-US" dirty="0" err="1"/>
              <a:t>Szeliski</a:t>
            </a:r>
            <a:r>
              <a:rPr lang="en-US" dirty="0"/>
              <a:t> textbook.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3944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is of Jackson Gibbons – one of our past TAs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Dynamic range: </a:t>
            </a:r>
            <a:r>
              <a:rPr lang="en-US" i="0" dirty="0"/>
              <a:t>The minimum and maximum range of light intensity that can be measured.</a:t>
            </a:r>
            <a:endParaRPr lang="en-US" i="1" dirty="0"/>
          </a:p>
          <a:p>
            <a:endParaRPr lang="en-US" dirty="0"/>
          </a:p>
        </p:txBody>
      </p:sp>
      <p:sp>
        <p:nvSpPr>
          <p:cNvPr id="4" name="Slide Number Placeholder 3"/>
          <p:cNvSpPr>
            <a:spLocks noGrp="1"/>
          </p:cNvSpPr>
          <p:nvPr>
            <p:ph type="sldNum" sz="quarter" idx="5"/>
          </p:nvPr>
        </p:nvSpPr>
        <p:spPr/>
        <p:txBody>
          <a:bodyPr/>
          <a:lstStyle/>
          <a:p>
            <a:pPr>
              <a:defRPr/>
            </a:pPr>
            <a:fld id="{3EBB0408-F7D0-4348-886E-24DD55A4A6FC}" type="slidenum">
              <a:rPr lang="en-US" smtClean="0"/>
              <a:pPr>
                <a:defRPr/>
              </a:pPr>
              <a:t>34</a:t>
            </a:fld>
            <a:endParaRPr lang="en-US"/>
          </a:p>
        </p:txBody>
      </p:sp>
    </p:spTree>
    <p:extLst>
      <p:ext uri="{BB962C8B-B14F-4D97-AF65-F5344CB8AC3E}">
        <p14:creationId xmlns:p14="http://schemas.microsoft.com/office/powerpoint/2010/main" val="3391353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362F8D7-23E9-4695-B427-4D258D242D26}" type="slidenum">
              <a:rPr lang="en-US" altLang="en-US">
                <a:solidFill>
                  <a:prstClr val="black"/>
                </a:solidFill>
                <a:latin typeface="Calibri" panose="020F0502020204030204" pitchFamily="34" charset="0"/>
              </a:rPr>
              <a:pPr eaLnBrk="1" hangingPunct="1"/>
              <a:t>70</a:t>
            </a:fld>
            <a:endParaRPr lang="en-US" altLang="en-US">
              <a:solidFill>
                <a:prstClr val="black"/>
              </a:solidFill>
              <a:latin typeface="Calibri" panose="020F0502020204030204" pitchFamily="34" charset="0"/>
            </a:endParaRPr>
          </a:p>
        </p:txBody>
      </p:sp>
      <p:sp>
        <p:nvSpPr>
          <p:cNvPr id="890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70536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4179BA-3DF4-447D-85CA-D3D39FBFD2FD}" type="slidenum">
              <a:rPr lang="en-US" altLang="en-US">
                <a:solidFill>
                  <a:prstClr val="black"/>
                </a:solidFill>
                <a:latin typeface="Calibri" panose="020F0502020204030204" pitchFamily="34" charset="0"/>
              </a:rPr>
              <a:pPr eaLnBrk="1" hangingPunct="1"/>
              <a:t>71</a:t>
            </a:fld>
            <a:endParaRPr lang="en-US" altLang="en-US">
              <a:solidFill>
                <a:prstClr val="black"/>
              </a:solidFill>
              <a:latin typeface="Calibri" panose="020F0502020204030204" pitchFamily="34" charset="0"/>
            </a:endParaRPr>
          </a:p>
        </p:txBody>
      </p:sp>
      <p:sp>
        <p:nvSpPr>
          <p:cNvPr id="901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555662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406A51-AA08-4AB1-AF56-8A646C85724F}" type="slidenum">
              <a:rPr lang="en-US" altLang="en-US">
                <a:solidFill>
                  <a:prstClr val="black"/>
                </a:solidFill>
                <a:latin typeface="Calibri" panose="020F0502020204030204" pitchFamily="34" charset="0"/>
              </a:rPr>
              <a:pPr eaLnBrk="1" hangingPunct="1"/>
              <a:t>72</a:t>
            </a:fld>
            <a:endParaRPr lang="en-US" altLang="en-US">
              <a:solidFill>
                <a:prstClr val="black"/>
              </a:solidFill>
              <a:latin typeface="Calibri" panose="020F0502020204030204" pitchFamily="34" charset="0"/>
            </a:endParaRPr>
          </a:p>
        </p:txBody>
      </p:sp>
      <p:sp>
        <p:nvSpPr>
          <p:cNvPr id="911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557602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885407-F358-4B5A-8B99-3C173D13924C}" type="slidenum">
              <a:rPr lang="en-US" altLang="en-US">
                <a:solidFill>
                  <a:prstClr val="black"/>
                </a:solidFill>
                <a:latin typeface="Calibri" panose="020F0502020204030204" pitchFamily="34" charset="0"/>
              </a:rPr>
              <a:pPr eaLnBrk="1" hangingPunct="1"/>
              <a:t>73</a:t>
            </a:fld>
            <a:endParaRPr lang="en-US" altLang="en-US">
              <a:solidFill>
                <a:prstClr val="black"/>
              </a:solidFill>
              <a:latin typeface="Calibri" panose="020F0502020204030204" pitchFamily="34" charset="0"/>
            </a:endParaRPr>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62743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Questions at this point?</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30585A-45D5-41B7-8D7C-4008065DEE68}" type="slidenum">
              <a:rPr lang="en-US" altLang="en-US">
                <a:solidFill>
                  <a:prstClr val="black"/>
                </a:solidFill>
                <a:latin typeface="Calibri" panose="020F0502020204030204" pitchFamily="34" charset="0"/>
              </a:rPr>
              <a:pPr eaLnBrk="1" hangingPunct="1"/>
              <a:t>75</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622834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845745-4F42-46BB-B71E-104EC65B523D}" type="slidenum">
              <a:rPr lang="en-US" altLang="en-US">
                <a:solidFill>
                  <a:prstClr val="black"/>
                </a:solidFill>
                <a:latin typeface="Calibri" panose="020F0502020204030204" pitchFamily="34" charset="0"/>
              </a:rPr>
              <a:pPr eaLnBrk="1" hangingPunct="1"/>
              <a:t>76</a:t>
            </a:fld>
            <a:endParaRPr lang="en-US" altLang="en-US">
              <a:solidFill>
                <a:prstClr val="black"/>
              </a:solidFill>
              <a:latin typeface="Calibri" panose="020F0502020204030204" pitchFamily="34" charset="0"/>
            </a:endParaRPr>
          </a:p>
        </p:txBody>
      </p:sp>
      <p:sp>
        <p:nvSpPr>
          <p:cNvPr id="931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80772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0C88A6-F86C-435F-ABC1-493B59C832EB}" type="slidenum">
              <a:rPr lang="en-US" altLang="en-US">
                <a:solidFill>
                  <a:prstClr val="black"/>
                </a:solidFill>
                <a:latin typeface="Calibri" panose="020F0502020204030204" pitchFamily="34" charset="0"/>
              </a:rPr>
              <a:pPr eaLnBrk="1" hangingPunct="1"/>
              <a:t>77</a:t>
            </a:fld>
            <a:endParaRPr lang="en-US" altLang="en-US">
              <a:solidFill>
                <a:prstClr val="black"/>
              </a:solidFill>
              <a:latin typeface="Calibri" panose="020F0502020204030204" pitchFamily="34" charset="0"/>
            </a:endParaRPr>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493856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2258D0-1CD3-4BA2-8B5A-7AC61B33B44F}" type="slidenum">
              <a:rPr lang="en-US" altLang="en-US">
                <a:solidFill>
                  <a:prstClr val="black"/>
                </a:solidFill>
                <a:latin typeface="Calibri" panose="020F0502020204030204" pitchFamily="34" charset="0"/>
              </a:rPr>
              <a:pPr eaLnBrk="1" hangingPunct="1"/>
              <a:t>78</a:t>
            </a:fld>
            <a:endParaRPr lang="en-US" altLang="en-US">
              <a:solidFill>
                <a:prstClr val="black"/>
              </a:solidFill>
              <a:latin typeface="Calibri" panose="020F0502020204030204" pitchFamily="34" charset="0"/>
            </a:endParaRPr>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72099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Zoran and Weiss: “In the context of this work, a natural image would be the result of taking an ordinary digital camera, pointing it somewhere in the world and pressing the shutter button.“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0461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00BA99E-2DF0-4DED-8163-E72D2AD79A3C}" type="slidenum">
              <a:rPr lang="en-US" altLang="en-US">
                <a:solidFill>
                  <a:prstClr val="black"/>
                </a:solidFill>
                <a:latin typeface="Calibri" panose="020F0502020204030204" pitchFamily="34" charset="0"/>
              </a:rPr>
              <a:pPr eaLnBrk="1" hangingPunct="1"/>
              <a:t>102</a:t>
            </a:fld>
            <a:endParaRPr lang="en-US" altLang="en-US">
              <a:solidFill>
                <a:prstClr val="black"/>
              </a:solidFill>
              <a:latin typeface="Calibri" panose="020F0502020204030204" pitchFamily="34" charset="0"/>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664403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00BA99E-2DF0-4DED-8163-E72D2AD79A3C}" type="slidenum">
              <a:rPr lang="en-US" altLang="en-US">
                <a:solidFill>
                  <a:prstClr val="black"/>
                </a:solidFill>
                <a:latin typeface="Calibri" panose="020F0502020204030204" pitchFamily="34" charset="0"/>
              </a:rPr>
              <a:pPr eaLnBrk="1" hangingPunct="1"/>
              <a:t>103</a:t>
            </a:fld>
            <a:endParaRPr lang="en-US" altLang="en-US">
              <a:solidFill>
                <a:prstClr val="black"/>
              </a:solidFill>
              <a:latin typeface="Calibri" panose="020F0502020204030204" pitchFamily="34" charset="0"/>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7500" lnSpcReduction="20000"/>
          </a:bodyPr>
          <a:lstStyle/>
          <a:p>
            <a:pPr eaLnBrk="1" hangingPunct="1"/>
            <a:r>
              <a:rPr lang="en-US" altLang="en-US" dirty="0"/>
              <a:t>Symmetric in the geometric sense, not in the linear algebra/matrix sense.</a:t>
            </a:r>
          </a:p>
          <a:p>
            <a:pPr eaLnBrk="1" hangingPunct="1"/>
            <a:endParaRPr lang="en-US" altLang="en-US" dirty="0"/>
          </a:p>
          <a:p>
            <a:pPr eaLnBrk="1" hangingPunct="1"/>
            <a:r>
              <a:rPr lang="en-US" altLang="en-US" dirty="0"/>
              <a:t>Symmetric in the matrix sense: </a:t>
            </a:r>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symmetric matrix</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Square matrix"/>
              </a:rPr>
              <a:t>square matrix</a:t>
            </a:r>
            <a:r>
              <a:rPr lang="en-US" b="0" i="0" dirty="0">
                <a:solidFill>
                  <a:srgbClr val="202122"/>
                </a:solidFill>
                <a:effectLst/>
                <a:latin typeface="Arial" panose="020B0604020202020204" pitchFamily="34" charset="0"/>
              </a:rPr>
              <a:t> that is equal to its </a:t>
            </a:r>
            <a:r>
              <a:rPr lang="en-US" b="0" i="0" u="none" strike="noStrike" dirty="0">
                <a:solidFill>
                  <a:srgbClr val="0645AD"/>
                </a:solidFill>
                <a:effectLst/>
                <a:latin typeface="Arial" panose="020B0604020202020204" pitchFamily="34" charset="0"/>
                <a:hlinkClick r:id="rId4" tooltip="Transpose"/>
              </a:rPr>
              <a:t>transpose</a:t>
            </a:r>
            <a:r>
              <a:rPr lang="en-US" b="0" i="0" dirty="0">
                <a:solidFill>
                  <a:srgbClr val="202122"/>
                </a:solidFill>
                <a:effectLst/>
                <a:latin typeface="Arial" panose="020B0604020202020204" pitchFamily="34" charset="0"/>
              </a:rPr>
              <a:t>. A = A^T</a:t>
            </a:r>
          </a:p>
          <a:p>
            <a:pPr eaLnBrk="1" hangingPunct="1"/>
            <a:r>
              <a:rPr lang="en-US" b="0" i="0" dirty="0">
                <a:solidFill>
                  <a:srgbClr val="202122"/>
                </a:solidFill>
                <a:effectLst/>
                <a:latin typeface="Arial" panose="020B0604020202020204" pitchFamily="34" charset="0"/>
              </a:rPr>
              <a:t>I.E., matrix can be reflected along its diagonal and it is equal to itself</a:t>
            </a:r>
          </a:p>
          <a:p>
            <a:pPr eaLnBrk="1" hangingPunct="1"/>
            <a:endParaRPr lang="en-US" altLang="en-US" b="0" i="0" dirty="0">
              <a:solidFill>
                <a:srgbClr val="202122"/>
              </a:solidFill>
              <a:effectLst/>
              <a:latin typeface="Arial" panose="020B0604020202020204" pitchFamily="34" charset="0"/>
            </a:endParaRPr>
          </a:p>
          <a:p>
            <a:pPr eaLnBrk="1" hangingPunct="1"/>
            <a:r>
              <a:rPr lang="en-US" altLang="en-US" b="0" i="0" dirty="0">
                <a:solidFill>
                  <a:srgbClr val="202122"/>
                </a:solidFill>
                <a:effectLst/>
                <a:latin typeface="Arial" panose="020B0604020202020204" pitchFamily="34" charset="0"/>
              </a:rPr>
              <a:t>However, to rotate the matrix by 180 degrees and still have the same matrix, we need the matrix to also have the same values elsewhere, e.g., at the top left and bottom right.</a:t>
            </a:r>
          </a:p>
          <a:p>
            <a:pPr eaLnBrk="1" hangingPunct="1"/>
            <a:r>
              <a:rPr lang="en-US" altLang="en-US" b="0" i="0" dirty="0">
                <a:solidFill>
                  <a:srgbClr val="202122"/>
                </a:solidFill>
                <a:effectLst/>
                <a:latin typeface="Arial" panose="020B0604020202020204" pitchFamily="34" charset="0"/>
              </a:rPr>
              <a:t>From George Chu (2020 student):</a:t>
            </a:r>
          </a:p>
          <a:p>
            <a:pPr eaLnBrk="1" hangingPunct="1"/>
            <a:endParaRPr lang="en-US" altLang="en-US" b="0" i="0" dirty="0">
              <a:solidFill>
                <a:srgbClr val="202122"/>
              </a:solidFill>
              <a:effectLst/>
              <a:latin typeface="Arial" panose="020B0604020202020204" pitchFamily="34" charset="0"/>
            </a:endParaRPr>
          </a:p>
          <a:p>
            <a:pPr algn="l"/>
            <a:r>
              <a:rPr lang="fr-FR" b="0" i="0" dirty="0">
                <a:solidFill>
                  <a:srgbClr val="333333"/>
                </a:solidFill>
                <a:effectLst/>
                <a:latin typeface="Helvetica Neue"/>
              </a:rPr>
              <a:t>image matrix I:	    1 2 </a:t>
            </a:r>
          </a:p>
          <a:p>
            <a:pPr algn="l"/>
            <a:r>
              <a:rPr lang="fr-FR" b="0" i="0" dirty="0">
                <a:solidFill>
                  <a:srgbClr val="333333"/>
                </a:solidFill>
                <a:effectLst/>
                <a:latin typeface="Helvetica Neue"/>
              </a:rPr>
              <a:t>                            3 4 </a:t>
            </a:r>
          </a:p>
          <a:p>
            <a:pPr algn="l"/>
            <a:endParaRPr lang="fr-FR" b="0" i="0" dirty="0">
              <a:solidFill>
                <a:srgbClr val="333333"/>
              </a:solidFill>
              <a:effectLst/>
              <a:latin typeface="Helvetica Neue"/>
            </a:endParaRPr>
          </a:p>
          <a:p>
            <a:pPr algn="l"/>
            <a:r>
              <a:rPr lang="fr-FR" b="0" i="0" dirty="0" err="1">
                <a:solidFill>
                  <a:srgbClr val="333333"/>
                </a:solidFill>
                <a:effectLst/>
                <a:latin typeface="Helvetica Neue"/>
              </a:rPr>
              <a:t>symmetric</a:t>
            </a:r>
            <a:r>
              <a:rPr lang="fr-FR" b="0" i="0" dirty="0">
                <a:solidFill>
                  <a:srgbClr val="333333"/>
                </a:solidFill>
                <a:effectLst/>
                <a:latin typeface="Helvetica Neue"/>
              </a:rPr>
              <a:t> </a:t>
            </a:r>
            <a:r>
              <a:rPr lang="fr-FR" b="0" i="0" dirty="0" err="1">
                <a:solidFill>
                  <a:srgbClr val="333333"/>
                </a:solidFill>
                <a:effectLst/>
                <a:latin typeface="Helvetica Neue"/>
              </a:rPr>
              <a:t>filter</a:t>
            </a:r>
            <a:r>
              <a:rPr lang="fr-FR" b="0" i="0" dirty="0">
                <a:solidFill>
                  <a:srgbClr val="333333"/>
                </a:solidFill>
                <a:effectLst/>
                <a:latin typeface="Helvetica Neue"/>
              </a:rPr>
              <a:t>:  1 2    &lt;- </a:t>
            </a:r>
            <a:r>
              <a:rPr lang="fr-FR" b="0" i="0" dirty="0" err="1">
                <a:solidFill>
                  <a:srgbClr val="333333"/>
                </a:solidFill>
                <a:effectLst/>
                <a:latin typeface="Helvetica Neue"/>
              </a:rPr>
              <a:t>this</a:t>
            </a:r>
            <a:r>
              <a:rPr lang="fr-FR" b="0" i="0" dirty="0">
                <a:solidFill>
                  <a:srgbClr val="333333"/>
                </a:solidFill>
                <a:effectLst/>
                <a:latin typeface="Helvetica Neue"/>
              </a:rPr>
              <a:t> matrix </a:t>
            </a:r>
            <a:r>
              <a:rPr lang="fr-FR" b="0" i="0" dirty="0" err="1">
                <a:solidFill>
                  <a:srgbClr val="333333"/>
                </a:solidFill>
                <a:effectLst/>
                <a:latin typeface="Helvetica Neue"/>
              </a:rPr>
              <a:t>is</a:t>
            </a:r>
            <a:r>
              <a:rPr lang="fr-FR" b="0" i="0" dirty="0">
                <a:solidFill>
                  <a:srgbClr val="333333"/>
                </a:solidFill>
                <a:effectLst/>
                <a:latin typeface="Helvetica Neue"/>
              </a:rPr>
              <a:t> </a:t>
            </a:r>
            <a:r>
              <a:rPr lang="fr-FR" b="0" i="0" dirty="0" err="1">
                <a:solidFill>
                  <a:srgbClr val="333333"/>
                </a:solidFill>
                <a:effectLst/>
                <a:latin typeface="Helvetica Neue"/>
              </a:rPr>
              <a:t>equal</a:t>
            </a:r>
            <a:r>
              <a:rPr lang="fr-FR" b="0" i="0" dirty="0">
                <a:solidFill>
                  <a:srgbClr val="333333"/>
                </a:solidFill>
                <a:effectLst/>
                <a:latin typeface="Helvetica Neue"/>
              </a:rPr>
              <a:t> to </a:t>
            </a:r>
            <a:r>
              <a:rPr lang="fr-FR" b="0" i="0" dirty="0" err="1">
                <a:solidFill>
                  <a:srgbClr val="333333"/>
                </a:solidFill>
                <a:effectLst/>
                <a:latin typeface="Helvetica Neue"/>
              </a:rPr>
              <a:t>its</a:t>
            </a:r>
            <a:r>
              <a:rPr lang="fr-FR" b="0" i="0" dirty="0">
                <a:solidFill>
                  <a:srgbClr val="333333"/>
                </a:solidFill>
                <a:effectLst/>
                <a:latin typeface="Helvetica Neue"/>
              </a:rPr>
              <a:t> transpose, but </a:t>
            </a:r>
            <a:r>
              <a:rPr lang="fr-FR" b="0" i="0" dirty="0" err="1">
                <a:solidFill>
                  <a:srgbClr val="333333"/>
                </a:solidFill>
                <a:effectLst/>
                <a:latin typeface="Helvetica Neue"/>
              </a:rPr>
              <a:t>is</a:t>
            </a:r>
            <a:r>
              <a:rPr lang="fr-FR" b="0" i="0" dirty="0">
                <a:solidFill>
                  <a:srgbClr val="333333"/>
                </a:solidFill>
                <a:effectLst/>
                <a:latin typeface="Helvetica Neue"/>
              </a:rPr>
              <a:t> not </a:t>
            </a:r>
            <a:r>
              <a:rPr lang="fr-FR" b="0" i="0" dirty="0" err="1">
                <a:solidFill>
                  <a:srgbClr val="333333"/>
                </a:solidFill>
                <a:effectLst/>
                <a:latin typeface="Helvetica Neue"/>
              </a:rPr>
              <a:t>rotationally</a:t>
            </a:r>
            <a:r>
              <a:rPr lang="fr-FR" b="0" i="0" dirty="0">
                <a:solidFill>
                  <a:srgbClr val="333333"/>
                </a:solidFill>
                <a:effectLst/>
                <a:latin typeface="Helvetica Neue"/>
              </a:rPr>
              <a:t> </a:t>
            </a:r>
            <a:r>
              <a:rPr lang="fr-FR" b="0" i="0" dirty="0" err="1">
                <a:solidFill>
                  <a:srgbClr val="333333"/>
                </a:solidFill>
                <a:effectLst/>
                <a:latin typeface="Helvetica Neue"/>
              </a:rPr>
              <a:t>symmetric</a:t>
            </a:r>
            <a:endParaRPr lang="fr-FR" b="0" i="0" dirty="0">
              <a:solidFill>
                <a:srgbClr val="333333"/>
              </a:solidFill>
              <a:effectLst/>
              <a:latin typeface="Helvetica Neue"/>
            </a:endParaRPr>
          </a:p>
          <a:p>
            <a:pPr algn="l"/>
            <a:r>
              <a:rPr lang="fr-FR" b="0" i="0" dirty="0">
                <a:solidFill>
                  <a:srgbClr val="333333"/>
                </a:solidFill>
                <a:effectLst/>
                <a:latin typeface="Helvetica Neue"/>
              </a:rPr>
              <a:t>                            2 4 </a:t>
            </a:r>
          </a:p>
          <a:p>
            <a:pPr algn="l"/>
            <a:endParaRPr lang="fr-FR" b="0" i="0" dirty="0">
              <a:solidFill>
                <a:srgbClr val="333333"/>
              </a:solidFill>
              <a:effectLst/>
              <a:latin typeface="Helvetica Neue"/>
            </a:endParaRPr>
          </a:p>
          <a:p>
            <a:pPr algn="l"/>
            <a:r>
              <a:rPr lang="fr-FR" b="0" i="0" dirty="0" err="1">
                <a:solidFill>
                  <a:srgbClr val="333333"/>
                </a:solidFill>
                <a:effectLst/>
                <a:latin typeface="Helvetica Neue"/>
              </a:rPr>
              <a:t>Correlation</a:t>
            </a:r>
            <a:r>
              <a:rPr lang="fr-FR" b="0" i="0" dirty="0">
                <a:solidFill>
                  <a:srgbClr val="333333"/>
                </a:solidFill>
                <a:effectLst/>
                <a:latin typeface="Helvetica Neue"/>
              </a:rPr>
              <a:t> computation: 	1*1+2*2+3*2+4*4 = 27</a:t>
            </a:r>
          </a:p>
          <a:p>
            <a:pPr algn="l"/>
            <a:r>
              <a:rPr lang="fr-FR" b="0" i="0" dirty="0">
                <a:solidFill>
                  <a:srgbClr val="333333"/>
                </a:solidFill>
                <a:effectLst/>
                <a:latin typeface="Helvetica Neue"/>
              </a:rPr>
              <a:t>Convolution computation: 	1*4+2*2+3*2+4*1 = 18	&lt;- </a:t>
            </a:r>
            <a:r>
              <a:rPr lang="fr-FR" b="0" i="0" dirty="0" err="1">
                <a:solidFill>
                  <a:srgbClr val="333333"/>
                </a:solidFill>
                <a:effectLst/>
                <a:latin typeface="Helvetica Neue"/>
              </a:rPr>
              <a:t>correlation</a:t>
            </a:r>
            <a:r>
              <a:rPr lang="fr-FR" b="0" i="0" dirty="0">
                <a:solidFill>
                  <a:srgbClr val="333333"/>
                </a:solidFill>
                <a:effectLst/>
                <a:latin typeface="Helvetica Neue"/>
              </a:rPr>
              <a:t> and convolution </a:t>
            </a:r>
            <a:r>
              <a:rPr lang="fr-FR" b="0" i="0" dirty="0" err="1">
                <a:solidFill>
                  <a:srgbClr val="333333"/>
                </a:solidFill>
                <a:effectLst/>
                <a:latin typeface="Helvetica Neue"/>
              </a:rPr>
              <a:t>produce</a:t>
            </a:r>
            <a:r>
              <a:rPr lang="fr-FR" b="0" i="0" dirty="0">
                <a:solidFill>
                  <a:srgbClr val="333333"/>
                </a:solidFill>
                <a:effectLst/>
                <a:latin typeface="Helvetica Neue"/>
              </a:rPr>
              <a:t> </a:t>
            </a:r>
            <a:r>
              <a:rPr lang="fr-FR" b="0" i="0" dirty="0" err="1">
                <a:solidFill>
                  <a:srgbClr val="333333"/>
                </a:solidFill>
                <a:effectLst/>
                <a:latin typeface="Helvetica Neue"/>
              </a:rPr>
              <a:t>different</a:t>
            </a:r>
            <a:r>
              <a:rPr lang="fr-FR" b="0" i="0" dirty="0">
                <a:solidFill>
                  <a:srgbClr val="333333"/>
                </a:solidFill>
                <a:effectLst/>
                <a:latin typeface="Helvetica Neue"/>
              </a:rPr>
              <a:t> </a:t>
            </a:r>
            <a:r>
              <a:rPr lang="fr-FR" b="0" i="0" dirty="0" err="1">
                <a:solidFill>
                  <a:srgbClr val="333333"/>
                </a:solidFill>
                <a:effectLst/>
                <a:latin typeface="Helvetica Neue"/>
              </a:rPr>
              <a:t>answers</a:t>
            </a:r>
            <a:endParaRPr lang="fr-FR" b="0" i="0" dirty="0">
              <a:solidFill>
                <a:srgbClr val="333333"/>
              </a:solidFill>
              <a:effectLst/>
              <a:latin typeface="Helvetica Neue"/>
            </a:endParaRPr>
          </a:p>
          <a:p>
            <a:pPr algn="l"/>
            <a:endParaRPr lang="fr-FR" b="0" i="0" dirty="0">
              <a:solidFill>
                <a:srgbClr val="333333"/>
              </a:solidFill>
              <a:effectLst/>
              <a:latin typeface="Helvetica Neue"/>
            </a:endParaRPr>
          </a:p>
          <a:p>
            <a:pPr algn="l"/>
            <a:endParaRPr lang="fr-FR" b="0" i="0" dirty="0">
              <a:solidFill>
                <a:srgbClr val="333333"/>
              </a:solidFill>
              <a:effectLst/>
              <a:latin typeface="Helvetica Neue"/>
            </a:endParaRPr>
          </a:p>
          <a:p>
            <a:pPr algn="l"/>
            <a:r>
              <a:rPr lang="fr-FR" b="0" i="0" dirty="0" err="1">
                <a:solidFill>
                  <a:srgbClr val="333333"/>
                </a:solidFill>
                <a:effectLst/>
                <a:latin typeface="Helvetica Neue"/>
              </a:rPr>
              <a:t>Rotationally</a:t>
            </a:r>
            <a:r>
              <a:rPr lang="fr-FR" b="0" i="0" dirty="0">
                <a:solidFill>
                  <a:srgbClr val="333333"/>
                </a:solidFill>
                <a:effectLst/>
                <a:latin typeface="Helvetica Neue"/>
              </a:rPr>
              <a:t> </a:t>
            </a:r>
            <a:r>
              <a:rPr lang="fr-FR" b="0" i="0" dirty="0" err="1">
                <a:solidFill>
                  <a:srgbClr val="333333"/>
                </a:solidFill>
                <a:effectLst/>
                <a:latin typeface="Helvetica Neue"/>
              </a:rPr>
              <a:t>symmetric</a:t>
            </a:r>
            <a:r>
              <a:rPr lang="fr-FR" b="0" i="0" dirty="0">
                <a:solidFill>
                  <a:srgbClr val="333333"/>
                </a:solidFill>
                <a:effectLst/>
                <a:latin typeface="Helvetica Neue"/>
              </a:rPr>
              <a:t>:  	1 2</a:t>
            </a:r>
          </a:p>
          <a:p>
            <a:pPr algn="l"/>
            <a:r>
              <a:rPr lang="fr-FR" b="0" i="0" dirty="0">
                <a:solidFill>
                  <a:srgbClr val="333333"/>
                </a:solidFill>
                <a:effectLst/>
                <a:latin typeface="Helvetica Neue"/>
              </a:rPr>
              <a:t>		2 1	&lt;- </a:t>
            </a:r>
            <a:r>
              <a:rPr lang="fr-FR" b="0" i="0" dirty="0" err="1">
                <a:solidFill>
                  <a:srgbClr val="333333"/>
                </a:solidFill>
                <a:effectLst/>
                <a:latin typeface="Helvetica Neue"/>
              </a:rPr>
              <a:t>this</a:t>
            </a:r>
            <a:r>
              <a:rPr lang="fr-FR" b="0" i="0" dirty="0">
                <a:solidFill>
                  <a:srgbClr val="333333"/>
                </a:solidFill>
                <a:effectLst/>
                <a:latin typeface="Helvetica Neue"/>
              </a:rPr>
              <a:t> </a:t>
            </a:r>
            <a:r>
              <a:rPr lang="fr-FR" b="0" i="0" dirty="0" err="1">
                <a:solidFill>
                  <a:srgbClr val="333333"/>
                </a:solidFill>
                <a:effectLst/>
                <a:latin typeface="Helvetica Neue"/>
              </a:rPr>
              <a:t>produces</a:t>
            </a:r>
            <a:r>
              <a:rPr lang="fr-FR" b="0" i="0" dirty="0">
                <a:solidFill>
                  <a:srgbClr val="333333"/>
                </a:solidFill>
                <a:effectLst/>
                <a:latin typeface="Helvetica Neue"/>
              </a:rPr>
              <a:t> the </a:t>
            </a:r>
            <a:r>
              <a:rPr lang="fr-FR" b="0" i="0" dirty="0" err="1">
                <a:solidFill>
                  <a:srgbClr val="333333"/>
                </a:solidFill>
                <a:effectLst/>
                <a:latin typeface="Helvetica Neue"/>
              </a:rPr>
              <a:t>same</a:t>
            </a:r>
            <a:r>
              <a:rPr lang="fr-FR" b="0" i="0" dirty="0">
                <a:solidFill>
                  <a:srgbClr val="333333"/>
                </a:solidFill>
                <a:effectLst/>
                <a:latin typeface="Helvetica Neue"/>
              </a:rPr>
              <a:t> values </a:t>
            </a:r>
            <a:r>
              <a:rPr lang="fr-FR" b="0" i="0" dirty="0" err="1">
                <a:solidFill>
                  <a:srgbClr val="333333"/>
                </a:solidFill>
                <a:effectLst/>
                <a:latin typeface="Helvetica Neue"/>
              </a:rPr>
              <a:t>with</a:t>
            </a:r>
            <a:r>
              <a:rPr lang="fr-FR" b="0" i="0" dirty="0">
                <a:solidFill>
                  <a:srgbClr val="333333"/>
                </a:solidFill>
                <a:effectLst/>
                <a:latin typeface="Helvetica Neue"/>
              </a:rPr>
              <a:t> </a:t>
            </a:r>
            <a:r>
              <a:rPr lang="fr-FR" b="0" i="0" dirty="0" err="1">
                <a:solidFill>
                  <a:srgbClr val="333333"/>
                </a:solidFill>
                <a:effectLst/>
                <a:latin typeface="Helvetica Neue"/>
              </a:rPr>
              <a:t>either</a:t>
            </a:r>
            <a:r>
              <a:rPr lang="fr-FR" b="0" i="0" dirty="0">
                <a:solidFill>
                  <a:srgbClr val="333333"/>
                </a:solidFill>
                <a:effectLst/>
                <a:latin typeface="Helvetica Neue"/>
              </a:rPr>
              <a:t> </a:t>
            </a:r>
            <a:r>
              <a:rPr lang="fr-FR" b="0" i="0" dirty="0" err="1">
                <a:solidFill>
                  <a:srgbClr val="333333"/>
                </a:solidFill>
                <a:effectLst/>
                <a:latin typeface="Helvetica Neue"/>
              </a:rPr>
              <a:t>correlation</a:t>
            </a:r>
            <a:r>
              <a:rPr lang="fr-FR" b="0" i="0" dirty="0">
                <a:solidFill>
                  <a:srgbClr val="333333"/>
                </a:solidFill>
                <a:effectLst/>
                <a:latin typeface="Helvetica Neue"/>
              </a:rPr>
              <a:t> or convolution</a:t>
            </a:r>
          </a:p>
          <a:p>
            <a:pPr eaLnBrk="1" hangingPunct="1"/>
            <a:endParaRPr lang="en-US" altLang="en-US" b="0" i="0" dirty="0">
              <a:solidFill>
                <a:srgbClr val="202122"/>
              </a:solidFill>
              <a:effectLst/>
              <a:latin typeface="Arial" panose="020B0604020202020204" pitchFamily="34" charset="0"/>
            </a:endParaRPr>
          </a:p>
          <a:p>
            <a:pPr eaLnBrk="1" hangingPunct="1"/>
            <a:endParaRPr lang="en-US" altLang="en-US"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043296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55A99CD-316D-42E0-B3BC-2583C672A697}" type="slidenum">
              <a:rPr lang="en-US" altLang="en-US">
                <a:solidFill>
                  <a:prstClr val="black"/>
                </a:solidFill>
                <a:latin typeface="Calibri" panose="020F0502020204030204" pitchFamily="34" charset="0"/>
              </a:rPr>
              <a:pPr eaLnBrk="1" hangingPunct="1"/>
              <a:t>104</a:t>
            </a:fld>
            <a:endParaRPr lang="en-US" altLang="en-US">
              <a:solidFill>
                <a:prstClr val="black"/>
              </a:solidFill>
              <a:latin typeface="Calibri" panose="020F0502020204030204" pitchFamily="34" charset="0"/>
            </a:endParaRPr>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f is image</a:t>
            </a:r>
            <a:endParaRPr lang="ru-RU" altLang="en-US"/>
          </a:p>
        </p:txBody>
      </p:sp>
    </p:spTree>
    <p:extLst>
      <p:ext uri="{BB962C8B-B14F-4D97-AF65-F5344CB8AC3E}">
        <p14:creationId xmlns:p14="http://schemas.microsoft.com/office/powerpoint/2010/main" val="2604331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8479727-4AF8-4073-94BB-00424CDB9EEB}" type="slidenum">
              <a:rPr lang="en-US" altLang="en-US">
                <a:solidFill>
                  <a:prstClr val="black"/>
                </a:solidFill>
                <a:latin typeface="Calibri" panose="020F0502020204030204" pitchFamily="34" charset="0"/>
              </a:rPr>
              <a:pPr eaLnBrk="1" hangingPunct="1"/>
              <a:t>105</a:t>
            </a:fld>
            <a:endParaRPr lang="en-US" altLang="en-US">
              <a:solidFill>
                <a:prstClr val="black"/>
              </a:solidFill>
              <a:latin typeface="Calibri" panose="020F0502020204030204" pitchFamily="34" charset="0"/>
            </a:endParaRPr>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eaLnBrk="1" hangingPunct="1"/>
            <a:r>
              <a:rPr lang="en-US" altLang="en-US" dirty="0"/>
              <a:t>David</a:t>
            </a:r>
            <a:r>
              <a:rPr lang="en-US" altLang="en-US" baseline="0" dirty="0"/>
              <a:t> Jacobs @ UMD </a:t>
            </a:r>
            <a:r>
              <a:rPr lang="en-US" altLang="en-US" dirty="0"/>
              <a:t>http://www.cs.umd.edu/~djacobs/CMSC426/Convolution.pdf</a:t>
            </a:r>
          </a:p>
          <a:p>
            <a:pPr eaLnBrk="1" hangingPunct="1"/>
            <a:endParaRPr lang="en-US" altLang="en-US" dirty="0"/>
          </a:p>
          <a:p>
            <a:pPr eaLnBrk="1" hangingPunct="1"/>
            <a:r>
              <a:rPr lang="en-US" altLang="en-US" dirty="0"/>
              <a:t>The key difference between the two is that convolution is associative.  That is, if F and G are filters, then F*(G*I) = (F*G)*I.  If you don’t believe this, try a simple example, using F=G=(-1 0 1), for example.  It is very convenient to have convolution be associative.  Suppose, for example, we want to smooth an image and then take its derivative.  We could do this by convolving the image with a Gaussian filter, and then convolving it with a derivative filter.  But we could alternatively convolve the derivative filter with the Gaussian to produce a filter called a Difference of Gaussian (DOG), and then convolve this with our image.  The nice thing about this is that the DOG filter can be precomputed, and we only have to convolve one filter with our image.   </a:t>
            </a:r>
          </a:p>
          <a:p>
            <a:pPr eaLnBrk="1" hangingPunct="1"/>
            <a:r>
              <a:rPr lang="en-US" altLang="en-US" dirty="0"/>
              <a:t> </a:t>
            </a:r>
          </a:p>
          <a:p>
            <a:pPr eaLnBrk="1" hangingPunct="1"/>
            <a:r>
              <a:rPr lang="en-US" altLang="en-US" dirty="0"/>
              <a:t>In general, people use convolution for image processing operations such as smoothing, and they use correlation to match a template to an image.  Then, we don’t mind that correlation isn’t associative, because it doesn’t really make sense to combine two templates into one with correlation, whereas we might often want to combine two filter together for convolution.  When discussing the Fourier series as a way of understanding filtering, we will use convolution, so that we can introduce the famous convolution theorem.</a:t>
            </a:r>
            <a:endParaRPr lang="ru-RU" altLang="en-US" dirty="0"/>
          </a:p>
        </p:txBody>
      </p:sp>
    </p:spTree>
    <p:extLst>
      <p:ext uri="{BB962C8B-B14F-4D97-AF65-F5344CB8AC3E}">
        <p14:creationId xmlns:p14="http://schemas.microsoft.com/office/powerpoint/2010/main" val="769989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e^0 = 1, e^-1 = .37, e^-2 = .14, etc.</a:t>
            </a:r>
          </a:p>
          <a:p>
            <a:endParaRPr lang="en-US" altLang="en-US" dirty="0"/>
          </a:p>
          <a:p>
            <a:r>
              <a:rPr lang="en-US" altLang="en-US" dirty="0"/>
              <a:t>Point out that x and y span from -2,-1, 0, 1, 2</a:t>
            </a:r>
          </a:p>
          <a:p>
            <a:endParaRPr lang="en-US" altLang="en-US" dirty="0"/>
          </a:p>
          <a:p>
            <a:endParaRPr lang="en-US" altLang="en-US" dirty="0"/>
          </a:p>
          <a:p>
            <a:r>
              <a:rPr lang="en-US" altLang="en-US" dirty="0"/>
              <a:t>Gaussian pdfs have infinite extent. Gaussian filters are discrete finite samplings of the Gaussian pdf. What that means is that the filter can be arbitrarily large, and it will never be zero (to numerical </a:t>
            </a:r>
            <a:r>
              <a:rPr lang="en-US" altLang="en-US"/>
              <a:t>precision).</a:t>
            </a:r>
            <a:endParaRPr lang="en-US" altLang="en-US"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A0D527-A307-4DF0-8A2D-FC748D1F56F1}" type="slidenum">
              <a:rPr lang="en-US" altLang="en-US">
                <a:solidFill>
                  <a:prstClr val="black"/>
                </a:solidFill>
                <a:latin typeface="Calibri" panose="020F0502020204030204" pitchFamily="34" charset="0"/>
              </a:rPr>
              <a:pPr eaLnBrk="1" hangingPunct="1"/>
              <a:t>106</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2241125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9652DE-13FE-4E6D-9597-833EEB1CEBDC}" type="slidenum">
              <a:rPr lang="en-US" altLang="en-US">
                <a:solidFill>
                  <a:prstClr val="black"/>
                </a:solidFill>
                <a:latin typeface="Calibri" panose="020F0502020204030204" pitchFamily="34" charset="0"/>
              </a:rPr>
              <a:pPr eaLnBrk="1" hangingPunct="1"/>
              <a:t>109</a:t>
            </a:fld>
            <a:endParaRPr lang="en-US" altLang="en-US">
              <a:solidFill>
                <a:prstClr val="black"/>
              </a:solidFill>
              <a:latin typeface="Calibri" panose="020F0502020204030204" pitchFamily="34" charset="0"/>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defRPr/>
            </a:pPr>
            <a:r>
              <a:rPr lang="en-US" dirty="0"/>
              <a:t>Gaussians remove “high-frequency” components from the image (low-pass filter)</a:t>
            </a:r>
          </a:p>
          <a:p>
            <a:r>
              <a:rPr lang="en-US" dirty="0"/>
              <a:t>But we need to talk about image frequency first…</a:t>
            </a:r>
          </a:p>
        </p:txBody>
      </p:sp>
    </p:spTree>
    <p:extLst>
      <p:ext uri="{BB962C8B-B14F-4D97-AF65-F5344CB8AC3E}">
        <p14:creationId xmlns:p14="http://schemas.microsoft.com/office/powerpoint/2010/main" val="2453260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EF09A52-45EB-4DFA-921A-6D04CD40D05E}" type="slidenum">
              <a:rPr lang="en-US" altLang="en-US">
                <a:solidFill>
                  <a:prstClr val="black"/>
                </a:solidFill>
                <a:latin typeface="Calibri" panose="020F0502020204030204" pitchFamily="34" charset="0"/>
              </a:rPr>
              <a:pPr eaLnBrk="1" hangingPunct="1"/>
              <a:t>110</a:t>
            </a:fld>
            <a:endParaRPr lang="en-US" altLang="en-US">
              <a:solidFill>
                <a:prstClr val="black"/>
              </a:solidFill>
              <a:latin typeface="Calibri" panose="020F0502020204030204" pitchFamily="34" charset="0"/>
            </a:endParaRPr>
          </a:p>
        </p:txBody>
      </p:sp>
      <p:sp>
        <p:nvSpPr>
          <p:cNvPr id="1024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717478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5B88FD5-8EAA-47C4-9689-ED6DBAA272FA}" type="slidenum">
              <a:rPr lang="en-US" altLang="en-US">
                <a:solidFill>
                  <a:prstClr val="black"/>
                </a:solidFill>
                <a:latin typeface="Calibri" panose="020F0502020204030204" pitchFamily="34" charset="0"/>
              </a:rPr>
              <a:pPr eaLnBrk="1" hangingPunct="1"/>
              <a:t>111</a:t>
            </a:fld>
            <a:endParaRPr lang="en-US" altLang="en-US">
              <a:solidFill>
                <a:prstClr val="black"/>
              </a:solidFill>
              <a:latin typeface="Calibri" panose="020F0502020204030204" pitchFamily="34" charset="0"/>
            </a:endParaRPr>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Convolution vs filtering doesn’t matter here</a:t>
            </a:r>
            <a:r>
              <a:rPr lang="en-US" altLang="en-US" baseline="0" dirty="0"/>
              <a:t> because the filter is symmetric</a:t>
            </a:r>
          </a:p>
          <a:p>
            <a:pPr eaLnBrk="1" hangingPunct="1"/>
            <a:endParaRPr lang="en-US" altLang="en-US" baseline="0" dirty="0"/>
          </a:p>
          <a:p>
            <a:pPr eaLnBrk="1" hangingPunct="1"/>
            <a:r>
              <a:rPr lang="en-US" altLang="en-US" baseline="0" dirty="0"/>
              <a:t>9 multiply-add operations at the top for 2D convolution</a:t>
            </a:r>
          </a:p>
          <a:p>
            <a:pPr eaLnBrk="1" hangingPunct="1"/>
            <a:r>
              <a:rPr lang="en-US" altLang="en-US" baseline="0" dirty="0"/>
              <a:t>~11 multiply-add operations at the bottom for the separable 2D convolution</a:t>
            </a:r>
          </a:p>
          <a:p>
            <a:pPr eaLnBrk="1" hangingPunct="1"/>
            <a:endParaRPr lang="en-US" altLang="en-US" baseline="0" dirty="0"/>
          </a:p>
          <a:p>
            <a:pPr eaLnBrk="1" hangingPunct="1"/>
            <a:endParaRPr lang="en-US" altLang="en-US" baseline="0" dirty="0"/>
          </a:p>
          <a:p>
            <a:pPr eaLnBrk="1" hangingPunct="1"/>
            <a:endParaRPr lang="en-US" altLang="en-US" baseline="0" dirty="0"/>
          </a:p>
          <a:p>
            <a:pPr eaLnBrk="1" hangingPunct="1"/>
            <a:endParaRPr lang="en-US" altLang="en-US" baseline="0" dirty="0"/>
          </a:p>
          <a:p>
            <a:pPr eaLnBrk="1" hangingPunct="1"/>
            <a:endParaRPr lang="en-US" altLang="en-US" baseline="0" dirty="0"/>
          </a:p>
          <a:p>
            <a:pPr eaLnBrk="1" hangingPunct="1"/>
            <a:endParaRPr lang="en-US" altLang="en-US" dirty="0"/>
          </a:p>
        </p:txBody>
      </p:sp>
    </p:spTree>
    <p:extLst>
      <p:ext uri="{BB962C8B-B14F-4D97-AF65-F5344CB8AC3E}">
        <p14:creationId xmlns:p14="http://schemas.microsoft.com/office/powerpoint/2010/main" val="2891236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5B6805C-C197-4DA7-9B8F-D8C7ADEF7DAD}" type="slidenum">
              <a:rPr lang="en-US" altLang="en-US">
                <a:solidFill>
                  <a:prstClr val="black"/>
                </a:solidFill>
                <a:latin typeface="Calibri" panose="020F0502020204030204" pitchFamily="34" charset="0"/>
              </a:rPr>
              <a:pPr eaLnBrk="1" hangingPunct="1"/>
              <a:t>112</a:t>
            </a:fld>
            <a:endParaRPr lang="en-US" altLang="en-US">
              <a:solidFill>
                <a:prstClr val="black"/>
              </a:solidFill>
              <a:latin typeface="Calibri" panose="020F0502020204030204" pitchFamily="34" charset="0"/>
            </a:endParaRPr>
          </a:p>
        </p:txBody>
      </p:sp>
      <p:sp>
        <p:nvSpPr>
          <p:cNvPr id="1044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https://blogs.mathworks.com/steve/2006/10/04/separable-convolution/</a:t>
            </a:r>
          </a:p>
        </p:txBody>
      </p:sp>
    </p:spTree>
    <p:extLst>
      <p:ext uri="{BB962C8B-B14F-4D97-AF65-F5344CB8AC3E}">
        <p14:creationId xmlns:p14="http://schemas.microsoft.com/office/powerpoint/2010/main" val="1708021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87A8045-DC80-473A-9CFD-17DF1168E738}" type="slidenum">
              <a:rPr lang="en-US" altLang="en-US">
                <a:solidFill>
                  <a:prstClr val="black"/>
                </a:solidFill>
                <a:latin typeface="Calibri" panose="020F0502020204030204" pitchFamily="34" charset="0"/>
              </a:rPr>
              <a:pPr eaLnBrk="1" hangingPunct="1"/>
              <a:t>113</a:t>
            </a:fld>
            <a:endParaRPr lang="en-US" altLang="en-US">
              <a:solidFill>
                <a:prstClr val="black"/>
              </a:solidFill>
              <a:latin typeface="Calibri" panose="020F0502020204030204" pitchFamily="34" charset="0"/>
            </a:endParaRPr>
          </a:p>
        </p:txBody>
      </p:sp>
      <p:sp>
        <p:nvSpPr>
          <p:cNvPr id="105475"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941327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Zoran and Weiss: “In the context of this work, a natural image would be the result of taking an ordinary digital camera, pointing it somewhere in the world and pressing the shutter button.“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3795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3246015-C3DA-4058-A31E-EE8FBFEAF236}" type="slidenum">
              <a:rPr lang="en-US" altLang="en-US">
                <a:solidFill>
                  <a:prstClr val="black"/>
                </a:solidFill>
                <a:latin typeface="Calibri" panose="020F0502020204030204" pitchFamily="34" charset="0"/>
              </a:rPr>
              <a:pPr eaLnBrk="1" hangingPunct="1"/>
              <a:t>114</a:t>
            </a:fld>
            <a:endParaRPr lang="en-US" altLang="en-US">
              <a:solidFill>
                <a:prstClr val="black"/>
              </a:solidFill>
              <a:latin typeface="Calibri" panose="020F0502020204030204" pitchFamily="34" charset="0"/>
            </a:endParaRPr>
          </a:p>
        </p:txBody>
      </p:sp>
      <p:sp>
        <p:nvSpPr>
          <p:cNvPr id="1064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en-US"/>
          </a:p>
        </p:txBody>
      </p:sp>
    </p:spTree>
    <p:extLst>
      <p:ext uri="{BB962C8B-B14F-4D97-AF65-F5344CB8AC3E}">
        <p14:creationId xmlns:p14="http://schemas.microsoft.com/office/powerpoint/2010/main" val="3752260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http://benthomas.net.au/cityshrinker/eilz24txaul9s1hx5prqr0ta5y8nvl</a:t>
            </a:r>
          </a:p>
          <a:p>
            <a:endParaRPr lang="en-US" dirty="0"/>
          </a:p>
          <a:p>
            <a:r>
              <a:rPr lang="en-US" dirty="0"/>
              <a:t>Somerset house in London, next to Waterloo Bridge. My undergraduate alma mater --- King’s College London --- is just on the left there.</a:t>
            </a:r>
          </a:p>
          <a:p>
            <a:endParaRPr lang="en-US" dirty="0"/>
          </a:p>
          <a:p>
            <a:endParaRPr lang="en-US" dirty="0"/>
          </a:p>
          <a:p>
            <a:r>
              <a:rPr lang="en-US" dirty="0"/>
              <a:t>What do you notice about this image?</a:t>
            </a:r>
          </a:p>
        </p:txBody>
      </p:sp>
      <p:sp>
        <p:nvSpPr>
          <p:cNvPr id="4" name="Slide Number Placeholder 3"/>
          <p:cNvSpPr>
            <a:spLocks noGrp="1"/>
          </p:cNvSpPr>
          <p:nvPr>
            <p:ph type="sldNum" sz="quarter" idx="10"/>
          </p:nvPr>
        </p:nvSpPr>
        <p:spPr/>
        <p:txBody>
          <a:bodyPr/>
          <a:lstStyle/>
          <a:p>
            <a:pPr>
              <a:defRPr/>
            </a:pPr>
            <a:fld id="{3EBB0408-F7D0-4348-886E-24DD55A4A6FC}" type="slidenum">
              <a:rPr lang="en-US" smtClean="0"/>
              <a:pPr>
                <a:defRPr/>
              </a:pPr>
              <a:t>116</a:t>
            </a:fld>
            <a:endParaRPr lang="en-US"/>
          </a:p>
        </p:txBody>
      </p:sp>
    </p:spTree>
    <p:extLst>
      <p:ext uri="{BB962C8B-B14F-4D97-AF65-F5344CB8AC3E}">
        <p14:creationId xmlns:p14="http://schemas.microsoft.com/office/powerpoint/2010/main" val="3769197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http://twistedsifter.com/2009/11/what-is-tilt-shift-photography/</a:t>
            </a:r>
          </a:p>
          <a:p>
            <a:r>
              <a:rPr lang="en-US" dirty="0"/>
              <a:t>https://www.google.com/url?sa=i&amp;rct=j&amp;q=&amp;esrc=s&amp;source=images&amp;cd=&amp;cad=rja&amp;uact=8&amp;ved=0ahUKEwjh0vHWnOrRAhXHNiYKHU9_C8MQjB0IBg&amp;url=http%3A%2F%2Fwww.tiltshiftphotography.net%2Ftilt-shift-photography-examples%2F&amp;bvm=bv.145822982,d.amc&amp;psig=AFQjCNHwu3AEwcnsTWQDqGS8vA2-H9QSEw&amp;ust=1485877855629030</a:t>
            </a:r>
          </a:p>
          <a:p>
            <a:endParaRPr lang="en-US" dirty="0"/>
          </a:p>
          <a:p>
            <a:r>
              <a:rPr lang="en-US" dirty="0"/>
              <a:t>“All of these are real scenes shot in a ‘tilt-shift style’”</a:t>
            </a:r>
          </a:p>
          <a:p>
            <a:r>
              <a:rPr lang="en-US" dirty="0"/>
              <a:t>Fourth one is actually a toy</a:t>
            </a:r>
          </a:p>
          <a:p>
            <a:endParaRPr lang="en-US" dirty="0"/>
          </a:p>
          <a:p>
            <a:r>
              <a:rPr lang="en-US" dirty="0"/>
              <a:t>Point out the fact that there is a very thin region of the world that is in focus, that the top and bottom are blurred.</a:t>
            </a:r>
          </a:p>
        </p:txBody>
      </p:sp>
      <p:sp>
        <p:nvSpPr>
          <p:cNvPr id="4" name="Slide Number Placeholder 3"/>
          <p:cNvSpPr>
            <a:spLocks noGrp="1"/>
          </p:cNvSpPr>
          <p:nvPr>
            <p:ph type="sldNum" sz="quarter" idx="10"/>
          </p:nvPr>
        </p:nvSpPr>
        <p:spPr/>
        <p:txBody>
          <a:bodyPr/>
          <a:lstStyle/>
          <a:p>
            <a:pPr>
              <a:defRPr/>
            </a:pPr>
            <a:fld id="{3EBB0408-F7D0-4348-886E-24DD55A4A6FC}" type="slidenum">
              <a:rPr lang="en-US" smtClean="0"/>
              <a:pPr>
                <a:defRPr/>
              </a:pPr>
              <a:t>117</a:t>
            </a:fld>
            <a:endParaRPr lang="en-US"/>
          </a:p>
        </p:txBody>
      </p:sp>
    </p:spTree>
    <p:extLst>
      <p:ext uri="{BB962C8B-B14F-4D97-AF65-F5344CB8AC3E}">
        <p14:creationId xmlns:p14="http://schemas.microsoft.com/office/powerpoint/2010/main" val="2072418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http://www.bobatkins.com/photography/reviews/macro_tilt_adapter/tilt.jpg</a:t>
            </a:r>
          </a:p>
        </p:txBody>
      </p:sp>
      <p:sp>
        <p:nvSpPr>
          <p:cNvPr id="4" name="Slide Number Placeholder 3"/>
          <p:cNvSpPr>
            <a:spLocks noGrp="1"/>
          </p:cNvSpPr>
          <p:nvPr>
            <p:ph type="sldNum" sz="quarter" idx="10"/>
          </p:nvPr>
        </p:nvSpPr>
        <p:spPr/>
        <p:txBody>
          <a:bodyPr/>
          <a:lstStyle/>
          <a:p>
            <a:pPr>
              <a:defRPr/>
            </a:pPr>
            <a:fld id="{3EBB0408-F7D0-4348-886E-24DD55A4A6FC}" type="slidenum">
              <a:rPr lang="en-US" smtClean="0"/>
              <a:pPr>
                <a:defRPr/>
              </a:pPr>
              <a:t>118</a:t>
            </a:fld>
            <a:endParaRPr lang="en-US"/>
          </a:p>
        </p:txBody>
      </p:sp>
    </p:spTree>
    <p:extLst>
      <p:ext uri="{BB962C8B-B14F-4D97-AF65-F5344CB8AC3E}">
        <p14:creationId xmlns:p14="http://schemas.microsoft.com/office/powerpoint/2010/main" val="599255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http://cow.mooh.org/projects/tiltshift/howdoesitwork.html#miniaturisationeffectfig</a:t>
            </a:r>
          </a:p>
        </p:txBody>
      </p:sp>
      <p:sp>
        <p:nvSpPr>
          <p:cNvPr id="4" name="Slide Number Placeholder 3"/>
          <p:cNvSpPr>
            <a:spLocks noGrp="1"/>
          </p:cNvSpPr>
          <p:nvPr>
            <p:ph type="sldNum" sz="quarter" idx="10"/>
          </p:nvPr>
        </p:nvSpPr>
        <p:spPr/>
        <p:txBody>
          <a:bodyPr/>
          <a:lstStyle/>
          <a:p>
            <a:pPr>
              <a:defRPr/>
            </a:pPr>
            <a:fld id="{3EBB0408-F7D0-4348-886E-24DD55A4A6FC}" type="slidenum">
              <a:rPr lang="en-US" smtClean="0"/>
              <a:pPr>
                <a:defRPr/>
              </a:pPr>
              <a:t>119</a:t>
            </a:fld>
            <a:endParaRPr lang="en-US"/>
          </a:p>
        </p:txBody>
      </p:sp>
    </p:spTree>
    <p:extLst>
      <p:ext uri="{BB962C8B-B14F-4D97-AF65-F5344CB8AC3E}">
        <p14:creationId xmlns:p14="http://schemas.microsoft.com/office/powerpoint/2010/main" val="2829090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now: transform to Hue, Saturation, Value instead of RGB</a:t>
            </a:r>
          </a:p>
          <a:p>
            <a:endParaRPr lang="en-US" dirty="0"/>
          </a:p>
        </p:txBody>
      </p:sp>
      <p:sp>
        <p:nvSpPr>
          <p:cNvPr id="4" name="Slide Number Placeholder 3"/>
          <p:cNvSpPr>
            <a:spLocks noGrp="1"/>
          </p:cNvSpPr>
          <p:nvPr>
            <p:ph type="sldNum" sz="quarter" idx="5"/>
          </p:nvPr>
        </p:nvSpPr>
        <p:spPr/>
        <p:txBody>
          <a:bodyPr/>
          <a:lstStyle/>
          <a:p>
            <a:pPr>
              <a:defRPr/>
            </a:pPr>
            <a:fld id="{3EBB0408-F7D0-4348-886E-24DD55A4A6FC}" type="slidenum">
              <a:rPr lang="en-US" smtClean="0"/>
              <a:pPr>
                <a:defRPr/>
              </a:pPr>
              <a:t>122</a:t>
            </a:fld>
            <a:endParaRPr lang="en-US"/>
          </a:p>
        </p:txBody>
      </p:sp>
    </p:spTree>
    <p:extLst>
      <p:ext uri="{BB962C8B-B14F-4D97-AF65-F5344CB8AC3E}">
        <p14:creationId xmlns:p14="http://schemas.microsoft.com/office/powerpoint/2010/main" val="2888228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at a second filter which is an</a:t>
            </a:r>
            <a:r>
              <a:rPr lang="en-US" baseline="0" dirty="0"/>
              <a:t> ‘edge detection’ filter</a:t>
            </a:r>
          </a:p>
          <a:p>
            <a:pPr marL="171450" indent="-171450">
              <a:buFontTx/>
              <a:buChar char="-"/>
            </a:pPr>
            <a:r>
              <a:rPr lang="en-US" dirty="0"/>
              <a:t>Negative numbers</a:t>
            </a:r>
          </a:p>
          <a:p>
            <a:pPr marL="171450" indent="-171450">
              <a:buFontTx/>
              <a:buChar char="-"/>
            </a:pPr>
            <a:r>
              <a:rPr lang="en-US" dirty="0"/>
              <a:t>Oh. Well,</a:t>
            </a:r>
            <a:r>
              <a:rPr lang="en-US" baseline="0" dirty="0"/>
              <a:t> let’s take the absolute value (the magnitude)</a:t>
            </a:r>
          </a:p>
          <a:p>
            <a:pPr marL="171450" indent="-171450">
              <a:buFontTx/>
              <a:buChar char="-"/>
            </a:pPr>
            <a:r>
              <a:rPr lang="en-US" baseline="0" dirty="0"/>
              <a:t>Add the mean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2657577-2637-4D99-BDF4-BF55D712705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32797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is of Luke Murray, another former TA (now an MIT PhD)</a:t>
            </a:r>
          </a:p>
        </p:txBody>
      </p:sp>
      <p:sp>
        <p:nvSpPr>
          <p:cNvPr id="4" name="Slide Number Placeholder 3"/>
          <p:cNvSpPr>
            <a:spLocks noGrp="1"/>
          </p:cNvSpPr>
          <p:nvPr>
            <p:ph type="sldNum" sz="quarter" idx="5"/>
          </p:nvPr>
        </p:nvSpPr>
        <p:spPr/>
        <p:txBody>
          <a:bodyPr/>
          <a:lstStyle/>
          <a:p>
            <a:pPr>
              <a:defRPr/>
            </a:pPr>
            <a:fld id="{3EBB0408-F7D0-4348-886E-24DD55A4A6FC}" type="slidenum">
              <a:rPr lang="en-US" smtClean="0"/>
              <a:pPr>
                <a:defRPr/>
              </a:pPr>
              <a:t>124</a:t>
            </a:fld>
            <a:endParaRPr lang="en-US"/>
          </a:p>
        </p:txBody>
      </p:sp>
    </p:spTree>
    <p:extLst>
      <p:ext uri="{BB962C8B-B14F-4D97-AF65-F5344CB8AC3E}">
        <p14:creationId xmlns:p14="http://schemas.microsoft.com/office/powerpoint/2010/main" val="2331277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latin typeface="Courier New" panose="02070309020205020404" pitchFamily="49" charset="0"/>
                <a:cs typeface="Courier New" panose="02070309020205020404" pitchFamily="49" charset="0"/>
              </a:rPr>
              <a:t>1) G = D * B </a:t>
            </a:r>
          </a:p>
          <a:p>
            <a:r>
              <a:rPr lang="en-US" altLang="en-US" dirty="0">
                <a:latin typeface="Courier New" panose="02070309020205020404" pitchFamily="49" charset="0"/>
                <a:cs typeface="Courier New" panose="02070309020205020404" pitchFamily="49" charset="0"/>
              </a:rPr>
              <a:t>2) A = B * C</a:t>
            </a:r>
          </a:p>
          <a:p>
            <a:r>
              <a:rPr lang="en-US" altLang="en-US" dirty="0">
                <a:latin typeface="Courier New" panose="02070309020205020404" pitchFamily="49" charset="0"/>
                <a:cs typeface="Courier New" panose="02070309020205020404" pitchFamily="49" charset="0"/>
              </a:rPr>
              <a:t>3) F = D * E</a:t>
            </a:r>
          </a:p>
          <a:p>
            <a:r>
              <a:rPr lang="en-US" altLang="en-US" dirty="0">
                <a:latin typeface="Courier New" panose="02070309020205020404" pitchFamily="49" charset="0"/>
                <a:cs typeface="Courier New" panose="02070309020205020404" pitchFamily="49" charset="0"/>
              </a:rPr>
              <a:t>4) I = D * D</a:t>
            </a: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786616-772A-48C6-9053-A43813ECC32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162072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student is likely to say something like the quote on the slide – build upon it for explanation.</a:t>
            </a:r>
          </a:p>
        </p:txBody>
      </p:sp>
      <p:sp>
        <p:nvSpPr>
          <p:cNvPr id="4" name="Slide Number Placeholder 3"/>
          <p:cNvSpPr>
            <a:spLocks noGrp="1"/>
          </p:cNvSpPr>
          <p:nvPr>
            <p:ph type="sldNum" sz="quarter" idx="5"/>
          </p:nvPr>
        </p:nvSpPr>
        <p:spPr/>
        <p:txBody>
          <a:bodyPr/>
          <a:lstStyle/>
          <a:p>
            <a:pPr>
              <a:defRPr/>
            </a:pPr>
            <a:fld id="{3EBB0408-F7D0-4348-886E-24DD55A4A6FC}" type="slidenum">
              <a:rPr lang="en-US" smtClean="0"/>
              <a:pPr>
                <a:defRPr/>
              </a:pPr>
              <a:t>127</a:t>
            </a:fld>
            <a:endParaRPr lang="en-US"/>
          </a:p>
        </p:txBody>
      </p:sp>
    </p:spTree>
    <p:extLst>
      <p:ext uri="{BB962C8B-B14F-4D97-AF65-F5344CB8AC3E}">
        <p14:creationId xmlns:p14="http://schemas.microsoft.com/office/powerpoint/2010/main" val="409083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pixel?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8511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0BA99E-2DF0-4DED-8163-E72D2AD79A3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512864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0BA99E-2DF0-4DED-8163-E72D2AD79A3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662778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EBB0408-F7D0-4348-886E-24DD55A4A6FC}" type="slidenum">
              <a:rPr lang="en-US" smtClean="0"/>
              <a:pPr>
                <a:defRPr/>
              </a:pPr>
              <a:t>138</a:t>
            </a:fld>
            <a:endParaRPr lang="en-US"/>
          </a:p>
        </p:txBody>
      </p:sp>
    </p:spTree>
    <p:extLst>
      <p:ext uri="{BB962C8B-B14F-4D97-AF65-F5344CB8AC3E}">
        <p14:creationId xmlns:p14="http://schemas.microsoft.com/office/powerpoint/2010/main" val="1668751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15173F-758C-49F9-862D-A81654BC5B13}" type="slidenum">
              <a:rPr kumimoji="0" lang="en-US" altLang="en-US" sz="1200" b="0" i="0" u="none" strike="noStrike" kern="1200" cap="none" spc="0" normalizeH="0" baseline="0" noProof="0">
                <a:ln>
                  <a:noFill/>
                </a:ln>
                <a:solidFill>
                  <a:prstClr val="black"/>
                </a:solidFill>
                <a:effectLst/>
                <a:uLnTx/>
                <a:uFillTx/>
                <a:latin typeface="Gill Sans"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altLang="en-US" sz="1200" b="0" i="0" u="none" strike="noStrike" kern="1200" cap="none" spc="0" normalizeH="0" baseline="0" noProof="0">
              <a:ln>
                <a:noFill/>
              </a:ln>
              <a:solidFill>
                <a:prstClr val="black"/>
              </a:solidFill>
              <a:effectLst/>
              <a:uLnTx/>
              <a:uFillTx/>
              <a:latin typeface="Gill Sans" charset="0"/>
              <a:ea typeface="+mn-ea"/>
              <a:cs typeface="Arial" panose="020B0604020202020204" pitchFamily="34" charset="0"/>
            </a:endParaRPr>
          </a:p>
        </p:txBody>
      </p:sp>
      <p:sp>
        <p:nvSpPr>
          <p:cNvPr id="109571" name="Rectangle 2"/>
          <p:cNvSpPr>
            <a:spLocks noGrp="1" noRot="1" noChangeAspect="1" noChangeArrowheads="1" noTextEdit="1"/>
          </p:cNvSpPr>
          <p:nvPr>
            <p:ph type="sldImg"/>
          </p:nvPr>
        </p:nvSpPr>
        <p:spPr bwMode="auto">
          <a:xfrm>
            <a:off x="1100138" y="673100"/>
            <a:ext cx="46037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xfrm>
            <a:off x="896938" y="4351338"/>
            <a:ext cx="5083175" cy="413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93" tIns="44946" rIns="89893" bIns="44946" numCol="1" anchor="t" anchorCtr="0" compatLnSpc="1">
            <a:prstTxWarp prst="textNoShape">
              <a:avLst/>
            </a:prstTxWarp>
          </a:bodyPr>
          <a:lstStyle/>
          <a:p>
            <a:pPr eaLnBrk="1" hangingPunct="1"/>
            <a:r>
              <a:rPr lang="en-US" altLang="en-US"/>
              <a:t>Better at salt’n’pepper noise</a:t>
            </a:r>
          </a:p>
          <a:p>
            <a:pPr eaLnBrk="1" hangingPunct="1"/>
            <a:r>
              <a:rPr lang="en-US" altLang="en-US"/>
              <a:t>Not convolution: try a region with 1’s and a 2, and then 1’s and a 3</a:t>
            </a:r>
          </a:p>
        </p:txBody>
      </p:sp>
    </p:spTree>
    <p:extLst>
      <p:ext uri="{BB962C8B-B14F-4D97-AF65-F5344CB8AC3E}">
        <p14:creationId xmlns:p14="http://schemas.microsoft.com/office/powerpoint/2010/main" val="16599827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3B7F2C-1E38-4F95-965C-5A05BED0D891}"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86019"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ones, divide by 9</a:t>
            </a:r>
          </a:p>
        </p:txBody>
      </p:sp>
    </p:spTree>
    <p:extLst>
      <p:ext uri="{BB962C8B-B14F-4D97-AF65-F5344CB8AC3E}">
        <p14:creationId xmlns:p14="http://schemas.microsoft.com/office/powerpoint/2010/main" val="949107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E51B41-8DDD-491A-A25F-DCB9443C1C0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87043"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4"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ones, divide by 9</a:t>
            </a:r>
          </a:p>
        </p:txBody>
      </p:sp>
    </p:spTree>
    <p:extLst>
      <p:ext uri="{BB962C8B-B14F-4D97-AF65-F5344CB8AC3E}">
        <p14:creationId xmlns:p14="http://schemas.microsoft.com/office/powerpoint/2010/main" val="4245143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E51B41-8DDD-491A-A25F-DCB9443C1C0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87043"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4"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Answer is 90.</a:t>
            </a:r>
          </a:p>
        </p:txBody>
      </p:sp>
    </p:spTree>
    <p:extLst>
      <p:ext uri="{BB962C8B-B14F-4D97-AF65-F5344CB8AC3E}">
        <p14:creationId xmlns:p14="http://schemas.microsoft.com/office/powerpoint/2010/main" val="3970519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15173F-758C-49F9-862D-A81654BC5B13}" type="slidenum">
              <a:rPr kumimoji="0" lang="en-US" altLang="en-US" sz="1200" b="0" i="0" u="none" strike="noStrike" kern="1200" cap="none" spc="0" normalizeH="0" baseline="0" noProof="0">
                <a:ln>
                  <a:noFill/>
                </a:ln>
                <a:solidFill>
                  <a:prstClr val="black"/>
                </a:solidFill>
                <a:effectLst/>
                <a:uLnTx/>
                <a:uFillTx/>
                <a:latin typeface="Gill Sans"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altLang="en-US" sz="1200" b="0" i="0" u="none" strike="noStrike" kern="1200" cap="none" spc="0" normalizeH="0" baseline="0" noProof="0">
              <a:ln>
                <a:noFill/>
              </a:ln>
              <a:solidFill>
                <a:prstClr val="black"/>
              </a:solidFill>
              <a:effectLst/>
              <a:uLnTx/>
              <a:uFillTx/>
              <a:latin typeface="Gill Sans" charset="0"/>
              <a:ea typeface="+mn-ea"/>
              <a:cs typeface="Arial" panose="020B0604020202020204" pitchFamily="34" charset="0"/>
            </a:endParaRPr>
          </a:p>
        </p:txBody>
      </p:sp>
      <p:sp>
        <p:nvSpPr>
          <p:cNvPr id="109571" name="Rectangle 2"/>
          <p:cNvSpPr>
            <a:spLocks noGrp="1" noRot="1" noChangeAspect="1" noChangeArrowheads="1" noTextEdit="1"/>
          </p:cNvSpPr>
          <p:nvPr>
            <p:ph type="sldImg"/>
          </p:nvPr>
        </p:nvSpPr>
        <p:spPr bwMode="auto">
          <a:xfrm>
            <a:off x="1100138" y="673100"/>
            <a:ext cx="46037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xfrm>
            <a:off x="896938" y="4351338"/>
            <a:ext cx="5083175" cy="413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93" tIns="44946" rIns="89893" bIns="44946" numCol="1" anchor="t" anchorCtr="0" compatLnSpc="1">
            <a:prstTxWarp prst="textNoShape">
              <a:avLst/>
            </a:prstTxWarp>
          </a:bodyPr>
          <a:lstStyle/>
          <a:p>
            <a:pPr eaLnBrk="1" hangingPunct="1"/>
            <a:r>
              <a:rPr lang="en-US" altLang="en-US" dirty="0"/>
              <a:t>Better at </a:t>
            </a:r>
            <a:r>
              <a:rPr lang="en-US" altLang="en-US" dirty="0" err="1"/>
              <a:t>salt’n’pepper</a:t>
            </a:r>
            <a:r>
              <a:rPr lang="en-US" altLang="en-US" dirty="0"/>
              <a:t> noise</a:t>
            </a:r>
          </a:p>
        </p:txBody>
      </p:sp>
    </p:spTree>
    <p:extLst>
      <p:ext uri="{BB962C8B-B14F-4D97-AF65-F5344CB8AC3E}">
        <p14:creationId xmlns:p14="http://schemas.microsoft.com/office/powerpoint/2010/main" val="40198343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not the latest smash hit from early 90’s hip hop group</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2657577-2637-4D99-BDF4-BF55D712705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204657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not the latest smash hit from early 90’s hip hop group</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2657577-2637-4D99-BDF4-BF55D712705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55848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pixel?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7056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15173F-758C-49F9-862D-A81654BC5B13}" type="slidenum">
              <a:rPr kumimoji="0" lang="en-US" altLang="en-US" sz="1200" b="0" i="0" u="none" strike="noStrike" kern="1200" cap="none" spc="0" normalizeH="0" baseline="0" noProof="0">
                <a:ln>
                  <a:noFill/>
                </a:ln>
                <a:solidFill>
                  <a:prstClr val="black"/>
                </a:solidFill>
                <a:effectLst/>
                <a:uLnTx/>
                <a:uFillTx/>
                <a:latin typeface="Gill Sans"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altLang="en-US" sz="1200" b="0" i="0" u="none" strike="noStrike" kern="1200" cap="none" spc="0" normalizeH="0" baseline="0" noProof="0">
              <a:ln>
                <a:noFill/>
              </a:ln>
              <a:solidFill>
                <a:prstClr val="black"/>
              </a:solidFill>
              <a:effectLst/>
              <a:uLnTx/>
              <a:uFillTx/>
              <a:latin typeface="Gill Sans" charset="0"/>
              <a:ea typeface="+mn-ea"/>
              <a:cs typeface="Arial" panose="020B0604020202020204" pitchFamily="34" charset="0"/>
            </a:endParaRPr>
          </a:p>
        </p:txBody>
      </p:sp>
      <p:sp>
        <p:nvSpPr>
          <p:cNvPr id="109571" name="Rectangle 2"/>
          <p:cNvSpPr>
            <a:spLocks noGrp="1" noRot="1" noChangeAspect="1" noChangeArrowheads="1" noTextEdit="1"/>
          </p:cNvSpPr>
          <p:nvPr>
            <p:ph type="sldImg"/>
          </p:nvPr>
        </p:nvSpPr>
        <p:spPr bwMode="auto">
          <a:xfrm>
            <a:off x="1100138" y="673100"/>
            <a:ext cx="46037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xfrm>
            <a:off x="896938" y="4351338"/>
            <a:ext cx="5083175" cy="413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93" tIns="44946" rIns="89893" bIns="44946" numCol="1" anchor="t" anchorCtr="0" compatLnSpc="1">
            <a:prstTxWarp prst="textNoShape">
              <a:avLst/>
            </a:prstTxWarp>
          </a:bodyPr>
          <a:lstStyle/>
          <a:p>
            <a:pPr eaLnBrk="1" hangingPunct="1"/>
            <a:r>
              <a:rPr lang="en-US" altLang="en-US" dirty="0"/>
              <a:t>Answer: Not convolution: try a region with 1’s and a 2, and then 1’s and a 3</a:t>
            </a:r>
          </a:p>
        </p:txBody>
      </p:sp>
    </p:spTree>
    <p:extLst>
      <p:ext uri="{BB962C8B-B14F-4D97-AF65-F5344CB8AC3E}">
        <p14:creationId xmlns:p14="http://schemas.microsoft.com/office/powerpoint/2010/main" val="2720724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15173F-758C-49F9-862D-A81654BC5B13}" type="slidenum">
              <a:rPr kumimoji="0" lang="en-US" altLang="en-US" sz="1200" b="0" i="0" u="none" strike="noStrike" kern="1200" cap="none" spc="0" normalizeH="0" baseline="0" noProof="0">
                <a:ln>
                  <a:noFill/>
                </a:ln>
                <a:solidFill>
                  <a:prstClr val="black"/>
                </a:solidFill>
                <a:effectLst/>
                <a:uLnTx/>
                <a:uFillTx/>
                <a:latin typeface="Gill Sans"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en-US" altLang="en-US" sz="1200" b="0" i="0" u="none" strike="noStrike" kern="1200" cap="none" spc="0" normalizeH="0" baseline="0" noProof="0">
              <a:ln>
                <a:noFill/>
              </a:ln>
              <a:solidFill>
                <a:prstClr val="black"/>
              </a:solidFill>
              <a:effectLst/>
              <a:uLnTx/>
              <a:uFillTx/>
              <a:latin typeface="Gill Sans" charset="0"/>
              <a:ea typeface="+mn-ea"/>
              <a:cs typeface="Arial" panose="020B0604020202020204" pitchFamily="34" charset="0"/>
            </a:endParaRPr>
          </a:p>
        </p:txBody>
      </p:sp>
      <p:sp>
        <p:nvSpPr>
          <p:cNvPr id="109571" name="Rectangle 2"/>
          <p:cNvSpPr>
            <a:spLocks noGrp="1" noRot="1" noChangeAspect="1" noChangeArrowheads="1" noTextEdit="1"/>
          </p:cNvSpPr>
          <p:nvPr>
            <p:ph type="sldImg"/>
          </p:nvPr>
        </p:nvSpPr>
        <p:spPr bwMode="auto">
          <a:xfrm>
            <a:off x="1100138" y="673100"/>
            <a:ext cx="46037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xfrm>
            <a:off x="896938" y="4351338"/>
            <a:ext cx="5083175" cy="413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93" tIns="44946" rIns="89893" bIns="44946" numCol="1" anchor="t" anchorCtr="0" compatLnSpc="1">
            <a:prstTxWarp prst="textNoShape">
              <a:avLst/>
            </a:prstTxWarp>
          </a:bodyPr>
          <a:lstStyle/>
          <a:p>
            <a:pPr eaLnBrk="1" hangingPunct="1"/>
            <a:r>
              <a:rPr lang="en-US" altLang="en-US" dirty="0"/>
              <a:t>Answer: Not convolution: try a region with 1’s and a 2, and then 1’s and a 3</a:t>
            </a:r>
          </a:p>
          <a:p>
            <a:pPr eaLnBrk="1" hangingPunct="1"/>
            <a:endParaRPr lang="en-US"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Detailed explanation for median filtering as sorting: http://arxiv.org/abs/1406.1717 by Jukka </a:t>
            </a:r>
            <a:r>
              <a:rPr lang="en-US" altLang="en-US" dirty="0" err="1"/>
              <a:t>Suomela</a:t>
            </a:r>
            <a:endParaRPr lang="en-US" altLang="en-US" dirty="0"/>
          </a:p>
          <a:p>
            <a:pPr eaLnBrk="1" hangingPunct="1"/>
            <a:endParaRPr lang="en-US" altLang="en-US" dirty="0"/>
          </a:p>
        </p:txBody>
      </p:sp>
    </p:spTree>
    <p:extLst>
      <p:ext uri="{BB962C8B-B14F-4D97-AF65-F5344CB8AC3E}">
        <p14:creationId xmlns:p14="http://schemas.microsoft.com/office/powerpoint/2010/main" val="61035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0   -1/4    0;</a:t>
            </a:r>
          </a:p>
          <a:p>
            <a:r>
              <a:rPr lang="en-US" altLang="en-US" dirty="0"/>
              <a:t> -1/4    1    -1/4;</a:t>
            </a:r>
          </a:p>
          <a:p>
            <a:r>
              <a:rPr lang="en-US" altLang="en-US" dirty="0"/>
              <a:t>    0   -1/4    0    ]</a:t>
            </a:r>
          </a:p>
          <a:p>
            <a:endParaRPr lang="en-US" altLang="en-US" dirty="0"/>
          </a:p>
          <a:p>
            <a:r>
              <a:rPr lang="en-US" altLang="en-US" dirty="0"/>
              <a:t>[ 0 -1  1 ]</a:t>
            </a:r>
          </a:p>
          <a:p>
            <a:endParaRPr lang="en-US" altLang="en-US" dirty="0"/>
          </a:p>
          <a:p>
            <a:endParaRPr lang="en-US" altLang="en-US" dirty="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736F3F-053C-4B7B-81E2-DC8E20B371F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2866048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0   -1/4    0;</a:t>
            </a:r>
          </a:p>
          <a:p>
            <a:r>
              <a:rPr lang="en-US" altLang="en-US" dirty="0"/>
              <a:t> -1/4    1    -1/4;</a:t>
            </a:r>
          </a:p>
          <a:p>
            <a:r>
              <a:rPr lang="en-US" altLang="en-US" dirty="0"/>
              <a:t>    0   -1/4    0    ]</a:t>
            </a:r>
          </a:p>
          <a:p>
            <a:endParaRPr lang="en-US" altLang="en-US" dirty="0"/>
          </a:p>
          <a:p>
            <a:r>
              <a:rPr lang="en-US" altLang="en-US" dirty="0"/>
              <a:t>[ 0 -1  1 ]</a:t>
            </a:r>
          </a:p>
          <a:p>
            <a:endParaRPr lang="en-US" altLang="en-US" dirty="0"/>
          </a:p>
          <a:p>
            <a:endParaRPr lang="en-US" altLang="en-US" dirty="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736F3F-053C-4B7B-81E2-DC8E20B371F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49213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Danny Alexander, UCL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9681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fMRI - </a:t>
            </a:r>
            <a:r>
              <a:rPr lang="en-US" sz="1200" kern="1200" dirty="0">
                <a:solidFill>
                  <a:schemeClr val="tx1"/>
                </a:solidFill>
                <a:effectLst/>
                <a:latin typeface="+mn-lt"/>
                <a:ea typeface="+mn-ea"/>
                <a:cs typeface="+mn-cs"/>
              </a:rPr>
              <a:t>changes in blood flow</a:t>
            </a:r>
            <a:r>
              <a:rPr lang="en-US" sz="1200" kern="1200" baseline="0" dirty="0">
                <a:solidFill>
                  <a:schemeClr val="tx1"/>
                </a:solidFill>
                <a:effectLst/>
                <a:latin typeface="+mn-lt"/>
                <a:ea typeface="+mn-ea"/>
                <a:cs typeface="+mn-cs"/>
              </a:rPr>
              <a:t> in the brain </a:t>
            </a:r>
            <a:r>
              <a:rPr lang="en-US" sz="1200" kern="1200" dirty="0">
                <a:solidFill>
                  <a:schemeClr val="tx1"/>
                </a:solidFill>
                <a:effectLst/>
                <a:latin typeface="+mn-lt"/>
                <a:ea typeface="+mn-ea"/>
                <a:cs typeface="+mn-cs"/>
              </a:rPr>
              <a:t>associated with neural activity</a:t>
            </a:r>
          </a:p>
          <a:p>
            <a:r>
              <a:rPr lang="en-US" dirty="0"/>
              <a:t>http://radiologykey.com/wp-content/uploads/2016/01/9781604063325_c014_f004.jpg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959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pixel?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B0408-F7D0-4348-886E-24DD55A4A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5687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approximate a pixel as a square frustum - https://en.wikipedia.org/wiki/Frustum</a:t>
            </a:r>
          </a:p>
          <a:p>
            <a:r>
              <a:rPr lang="en-US" dirty="0"/>
              <a:t>Sometimes we approximate it as a solid angle - https://en.wikipedia.org/wiki/Solid_angle</a:t>
            </a:r>
          </a:p>
          <a:p>
            <a:endParaRPr lang="en-US" dirty="0"/>
          </a:p>
          <a:p>
            <a:r>
              <a:rPr lang="en-US" dirty="0"/>
              <a:t>TODO: scene element (or image plane output) should be flipped as projection optics turn image upside down.</a:t>
            </a:r>
          </a:p>
          <a:p>
            <a:endParaRPr lang="en-US" dirty="0"/>
          </a:p>
        </p:txBody>
      </p:sp>
      <p:sp>
        <p:nvSpPr>
          <p:cNvPr id="4" name="Slide Number Placeholder 3"/>
          <p:cNvSpPr>
            <a:spLocks noGrp="1"/>
          </p:cNvSpPr>
          <p:nvPr>
            <p:ph type="sldNum" sz="quarter" idx="5"/>
          </p:nvPr>
        </p:nvSpPr>
        <p:spPr/>
        <p:txBody>
          <a:bodyPr/>
          <a:lstStyle/>
          <a:p>
            <a:pPr>
              <a:defRPr/>
            </a:pPr>
            <a:fld id="{3EBB0408-F7D0-4348-886E-24DD55A4A6FC}" type="slidenum">
              <a:rPr lang="en-US" smtClean="0"/>
              <a:pPr>
                <a:defRPr/>
              </a:pPr>
              <a:t>32</a:t>
            </a:fld>
            <a:endParaRPr lang="en-US"/>
          </a:p>
        </p:txBody>
      </p:sp>
    </p:spTree>
    <p:extLst>
      <p:ext uri="{BB962C8B-B14F-4D97-AF65-F5344CB8AC3E}">
        <p14:creationId xmlns:p14="http://schemas.microsoft.com/office/powerpoint/2010/main" val="3008514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2403F4A-22E7-4867-8356-D6C974CA502A}" type="datetimeFigureOut">
              <a:rPr lang="en-US"/>
              <a:pPr>
                <a:defRPr/>
              </a:pPr>
              <a:t>5/14/2022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697EE5-9B1D-48EF-B619-A2DEE0A0DD9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2377360-6A3D-47CE-A548-09EBFB85498A}" type="datetimeFigureOut">
              <a:rPr lang="en-US"/>
              <a:pPr>
                <a:defRPr/>
              </a:pPr>
              <a:t>5/14/2022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AAF3B5-752B-4349-9D9B-C9B01C7642E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1EAD0CC-0C82-4AAA-B57A-F279565B300D}" type="datetimeFigureOut">
              <a:rPr lang="en-US"/>
              <a:pPr>
                <a:defRPr/>
              </a:pPr>
              <a:t>5/14/2022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6D2DC1-E254-43AF-9197-E67E86387865}"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101940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BB8B8F3-0C44-4587-B21E-CC277F8EDB28}"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D63CEA2-B190-446E-988A-AE981FEDC081}" type="slidenum">
              <a:rPr lang="en-US" altLang="en-US"/>
              <a:pPr/>
              <a:t>‹#›</a:t>
            </a:fld>
            <a:endParaRPr lang="en-US" altLang="en-US"/>
          </a:p>
        </p:txBody>
      </p:sp>
    </p:spTree>
    <p:extLst>
      <p:ext uri="{BB962C8B-B14F-4D97-AF65-F5344CB8AC3E}">
        <p14:creationId xmlns:p14="http://schemas.microsoft.com/office/powerpoint/2010/main" val="232537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A87E897-9CCA-4650-89C9-FAE0562A6E16}"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D3EFBBB-9496-4689-A798-1FE0B5178481}" type="slidenum">
              <a:rPr lang="en-US" altLang="en-US"/>
              <a:pPr/>
              <a:t>‹#›</a:t>
            </a:fld>
            <a:endParaRPr lang="en-US" altLang="en-US"/>
          </a:p>
        </p:txBody>
      </p:sp>
    </p:spTree>
    <p:extLst>
      <p:ext uri="{BB962C8B-B14F-4D97-AF65-F5344CB8AC3E}">
        <p14:creationId xmlns:p14="http://schemas.microsoft.com/office/powerpoint/2010/main" val="2648164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CE1D7C7-5066-48FA-AA0C-2B39BB915435}"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F06351-61C5-46BF-9AE3-3FBF1811A770}" type="slidenum">
              <a:rPr lang="en-US" altLang="en-US"/>
              <a:pPr/>
              <a:t>‹#›</a:t>
            </a:fld>
            <a:endParaRPr lang="en-US" altLang="en-US"/>
          </a:p>
        </p:txBody>
      </p:sp>
    </p:spTree>
    <p:extLst>
      <p:ext uri="{BB962C8B-B14F-4D97-AF65-F5344CB8AC3E}">
        <p14:creationId xmlns:p14="http://schemas.microsoft.com/office/powerpoint/2010/main" val="235360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7FB917B-204E-4F2F-80D3-9C12800F5A41}" type="datetimeFigureOut">
              <a:rPr lang="en-US">
                <a:solidFill>
                  <a:prstClr val="black">
                    <a:tint val="75000"/>
                  </a:prstClr>
                </a:solidFill>
              </a:rPr>
              <a:pPr>
                <a:defRPr/>
              </a:pPr>
              <a:t>5/14/2022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18FDDBF-4B84-4967-980E-EED8B883E4E4}" type="slidenum">
              <a:rPr lang="en-US" altLang="en-US"/>
              <a:pPr/>
              <a:t>‹#›</a:t>
            </a:fld>
            <a:endParaRPr lang="en-US" altLang="en-US"/>
          </a:p>
        </p:txBody>
      </p:sp>
    </p:spTree>
    <p:extLst>
      <p:ext uri="{BB962C8B-B14F-4D97-AF65-F5344CB8AC3E}">
        <p14:creationId xmlns:p14="http://schemas.microsoft.com/office/powerpoint/2010/main" val="2352512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ED6BFC8-0E75-4BA2-BF2D-C612EF4AAE53}" type="datetimeFigureOut">
              <a:rPr lang="en-US">
                <a:solidFill>
                  <a:prstClr val="black">
                    <a:tint val="75000"/>
                  </a:prstClr>
                </a:solidFill>
              </a:rPr>
              <a:pPr>
                <a:defRPr/>
              </a:pPr>
              <a:t>5/14/2022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8C9683B-BFA9-4003-8396-2DCC26D0EAD5}" type="slidenum">
              <a:rPr lang="en-US" altLang="en-US"/>
              <a:pPr/>
              <a:t>‹#›</a:t>
            </a:fld>
            <a:endParaRPr lang="en-US" altLang="en-US"/>
          </a:p>
        </p:txBody>
      </p:sp>
    </p:spTree>
    <p:extLst>
      <p:ext uri="{BB962C8B-B14F-4D97-AF65-F5344CB8AC3E}">
        <p14:creationId xmlns:p14="http://schemas.microsoft.com/office/powerpoint/2010/main" val="155016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D7E43F4-6FAD-49F5-9427-CBFD431BF9EC}" type="datetimeFigureOut">
              <a:rPr lang="en-US">
                <a:solidFill>
                  <a:prstClr val="black">
                    <a:tint val="75000"/>
                  </a:prstClr>
                </a:solidFill>
              </a:rPr>
              <a:pPr>
                <a:defRPr/>
              </a:pPr>
              <a:t>5/14/2022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7131EB63-D90E-4B3B-8FDE-8AFE84F9ED8F}" type="slidenum">
              <a:rPr lang="en-US" altLang="en-US"/>
              <a:pPr/>
              <a:t>‹#›</a:t>
            </a:fld>
            <a:endParaRPr lang="en-US" altLang="en-US"/>
          </a:p>
        </p:txBody>
      </p:sp>
    </p:spTree>
    <p:extLst>
      <p:ext uri="{BB962C8B-B14F-4D97-AF65-F5344CB8AC3E}">
        <p14:creationId xmlns:p14="http://schemas.microsoft.com/office/powerpoint/2010/main" val="2054207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254EB79-7650-4B89-B247-F08B0E34FB92}" type="datetimeFigureOut">
              <a:rPr lang="en-US">
                <a:solidFill>
                  <a:prstClr val="black">
                    <a:tint val="75000"/>
                  </a:prstClr>
                </a:solidFill>
              </a:rPr>
              <a:pPr>
                <a:defRPr/>
              </a:pPr>
              <a:t>5/14/2022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AE80E203-517A-4EB6-847D-277D58442AFB}" type="slidenum">
              <a:rPr lang="en-US" altLang="en-US"/>
              <a:pPr/>
              <a:t>‹#›</a:t>
            </a:fld>
            <a:endParaRPr lang="en-US" altLang="en-US"/>
          </a:p>
        </p:txBody>
      </p:sp>
    </p:spTree>
    <p:extLst>
      <p:ext uri="{BB962C8B-B14F-4D97-AF65-F5344CB8AC3E}">
        <p14:creationId xmlns:p14="http://schemas.microsoft.com/office/powerpoint/2010/main" val="3042036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521C0C8-AF91-49D9-81BD-D7B6B91E0A25}" type="datetimeFigureOut">
              <a:rPr lang="en-US"/>
              <a:pPr>
                <a:defRPr/>
              </a:pPr>
              <a:t>5/14/2022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F6499D-3621-477C-B4CA-E43E7D78A0D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57A33FD-F194-4EDD-B575-A24E7FDF05DC}" type="datetimeFigureOut">
              <a:rPr lang="en-US">
                <a:solidFill>
                  <a:prstClr val="black">
                    <a:tint val="75000"/>
                  </a:prstClr>
                </a:solidFill>
              </a:rPr>
              <a:pPr>
                <a:defRPr/>
              </a:pPr>
              <a:t>5/14/2022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8E388BF-3C66-491E-8EA9-9B587CD980AC}" type="slidenum">
              <a:rPr lang="en-US" altLang="en-US"/>
              <a:pPr/>
              <a:t>‹#›</a:t>
            </a:fld>
            <a:endParaRPr lang="en-US" altLang="en-US"/>
          </a:p>
        </p:txBody>
      </p:sp>
    </p:spTree>
    <p:extLst>
      <p:ext uri="{BB962C8B-B14F-4D97-AF65-F5344CB8AC3E}">
        <p14:creationId xmlns:p14="http://schemas.microsoft.com/office/powerpoint/2010/main" val="391247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8DA8CC3-BB52-412E-B4DE-E25DAE597D8C}" type="datetimeFigureOut">
              <a:rPr lang="en-US">
                <a:solidFill>
                  <a:prstClr val="black">
                    <a:tint val="75000"/>
                  </a:prstClr>
                </a:solidFill>
              </a:rPr>
              <a:pPr>
                <a:defRPr/>
              </a:pPr>
              <a:t>5/14/2022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72D40D8B-DAD9-42B1-AFCB-2F403B2648F1}" type="slidenum">
              <a:rPr lang="en-US" altLang="en-US"/>
              <a:pPr/>
              <a:t>‹#›</a:t>
            </a:fld>
            <a:endParaRPr lang="en-US" altLang="en-US"/>
          </a:p>
        </p:txBody>
      </p:sp>
    </p:spTree>
    <p:extLst>
      <p:ext uri="{BB962C8B-B14F-4D97-AF65-F5344CB8AC3E}">
        <p14:creationId xmlns:p14="http://schemas.microsoft.com/office/powerpoint/2010/main" val="26158488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07A06A6-18BA-412A-8A9C-C1BE58B55C17}"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D2C121-53EC-41B7-A049-308DE65D1150}" type="slidenum">
              <a:rPr lang="en-US" altLang="en-US"/>
              <a:pPr/>
              <a:t>‹#›</a:t>
            </a:fld>
            <a:endParaRPr lang="en-US" altLang="en-US"/>
          </a:p>
        </p:txBody>
      </p:sp>
    </p:spTree>
    <p:extLst>
      <p:ext uri="{BB962C8B-B14F-4D97-AF65-F5344CB8AC3E}">
        <p14:creationId xmlns:p14="http://schemas.microsoft.com/office/powerpoint/2010/main" val="915506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035884D-EF1B-44DC-A077-D312C25A56E0}"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7E0C01E-DEA3-4B54-B84E-20F8A317AD9A}" type="slidenum">
              <a:rPr lang="en-US" altLang="en-US"/>
              <a:pPr/>
              <a:t>‹#›</a:t>
            </a:fld>
            <a:endParaRPr lang="en-US" altLang="en-US"/>
          </a:p>
        </p:txBody>
      </p:sp>
    </p:spTree>
    <p:extLst>
      <p:ext uri="{BB962C8B-B14F-4D97-AF65-F5344CB8AC3E}">
        <p14:creationId xmlns:p14="http://schemas.microsoft.com/office/powerpoint/2010/main" val="2094896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5205338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0E19-0004-4046-8EAB-D116BFEDF4D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26FD79A-9C9C-439D-996F-ED8A03258DC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7DAAA55-B0E6-4CD5-BDE6-A9F8D23C5D4C}"/>
              </a:ext>
            </a:extLst>
          </p:cNvPr>
          <p:cNvSpPr>
            <a:spLocks noGrp="1"/>
          </p:cNvSpPr>
          <p:nvPr>
            <p:ph type="dt" sz="half" idx="10"/>
          </p:nvPr>
        </p:nvSpPr>
        <p:spPr/>
        <p:txBody>
          <a:bodyPr/>
          <a:lstStyle/>
          <a:p>
            <a:fld id="{9A416B3B-0B85-4AC8-84FD-069B4ADE4D20}" type="datetimeFigureOut">
              <a:rPr lang="en-US" smtClean="0"/>
              <a:t>5/14/2022</a:t>
            </a:fld>
            <a:endParaRPr lang="en-US"/>
          </a:p>
        </p:txBody>
      </p:sp>
      <p:sp>
        <p:nvSpPr>
          <p:cNvPr id="5" name="Footer Placeholder 4">
            <a:extLst>
              <a:ext uri="{FF2B5EF4-FFF2-40B4-BE49-F238E27FC236}">
                <a16:creationId xmlns:a16="http://schemas.microsoft.com/office/drawing/2014/main" id="{BEC57F76-4080-49F7-9380-4448C41B6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E002A-63BE-4714-8CAE-05883324CB25}"/>
              </a:ext>
            </a:extLst>
          </p:cNvPr>
          <p:cNvSpPr>
            <a:spLocks noGrp="1"/>
          </p:cNvSpPr>
          <p:nvPr>
            <p:ph type="sldNum" sz="quarter" idx="12"/>
          </p:nvPr>
        </p:nvSpPr>
        <p:spPr/>
        <p:txBody>
          <a:bodyPr/>
          <a:lstStyle/>
          <a:p>
            <a:fld id="{E9FCD849-41F2-4942-8B9D-F06C96792A9F}" type="slidenum">
              <a:rPr lang="en-US" smtClean="0"/>
              <a:t>‹#›</a:t>
            </a:fld>
            <a:endParaRPr lang="en-US"/>
          </a:p>
        </p:txBody>
      </p:sp>
    </p:spTree>
    <p:extLst>
      <p:ext uri="{BB962C8B-B14F-4D97-AF65-F5344CB8AC3E}">
        <p14:creationId xmlns:p14="http://schemas.microsoft.com/office/powerpoint/2010/main" val="23425671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C1C4-819F-49D9-9427-E26068D05A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E9CD70-E93C-49DE-84A4-6D7DAF43F0A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88094-6006-4DC9-A59C-E2AD814C333D}"/>
              </a:ext>
            </a:extLst>
          </p:cNvPr>
          <p:cNvSpPr>
            <a:spLocks noGrp="1"/>
          </p:cNvSpPr>
          <p:nvPr>
            <p:ph type="dt" sz="half" idx="10"/>
          </p:nvPr>
        </p:nvSpPr>
        <p:spPr/>
        <p:txBody>
          <a:bodyPr/>
          <a:lstStyle/>
          <a:p>
            <a:fld id="{9A416B3B-0B85-4AC8-84FD-069B4ADE4D20}" type="datetimeFigureOut">
              <a:rPr lang="en-US" smtClean="0"/>
              <a:t>5/14/2022</a:t>
            </a:fld>
            <a:endParaRPr lang="en-US"/>
          </a:p>
        </p:txBody>
      </p:sp>
      <p:sp>
        <p:nvSpPr>
          <p:cNvPr id="5" name="Footer Placeholder 4">
            <a:extLst>
              <a:ext uri="{FF2B5EF4-FFF2-40B4-BE49-F238E27FC236}">
                <a16:creationId xmlns:a16="http://schemas.microsoft.com/office/drawing/2014/main" id="{D504BE25-DDE1-4B03-9639-C8BEA1DAD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F2232-EC14-4940-8E89-6B9292D5419B}"/>
              </a:ext>
            </a:extLst>
          </p:cNvPr>
          <p:cNvSpPr>
            <a:spLocks noGrp="1"/>
          </p:cNvSpPr>
          <p:nvPr>
            <p:ph type="sldNum" sz="quarter" idx="12"/>
          </p:nvPr>
        </p:nvSpPr>
        <p:spPr/>
        <p:txBody>
          <a:bodyPr/>
          <a:lstStyle/>
          <a:p>
            <a:fld id="{E9FCD849-41F2-4942-8B9D-F06C96792A9F}" type="slidenum">
              <a:rPr lang="en-US" smtClean="0"/>
              <a:t>‹#›</a:t>
            </a:fld>
            <a:endParaRPr lang="en-US"/>
          </a:p>
        </p:txBody>
      </p:sp>
    </p:spTree>
    <p:extLst>
      <p:ext uri="{BB962C8B-B14F-4D97-AF65-F5344CB8AC3E}">
        <p14:creationId xmlns:p14="http://schemas.microsoft.com/office/powerpoint/2010/main" val="3713753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B4BB-B3A1-4C2A-8AE2-4EBAF6F9870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27495EA-4E6F-43DC-889E-DC2E1D0E82F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C06B1C-21B9-48A7-8549-714528BE2046}"/>
              </a:ext>
            </a:extLst>
          </p:cNvPr>
          <p:cNvSpPr>
            <a:spLocks noGrp="1"/>
          </p:cNvSpPr>
          <p:nvPr>
            <p:ph type="dt" sz="half" idx="10"/>
          </p:nvPr>
        </p:nvSpPr>
        <p:spPr/>
        <p:txBody>
          <a:bodyPr/>
          <a:lstStyle/>
          <a:p>
            <a:fld id="{9A416B3B-0B85-4AC8-84FD-069B4ADE4D20}" type="datetimeFigureOut">
              <a:rPr lang="en-US" smtClean="0"/>
              <a:t>5/14/2022</a:t>
            </a:fld>
            <a:endParaRPr lang="en-US"/>
          </a:p>
        </p:txBody>
      </p:sp>
      <p:sp>
        <p:nvSpPr>
          <p:cNvPr id="5" name="Footer Placeholder 4">
            <a:extLst>
              <a:ext uri="{FF2B5EF4-FFF2-40B4-BE49-F238E27FC236}">
                <a16:creationId xmlns:a16="http://schemas.microsoft.com/office/drawing/2014/main" id="{902F3360-62B6-40E2-B8E1-6FDFAECF8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90B56-C990-4EE4-932B-D4A29C1594C9}"/>
              </a:ext>
            </a:extLst>
          </p:cNvPr>
          <p:cNvSpPr>
            <a:spLocks noGrp="1"/>
          </p:cNvSpPr>
          <p:nvPr>
            <p:ph type="sldNum" sz="quarter" idx="12"/>
          </p:nvPr>
        </p:nvSpPr>
        <p:spPr/>
        <p:txBody>
          <a:bodyPr/>
          <a:lstStyle/>
          <a:p>
            <a:fld id="{E9FCD849-41F2-4942-8B9D-F06C96792A9F}" type="slidenum">
              <a:rPr lang="en-US" smtClean="0"/>
              <a:t>‹#›</a:t>
            </a:fld>
            <a:endParaRPr lang="en-US"/>
          </a:p>
        </p:txBody>
      </p:sp>
    </p:spTree>
    <p:extLst>
      <p:ext uri="{BB962C8B-B14F-4D97-AF65-F5344CB8AC3E}">
        <p14:creationId xmlns:p14="http://schemas.microsoft.com/office/powerpoint/2010/main" val="42829760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8398-7E7C-4139-A1AB-AD329D796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7F5CCE-36D9-44C9-9ACD-1340ED691D9F}"/>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BACCDE-FAFB-4420-AE86-D773F4DDCF54}"/>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BDFAF3-9872-4607-B0C0-2922854FB2ED}"/>
              </a:ext>
            </a:extLst>
          </p:cNvPr>
          <p:cNvSpPr>
            <a:spLocks noGrp="1"/>
          </p:cNvSpPr>
          <p:nvPr>
            <p:ph type="dt" sz="half" idx="10"/>
          </p:nvPr>
        </p:nvSpPr>
        <p:spPr/>
        <p:txBody>
          <a:bodyPr/>
          <a:lstStyle/>
          <a:p>
            <a:fld id="{9A416B3B-0B85-4AC8-84FD-069B4ADE4D20}" type="datetimeFigureOut">
              <a:rPr lang="en-US" smtClean="0"/>
              <a:t>5/14/2022</a:t>
            </a:fld>
            <a:endParaRPr lang="en-US"/>
          </a:p>
        </p:txBody>
      </p:sp>
      <p:sp>
        <p:nvSpPr>
          <p:cNvPr id="6" name="Footer Placeholder 5">
            <a:extLst>
              <a:ext uri="{FF2B5EF4-FFF2-40B4-BE49-F238E27FC236}">
                <a16:creationId xmlns:a16="http://schemas.microsoft.com/office/drawing/2014/main" id="{6107BF2A-8EFC-47FF-BA76-5D3B8923B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B15857-A73F-4072-BA83-0CCF8D1ECF70}"/>
              </a:ext>
            </a:extLst>
          </p:cNvPr>
          <p:cNvSpPr>
            <a:spLocks noGrp="1"/>
          </p:cNvSpPr>
          <p:nvPr>
            <p:ph type="sldNum" sz="quarter" idx="12"/>
          </p:nvPr>
        </p:nvSpPr>
        <p:spPr/>
        <p:txBody>
          <a:bodyPr/>
          <a:lstStyle/>
          <a:p>
            <a:fld id="{E9FCD849-41F2-4942-8B9D-F06C96792A9F}" type="slidenum">
              <a:rPr lang="en-US" smtClean="0"/>
              <a:t>‹#›</a:t>
            </a:fld>
            <a:endParaRPr lang="en-US"/>
          </a:p>
        </p:txBody>
      </p:sp>
    </p:spTree>
    <p:extLst>
      <p:ext uri="{BB962C8B-B14F-4D97-AF65-F5344CB8AC3E}">
        <p14:creationId xmlns:p14="http://schemas.microsoft.com/office/powerpoint/2010/main" val="1644221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D43F-466D-46B2-ADFD-74A82501A65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7D8A6E-8325-4EE1-8D63-B3251DD0196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0B1635E6-3856-495C-BFC8-6A1DB3598924}"/>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D866F6-C379-48BB-B617-F7806654709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D4DD5A82-EBC4-42CE-B25D-CDF48F6E8949}"/>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FC4048-F889-4A75-B1BE-727ED0CE0239}"/>
              </a:ext>
            </a:extLst>
          </p:cNvPr>
          <p:cNvSpPr>
            <a:spLocks noGrp="1"/>
          </p:cNvSpPr>
          <p:nvPr>
            <p:ph type="dt" sz="half" idx="10"/>
          </p:nvPr>
        </p:nvSpPr>
        <p:spPr/>
        <p:txBody>
          <a:bodyPr/>
          <a:lstStyle/>
          <a:p>
            <a:fld id="{9A416B3B-0B85-4AC8-84FD-069B4ADE4D20}" type="datetimeFigureOut">
              <a:rPr lang="en-US" smtClean="0"/>
              <a:t>5/14/2022</a:t>
            </a:fld>
            <a:endParaRPr lang="en-US"/>
          </a:p>
        </p:txBody>
      </p:sp>
      <p:sp>
        <p:nvSpPr>
          <p:cNvPr id="8" name="Footer Placeholder 7">
            <a:extLst>
              <a:ext uri="{FF2B5EF4-FFF2-40B4-BE49-F238E27FC236}">
                <a16:creationId xmlns:a16="http://schemas.microsoft.com/office/drawing/2014/main" id="{90DC3D40-819F-48CD-ADBB-64E2E216E0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4C2FBD-F45F-4B50-B3B2-BCEADBDB6266}"/>
              </a:ext>
            </a:extLst>
          </p:cNvPr>
          <p:cNvSpPr>
            <a:spLocks noGrp="1"/>
          </p:cNvSpPr>
          <p:nvPr>
            <p:ph type="sldNum" sz="quarter" idx="12"/>
          </p:nvPr>
        </p:nvSpPr>
        <p:spPr/>
        <p:txBody>
          <a:bodyPr/>
          <a:lstStyle/>
          <a:p>
            <a:fld id="{E9FCD849-41F2-4942-8B9D-F06C96792A9F}" type="slidenum">
              <a:rPr lang="en-US" smtClean="0"/>
              <a:t>‹#›</a:t>
            </a:fld>
            <a:endParaRPr lang="en-US"/>
          </a:p>
        </p:txBody>
      </p:sp>
    </p:spTree>
    <p:extLst>
      <p:ext uri="{BB962C8B-B14F-4D97-AF65-F5344CB8AC3E}">
        <p14:creationId xmlns:p14="http://schemas.microsoft.com/office/powerpoint/2010/main" val="2114013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D6257E5-AF58-486B-A1AE-56BB4ADAE94A}" type="datetimeFigureOut">
              <a:rPr lang="en-US"/>
              <a:pPr>
                <a:defRPr/>
              </a:pPr>
              <a:t>5/14/2022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2D348A-37D4-4A78-85F8-F886D5A6E9D8}"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01AA-74BF-44E4-8B75-F9E925D11B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DE333F-6738-44C3-AF6B-0ACBC393FBC1}"/>
              </a:ext>
            </a:extLst>
          </p:cNvPr>
          <p:cNvSpPr>
            <a:spLocks noGrp="1"/>
          </p:cNvSpPr>
          <p:nvPr>
            <p:ph type="dt" sz="half" idx="10"/>
          </p:nvPr>
        </p:nvSpPr>
        <p:spPr/>
        <p:txBody>
          <a:bodyPr/>
          <a:lstStyle/>
          <a:p>
            <a:fld id="{9A416B3B-0B85-4AC8-84FD-069B4ADE4D20}" type="datetimeFigureOut">
              <a:rPr lang="en-US" smtClean="0"/>
              <a:t>5/14/2022</a:t>
            </a:fld>
            <a:endParaRPr lang="en-US"/>
          </a:p>
        </p:txBody>
      </p:sp>
      <p:sp>
        <p:nvSpPr>
          <p:cNvPr id="4" name="Footer Placeholder 3">
            <a:extLst>
              <a:ext uri="{FF2B5EF4-FFF2-40B4-BE49-F238E27FC236}">
                <a16:creationId xmlns:a16="http://schemas.microsoft.com/office/drawing/2014/main" id="{E7711ED6-C479-4EB1-942E-13422248D4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54179A-2E74-4593-951E-BFE2104189F1}"/>
              </a:ext>
            </a:extLst>
          </p:cNvPr>
          <p:cNvSpPr>
            <a:spLocks noGrp="1"/>
          </p:cNvSpPr>
          <p:nvPr>
            <p:ph type="sldNum" sz="quarter" idx="12"/>
          </p:nvPr>
        </p:nvSpPr>
        <p:spPr/>
        <p:txBody>
          <a:bodyPr/>
          <a:lstStyle/>
          <a:p>
            <a:fld id="{E9FCD849-41F2-4942-8B9D-F06C96792A9F}" type="slidenum">
              <a:rPr lang="en-US" smtClean="0"/>
              <a:t>‹#›</a:t>
            </a:fld>
            <a:endParaRPr lang="en-US"/>
          </a:p>
        </p:txBody>
      </p:sp>
    </p:spTree>
    <p:extLst>
      <p:ext uri="{BB962C8B-B14F-4D97-AF65-F5344CB8AC3E}">
        <p14:creationId xmlns:p14="http://schemas.microsoft.com/office/powerpoint/2010/main" val="582545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BBEE9-E49D-41CF-8551-C0E577B6974F}"/>
              </a:ext>
            </a:extLst>
          </p:cNvPr>
          <p:cNvSpPr>
            <a:spLocks noGrp="1"/>
          </p:cNvSpPr>
          <p:nvPr>
            <p:ph type="dt" sz="half" idx="10"/>
          </p:nvPr>
        </p:nvSpPr>
        <p:spPr/>
        <p:txBody>
          <a:bodyPr/>
          <a:lstStyle/>
          <a:p>
            <a:fld id="{9A416B3B-0B85-4AC8-84FD-069B4ADE4D20}" type="datetimeFigureOut">
              <a:rPr lang="en-US" smtClean="0"/>
              <a:t>5/14/2022</a:t>
            </a:fld>
            <a:endParaRPr lang="en-US"/>
          </a:p>
        </p:txBody>
      </p:sp>
      <p:sp>
        <p:nvSpPr>
          <p:cNvPr id="3" name="Footer Placeholder 2">
            <a:extLst>
              <a:ext uri="{FF2B5EF4-FFF2-40B4-BE49-F238E27FC236}">
                <a16:creationId xmlns:a16="http://schemas.microsoft.com/office/drawing/2014/main" id="{5AE01896-2784-44CD-98B2-985367580E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34BFB3-AA14-4793-B394-B51495F0D3C3}"/>
              </a:ext>
            </a:extLst>
          </p:cNvPr>
          <p:cNvSpPr>
            <a:spLocks noGrp="1"/>
          </p:cNvSpPr>
          <p:nvPr>
            <p:ph type="sldNum" sz="quarter" idx="12"/>
          </p:nvPr>
        </p:nvSpPr>
        <p:spPr/>
        <p:txBody>
          <a:bodyPr/>
          <a:lstStyle/>
          <a:p>
            <a:fld id="{E9FCD849-41F2-4942-8B9D-F06C96792A9F}" type="slidenum">
              <a:rPr lang="en-US" smtClean="0"/>
              <a:t>‹#›</a:t>
            </a:fld>
            <a:endParaRPr lang="en-US"/>
          </a:p>
        </p:txBody>
      </p:sp>
    </p:spTree>
    <p:extLst>
      <p:ext uri="{BB962C8B-B14F-4D97-AF65-F5344CB8AC3E}">
        <p14:creationId xmlns:p14="http://schemas.microsoft.com/office/powerpoint/2010/main" val="19700365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77DA-BA4D-436E-A825-86886A47907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47A4386-61A6-47CC-AF24-E84614B735C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627BBE-AF64-4EB2-83E9-9A895CF2C03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9C22C35-AFEA-4087-9F19-DDAB853488ED}"/>
              </a:ext>
            </a:extLst>
          </p:cNvPr>
          <p:cNvSpPr>
            <a:spLocks noGrp="1"/>
          </p:cNvSpPr>
          <p:nvPr>
            <p:ph type="dt" sz="half" idx="10"/>
          </p:nvPr>
        </p:nvSpPr>
        <p:spPr/>
        <p:txBody>
          <a:bodyPr/>
          <a:lstStyle/>
          <a:p>
            <a:fld id="{9A416B3B-0B85-4AC8-84FD-069B4ADE4D20}" type="datetimeFigureOut">
              <a:rPr lang="en-US" smtClean="0"/>
              <a:t>5/14/2022</a:t>
            </a:fld>
            <a:endParaRPr lang="en-US"/>
          </a:p>
        </p:txBody>
      </p:sp>
      <p:sp>
        <p:nvSpPr>
          <p:cNvPr id="6" name="Footer Placeholder 5">
            <a:extLst>
              <a:ext uri="{FF2B5EF4-FFF2-40B4-BE49-F238E27FC236}">
                <a16:creationId xmlns:a16="http://schemas.microsoft.com/office/drawing/2014/main" id="{8E69496B-5922-4F84-9A63-1B2C7FE0BD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F98114-369D-42E1-9A87-81B1E026081E}"/>
              </a:ext>
            </a:extLst>
          </p:cNvPr>
          <p:cNvSpPr>
            <a:spLocks noGrp="1"/>
          </p:cNvSpPr>
          <p:nvPr>
            <p:ph type="sldNum" sz="quarter" idx="12"/>
          </p:nvPr>
        </p:nvSpPr>
        <p:spPr/>
        <p:txBody>
          <a:bodyPr/>
          <a:lstStyle/>
          <a:p>
            <a:fld id="{E9FCD849-41F2-4942-8B9D-F06C96792A9F}" type="slidenum">
              <a:rPr lang="en-US" smtClean="0"/>
              <a:t>‹#›</a:t>
            </a:fld>
            <a:endParaRPr lang="en-US"/>
          </a:p>
        </p:txBody>
      </p:sp>
    </p:spTree>
    <p:extLst>
      <p:ext uri="{BB962C8B-B14F-4D97-AF65-F5344CB8AC3E}">
        <p14:creationId xmlns:p14="http://schemas.microsoft.com/office/powerpoint/2010/main" val="34483316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1D3E-D9E0-4B98-9C1B-723772772A7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10967A8-9F3C-47C9-B0BA-58BB2DE800B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B29C8D9-CC67-46E2-8A17-F8166139C22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6CC4F14-E0F8-49E3-9C0E-404B13A6BBA9}"/>
              </a:ext>
            </a:extLst>
          </p:cNvPr>
          <p:cNvSpPr>
            <a:spLocks noGrp="1"/>
          </p:cNvSpPr>
          <p:nvPr>
            <p:ph type="dt" sz="half" idx="10"/>
          </p:nvPr>
        </p:nvSpPr>
        <p:spPr/>
        <p:txBody>
          <a:bodyPr/>
          <a:lstStyle/>
          <a:p>
            <a:fld id="{9A416B3B-0B85-4AC8-84FD-069B4ADE4D20}" type="datetimeFigureOut">
              <a:rPr lang="en-US" smtClean="0"/>
              <a:t>5/14/2022</a:t>
            </a:fld>
            <a:endParaRPr lang="en-US"/>
          </a:p>
        </p:txBody>
      </p:sp>
      <p:sp>
        <p:nvSpPr>
          <p:cNvPr id="6" name="Footer Placeholder 5">
            <a:extLst>
              <a:ext uri="{FF2B5EF4-FFF2-40B4-BE49-F238E27FC236}">
                <a16:creationId xmlns:a16="http://schemas.microsoft.com/office/drawing/2014/main" id="{75BC97E6-629C-4232-9DAD-31C415099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682302-7A44-447C-9712-935F8CA320BD}"/>
              </a:ext>
            </a:extLst>
          </p:cNvPr>
          <p:cNvSpPr>
            <a:spLocks noGrp="1"/>
          </p:cNvSpPr>
          <p:nvPr>
            <p:ph type="sldNum" sz="quarter" idx="12"/>
          </p:nvPr>
        </p:nvSpPr>
        <p:spPr/>
        <p:txBody>
          <a:bodyPr/>
          <a:lstStyle/>
          <a:p>
            <a:fld id="{E9FCD849-41F2-4942-8B9D-F06C96792A9F}" type="slidenum">
              <a:rPr lang="en-US" smtClean="0"/>
              <a:t>‹#›</a:t>
            </a:fld>
            <a:endParaRPr lang="en-US"/>
          </a:p>
        </p:txBody>
      </p:sp>
    </p:spTree>
    <p:extLst>
      <p:ext uri="{BB962C8B-B14F-4D97-AF65-F5344CB8AC3E}">
        <p14:creationId xmlns:p14="http://schemas.microsoft.com/office/powerpoint/2010/main" val="25937203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B9D1-CD7C-4FDC-AF28-DADAFED2BD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0B1B4A-03A8-4891-8DFF-29FEE228B3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C1F91C-A4EC-4A51-B7D3-953B31FB17F6}"/>
              </a:ext>
            </a:extLst>
          </p:cNvPr>
          <p:cNvSpPr>
            <a:spLocks noGrp="1"/>
          </p:cNvSpPr>
          <p:nvPr>
            <p:ph type="dt" sz="half" idx="10"/>
          </p:nvPr>
        </p:nvSpPr>
        <p:spPr/>
        <p:txBody>
          <a:bodyPr/>
          <a:lstStyle/>
          <a:p>
            <a:fld id="{9A416B3B-0B85-4AC8-84FD-069B4ADE4D20}" type="datetimeFigureOut">
              <a:rPr lang="en-US" smtClean="0"/>
              <a:t>5/14/2022</a:t>
            </a:fld>
            <a:endParaRPr lang="en-US"/>
          </a:p>
        </p:txBody>
      </p:sp>
      <p:sp>
        <p:nvSpPr>
          <p:cNvPr id="5" name="Footer Placeholder 4">
            <a:extLst>
              <a:ext uri="{FF2B5EF4-FFF2-40B4-BE49-F238E27FC236}">
                <a16:creationId xmlns:a16="http://schemas.microsoft.com/office/drawing/2014/main" id="{AF4D6998-4207-4A33-946F-EF98A989F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1B6D9-EB83-4844-A973-6D717229726E}"/>
              </a:ext>
            </a:extLst>
          </p:cNvPr>
          <p:cNvSpPr>
            <a:spLocks noGrp="1"/>
          </p:cNvSpPr>
          <p:nvPr>
            <p:ph type="sldNum" sz="quarter" idx="12"/>
          </p:nvPr>
        </p:nvSpPr>
        <p:spPr/>
        <p:txBody>
          <a:bodyPr/>
          <a:lstStyle/>
          <a:p>
            <a:fld id="{E9FCD849-41F2-4942-8B9D-F06C96792A9F}" type="slidenum">
              <a:rPr lang="en-US" smtClean="0"/>
              <a:t>‹#›</a:t>
            </a:fld>
            <a:endParaRPr lang="en-US"/>
          </a:p>
        </p:txBody>
      </p:sp>
    </p:spTree>
    <p:extLst>
      <p:ext uri="{BB962C8B-B14F-4D97-AF65-F5344CB8AC3E}">
        <p14:creationId xmlns:p14="http://schemas.microsoft.com/office/powerpoint/2010/main" val="28599829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5C005-A445-463D-8C0E-2378DB789C9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208E2F-AF4A-4548-ADF5-7C821F31A574}"/>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A08CF-8D51-4D6A-B2B6-BAD405CA4A63}"/>
              </a:ext>
            </a:extLst>
          </p:cNvPr>
          <p:cNvSpPr>
            <a:spLocks noGrp="1"/>
          </p:cNvSpPr>
          <p:nvPr>
            <p:ph type="dt" sz="half" idx="10"/>
          </p:nvPr>
        </p:nvSpPr>
        <p:spPr/>
        <p:txBody>
          <a:bodyPr/>
          <a:lstStyle/>
          <a:p>
            <a:fld id="{9A416B3B-0B85-4AC8-84FD-069B4ADE4D20}" type="datetimeFigureOut">
              <a:rPr lang="en-US" smtClean="0"/>
              <a:t>5/14/2022</a:t>
            </a:fld>
            <a:endParaRPr lang="en-US"/>
          </a:p>
        </p:txBody>
      </p:sp>
      <p:sp>
        <p:nvSpPr>
          <p:cNvPr id="5" name="Footer Placeholder 4">
            <a:extLst>
              <a:ext uri="{FF2B5EF4-FFF2-40B4-BE49-F238E27FC236}">
                <a16:creationId xmlns:a16="http://schemas.microsoft.com/office/drawing/2014/main" id="{BFC94808-661E-4D53-B687-0830FBBA4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DA64E-B99C-4804-86AC-DA20AF34A7DC}"/>
              </a:ext>
            </a:extLst>
          </p:cNvPr>
          <p:cNvSpPr>
            <a:spLocks noGrp="1"/>
          </p:cNvSpPr>
          <p:nvPr>
            <p:ph type="sldNum" sz="quarter" idx="12"/>
          </p:nvPr>
        </p:nvSpPr>
        <p:spPr/>
        <p:txBody>
          <a:bodyPr/>
          <a:lstStyle/>
          <a:p>
            <a:fld id="{E9FCD849-41F2-4942-8B9D-F06C96792A9F}" type="slidenum">
              <a:rPr lang="en-US" smtClean="0"/>
              <a:t>‹#›</a:t>
            </a:fld>
            <a:endParaRPr lang="en-US"/>
          </a:p>
        </p:txBody>
      </p:sp>
    </p:spTree>
    <p:extLst>
      <p:ext uri="{BB962C8B-B14F-4D97-AF65-F5344CB8AC3E}">
        <p14:creationId xmlns:p14="http://schemas.microsoft.com/office/powerpoint/2010/main" val="4205192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p14="http://schemas.microsoft.com/office/powerpoint/2010/main" val="1818615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2"/>
            <a:ext cx="7772400" cy="1470025"/>
          </a:xfrm>
        </p:spPr>
        <p:txBody>
          <a:bodyPr>
            <a:normAutofit/>
          </a:bodyPr>
          <a:lstStyle>
            <a:lvl1pPr algn="ctr">
              <a:defRPr sz="3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BB8B8F3-0C44-4587-B21E-CC277F8EDB28}"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D63CEA2-B190-446E-988A-AE981FEDC081}" type="slidenum">
              <a:rPr lang="en-US" altLang="en-US"/>
              <a:pPr/>
              <a:t>‹#›</a:t>
            </a:fld>
            <a:endParaRPr lang="en-US" altLang="en-US"/>
          </a:p>
        </p:txBody>
      </p:sp>
    </p:spTree>
    <p:extLst>
      <p:ext uri="{BB962C8B-B14F-4D97-AF65-F5344CB8AC3E}">
        <p14:creationId xmlns:p14="http://schemas.microsoft.com/office/powerpoint/2010/main" val="32838219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3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2400"/>
            </a:lvl1pPr>
            <a:lvl2pPr>
              <a:defRPr sz="2100"/>
            </a:lvl2pPr>
            <a:lvl3pPr>
              <a:defRPr sz="18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A87E897-9CCA-4650-89C9-FAE0562A6E16}"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D3EFBBB-9496-4689-A798-1FE0B5178481}" type="slidenum">
              <a:rPr lang="en-US" altLang="en-US"/>
              <a:pPr/>
              <a:t>‹#›</a:t>
            </a:fld>
            <a:endParaRPr lang="en-US" altLang="en-US"/>
          </a:p>
        </p:txBody>
      </p:sp>
    </p:spTree>
    <p:extLst>
      <p:ext uri="{BB962C8B-B14F-4D97-AF65-F5344CB8AC3E}">
        <p14:creationId xmlns:p14="http://schemas.microsoft.com/office/powerpoint/2010/main" val="1966024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CE1D7C7-5066-48FA-AA0C-2B39BB915435}"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F06351-61C5-46BF-9AE3-3FBF1811A770}" type="slidenum">
              <a:rPr lang="en-US" altLang="en-US"/>
              <a:pPr/>
              <a:t>‹#›</a:t>
            </a:fld>
            <a:endParaRPr lang="en-US" altLang="en-US"/>
          </a:p>
        </p:txBody>
      </p:sp>
    </p:spTree>
    <p:extLst>
      <p:ext uri="{BB962C8B-B14F-4D97-AF65-F5344CB8AC3E}">
        <p14:creationId xmlns:p14="http://schemas.microsoft.com/office/powerpoint/2010/main" val="1692037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F83DFB9-EFA8-45B6-9197-429CE1B09FDC}" type="datetimeFigureOut">
              <a:rPr lang="en-US"/>
              <a:pPr>
                <a:defRPr/>
              </a:pPr>
              <a:t>5/14/2022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CF592E-F22D-405C-9B5E-726500C88E7F}"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7FB917B-204E-4F2F-80D3-9C12800F5A41}" type="datetimeFigureOut">
              <a:rPr lang="en-US">
                <a:solidFill>
                  <a:prstClr val="black">
                    <a:tint val="75000"/>
                  </a:prstClr>
                </a:solidFill>
              </a:rPr>
              <a:pPr>
                <a:defRPr/>
              </a:pPr>
              <a:t>5/14/2022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18FDDBF-4B84-4967-980E-EED8B883E4E4}" type="slidenum">
              <a:rPr lang="en-US" altLang="en-US"/>
              <a:pPr/>
              <a:t>‹#›</a:t>
            </a:fld>
            <a:endParaRPr lang="en-US" altLang="en-US"/>
          </a:p>
        </p:txBody>
      </p:sp>
    </p:spTree>
    <p:extLst>
      <p:ext uri="{BB962C8B-B14F-4D97-AF65-F5344CB8AC3E}">
        <p14:creationId xmlns:p14="http://schemas.microsoft.com/office/powerpoint/2010/main" val="16253951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ED6BFC8-0E75-4BA2-BF2D-C612EF4AAE53}" type="datetimeFigureOut">
              <a:rPr lang="en-US">
                <a:solidFill>
                  <a:prstClr val="black">
                    <a:tint val="75000"/>
                  </a:prstClr>
                </a:solidFill>
              </a:rPr>
              <a:pPr>
                <a:defRPr/>
              </a:pPr>
              <a:t>5/14/2022</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8C9683B-BFA9-4003-8396-2DCC26D0EAD5}" type="slidenum">
              <a:rPr lang="en-US" altLang="en-US"/>
              <a:pPr/>
              <a:t>‹#›</a:t>
            </a:fld>
            <a:endParaRPr lang="en-US" altLang="en-US"/>
          </a:p>
        </p:txBody>
      </p:sp>
    </p:spTree>
    <p:extLst>
      <p:ext uri="{BB962C8B-B14F-4D97-AF65-F5344CB8AC3E}">
        <p14:creationId xmlns:p14="http://schemas.microsoft.com/office/powerpoint/2010/main" val="9016811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D7E43F4-6FAD-49F5-9427-CBFD431BF9EC}" type="datetimeFigureOut">
              <a:rPr lang="en-US">
                <a:solidFill>
                  <a:prstClr val="black">
                    <a:tint val="75000"/>
                  </a:prstClr>
                </a:solidFill>
              </a:rPr>
              <a:pPr>
                <a:defRPr/>
              </a:pPr>
              <a:t>5/14/2022</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7131EB63-D90E-4B3B-8FDE-8AFE84F9ED8F}" type="slidenum">
              <a:rPr lang="en-US" altLang="en-US"/>
              <a:pPr/>
              <a:t>‹#›</a:t>
            </a:fld>
            <a:endParaRPr lang="en-US" altLang="en-US"/>
          </a:p>
        </p:txBody>
      </p:sp>
    </p:spTree>
    <p:extLst>
      <p:ext uri="{BB962C8B-B14F-4D97-AF65-F5344CB8AC3E}">
        <p14:creationId xmlns:p14="http://schemas.microsoft.com/office/powerpoint/2010/main" val="3353526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254EB79-7650-4B89-B247-F08B0E34FB92}" type="datetimeFigureOut">
              <a:rPr lang="en-US">
                <a:solidFill>
                  <a:prstClr val="black">
                    <a:tint val="75000"/>
                  </a:prstClr>
                </a:solidFill>
              </a:rPr>
              <a:pPr>
                <a:defRPr/>
              </a:pPr>
              <a:t>5/14/2022</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AE80E203-517A-4EB6-847D-277D58442AFB}" type="slidenum">
              <a:rPr lang="en-US" altLang="en-US"/>
              <a:pPr/>
              <a:t>‹#›</a:t>
            </a:fld>
            <a:endParaRPr lang="en-US" altLang="en-US"/>
          </a:p>
        </p:txBody>
      </p:sp>
    </p:spTree>
    <p:extLst>
      <p:ext uri="{BB962C8B-B14F-4D97-AF65-F5344CB8AC3E}">
        <p14:creationId xmlns:p14="http://schemas.microsoft.com/office/powerpoint/2010/main" val="22544510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57A33FD-F194-4EDD-B575-A24E7FDF05DC}" type="datetimeFigureOut">
              <a:rPr lang="en-US">
                <a:solidFill>
                  <a:prstClr val="black">
                    <a:tint val="75000"/>
                  </a:prstClr>
                </a:solidFill>
              </a:rPr>
              <a:pPr>
                <a:defRPr/>
              </a:pPr>
              <a:t>5/14/2022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8E388BF-3C66-491E-8EA9-9B587CD980AC}" type="slidenum">
              <a:rPr lang="en-US" altLang="en-US"/>
              <a:pPr/>
              <a:t>‹#›</a:t>
            </a:fld>
            <a:endParaRPr lang="en-US" altLang="en-US"/>
          </a:p>
        </p:txBody>
      </p:sp>
    </p:spTree>
    <p:extLst>
      <p:ext uri="{BB962C8B-B14F-4D97-AF65-F5344CB8AC3E}">
        <p14:creationId xmlns:p14="http://schemas.microsoft.com/office/powerpoint/2010/main" val="2904171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8DA8CC3-BB52-412E-B4DE-E25DAE597D8C}" type="datetimeFigureOut">
              <a:rPr lang="en-US">
                <a:solidFill>
                  <a:prstClr val="black">
                    <a:tint val="75000"/>
                  </a:prstClr>
                </a:solidFill>
              </a:rPr>
              <a:pPr>
                <a:defRPr/>
              </a:pPr>
              <a:t>5/14/2022</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72D40D8B-DAD9-42B1-AFCB-2F403B2648F1}" type="slidenum">
              <a:rPr lang="en-US" altLang="en-US"/>
              <a:pPr/>
              <a:t>‹#›</a:t>
            </a:fld>
            <a:endParaRPr lang="en-US" altLang="en-US"/>
          </a:p>
        </p:txBody>
      </p:sp>
    </p:spTree>
    <p:extLst>
      <p:ext uri="{BB962C8B-B14F-4D97-AF65-F5344CB8AC3E}">
        <p14:creationId xmlns:p14="http://schemas.microsoft.com/office/powerpoint/2010/main" val="1365345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07A06A6-18BA-412A-8A9C-C1BE58B55C17}"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D2C121-53EC-41B7-A049-308DE65D1150}" type="slidenum">
              <a:rPr lang="en-US" altLang="en-US"/>
              <a:pPr/>
              <a:t>‹#›</a:t>
            </a:fld>
            <a:endParaRPr lang="en-US" altLang="en-US"/>
          </a:p>
        </p:txBody>
      </p:sp>
    </p:spTree>
    <p:extLst>
      <p:ext uri="{BB962C8B-B14F-4D97-AF65-F5344CB8AC3E}">
        <p14:creationId xmlns:p14="http://schemas.microsoft.com/office/powerpoint/2010/main" val="2837030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035884D-EF1B-44DC-A077-D312C25A56E0}"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7E0C01E-DEA3-4B54-B84E-20F8A317AD9A}" type="slidenum">
              <a:rPr lang="en-US" altLang="en-US"/>
              <a:pPr/>
              <a:t>‹#›</a:t>
            </a:fld>
            <a:endParaRPr lang="en-US" altLang="en-US"/>
          </a:p>
        </p:txBody>
      </p:sp>
    </p:spTree>
    <p:extLst>
      <p:ext uri="{BB962C8B-B14F-4D97-AF65-F5344CB8AC3E}">
        <p14:creationId xmlns:p14="http://schemas.microsoft.com/office/powerpoint/2010/main" val="14076824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p14="http://schemas.microsoft.com/office/powerpoint/2010/main" val="38726162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0C4A705-D313-4EFD-A6AB-F38D7C172FC4}" type="datetimeFigureOut">
              <a:rPr lang="en-US"/>
              <a:pPr>
                <a:defRPr/>
              </a:pPr>
              <a:t>5/14/2022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681F604-D907-4814-A2FA-CAABD1F0572C}" type="slidenum">
              <a:rPr lang="en-US" altLang="en-US"/>
              <a:pPr>
                <a:defRPr/>
              </a:pPr>
              <a:t>‹#›</a:t>
            </a:fld>
            <a:endParaRPr lang="en-US" altLang="en-US"/>
          </a:p>
        </p:txBody>
      </p:sp>
    </p:spTree>
    <p:extLst>
      <p:ext uri="{BB962C8B-B14F-4D97-AF65-F5344CB8AC3E}">
        <p14:creationId xmlns:p14="http://schemas.microsoft.com/office/powerpoint/2010/main" val="1897928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888C80F-442C-4ED8-A9E0-D8C369C96E47}" type="datetimeFigureOut">
              <a:rPr lang="en-US"/>
              <a:pPr>
                <a:defRPr/>
              </a:pPr>
              <a:t>5/14/2022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260D8F9-E9BD-4B4E-9B5E-5D693304FBAB}"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16119F1-8371-4628-BAB9-691764FF1C0C}" type="datetimeFigureOut">
              <a:rPr lang="en-US"/>
              <a:pPr>
                <a:defRPr/>
              </a:pPr>
              <a:t>5/14/2022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403D575-D896-4DD7-9B23-6F4E8F41E272}" type="slidenum">
              <a:rPr lang="en-US" altLang="en-US"/>
              <a:pPr>
                <a:defRPr/>
              </a:pPr>
              <a:t>‹#›</a:t>
            </a:fld>
            <a:endParaRPr lang="en-US" altLang="en-US"/>
          </a:p>
        </p:txBody>
      </p:sp>
    </p:spTree>
    <p:extLst>
      <p:ext uri="{BB962C8B-B14F-4D97-AF65-F5344CB8AC3E}">
        <p14:creationId xmlns:p14="http://schemas.microsoft.com/office/powerpoint/2010/main" val="20657084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C2EA878-DEFB-4DB3-B543-3973160AA518}" type="datetimeFigureOut">
              <a:rPr lang="en-US"/>
              <a:pPr>
                <a:defRPr/>
              </a:pPr>
              <a:t>5/14/2022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DAA57A-B08C-4631-9664-78F05E26C068}" type="slidenum">
              <a:rPr lang="en-US" altLang="en-US"/>
              <a:pPr>
                <a:defRPr/>
              </a:pPr>
              <a:t>‹#›</a:t>
            </a:fld>
            <a:endParaRPr lang="en-US" altLang="en-US"/>
          </a:p>
        </p:txBody>
      </p:sp>
    </p:spTree>
    <p:extLst>
      <p:ext uri="{BB962C8B-B14F-4D97-AF65-F5344CB8AC3E}">
        <p14:creationId xmlns:p14="http://schemas.microsoft.com/office/powerpoint/2010/main" val="32105939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EB45440-B17A-4F27-940B-69E5A8129907}" type="datetimeFigureOut">
              <a:rPr lang="en-US"/>
              <a:pPr>
                <a:defRPr/>
              </a:pPr>
              <a:t>5/14/2022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075A927-46BB-4438-9EF7-0111C7C3AF52}" type="slidenum">
              <a:rPr lang="en-US" altLang="en-US"/>
              <a:pPr>
                <a:defRPr/>
              </a:pPr>
              <a:t>‹#›</a:t>
            </a:fld>
            <a:endParaRPr lang="en-US" altLang="en-US"/>
          </a:p>
        </p:txBody>
      </p:sp>
    </p:spTree>
    <p:extLst>
      <p:ext uri="{BB962C8B-B14F-4D97-AF65-F5344CB8AC3E}">
        <p14:creationId xmlns:p14="http://schemas.microsoft.com/office/powerpoint/2010/main" val="25320814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438035C-F054-40BE-AC2B-6041898D2FCA}" type="datetimeFigureOut">
              <a:rPr lang="en-US"/>
              <a:pPr>
                <a:defRPr/>
              </a:pPr>
              <a:t>5/14/2022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1EFF9D5-2088-4BF5-982E-0DBC07C78417}" type="slidenum">
              <a:rPr lang="en-US" altLang="en-US"/>
              <a:pPr>
                <a:defRPr/>
              </a:pPr>
              <a:t>‹#›</a:t>
            </a:fld>
            <a:endParaRPr lang="en-US" altLang="en-US"/>
          </a:p>
        </p:txBody>
      </p:sp>
    </p:spTree>
    <p:extLst>
      <p:ext uri="{BB962C8B-B14F-4D97-AF65-F5344CB8AC3E}">
        <p14:creationId xmlns:p14="http://schemas.microsoft.com/office/powerpoint/2010/main" val="1971094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12E9D5E-B77F-4EB0-95F9-6D34E3CA6C38}" type="datetimeFigureOut">
              <a:rPr lang="en-US"/>
              <a:pPr>
                <a:defRPr/>
              </a:pPr>
              <a:t>5/14/2022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572601C-B815-4037-963E-16855F3DCB30}" type="slidenum">
              <a:rPr lang="en-US" altLang="en-US"/>
              <a:pPr>
                <a:defRPr/>
              </a:pPr>
              <a:t>‹#›</a:t>
            </a:fld>
            <a:endParaRPr lang="en-US" altLang="en-US"/>
          </a:p>
        </p:txBody>
      </p:sp>
    </p:spTree>
    <p:extLst>
      <p:ext uri="{BB962C8B-B14F-4D97-AF65-F5344CB8AC3E}">
        <p14:creationId xmlns:p14="http://schemas.microsoft.com/office/powerpoint/2010/main" val="28730089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F14DB54-72E6-486F-84D8-6DEEA903B485}" type="datetimeFigureOut">
              <a:rPr lang="en-US"/>
              <a:pPr>
                <a:defRPr/>
              </a:pPr>
              <a:t>5/14/2022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1F5221D-0DAF-447C-A187-EBAF4F7AEB52}" type="slidenum">
              <a:rPr lang="en-US" altLang="en-US"/>
              <a:pPr>
                <a:defRPr/>
              </a:pPr>
              <a:t>‹#›</a:t>
            </a:fld>
            <a:endParaRPr lang="en-US" altLang="en-US"/>
          </a:p>
        </p:txBody>
      </p:sp>
    </p:spTree>
    <p:extLst>
      <p:ext uri="{BB962C8B-B14F-4D97-AF65-F5344CB8AC3E}">
        <p14:creationId xmlns:p14="http://schemas.microsoft.com/office/powerpoint/2010/main" val="34804371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2292C37-6C2F-4849-A2B6-E5EA6A9539DD}" type="datetimeFigureOut">
              <a:rPr lang="en-US"/>
              <a:pPr>
                <a:defRPr/>
              </a:pPr>
              <a:t>5/14/2022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DDF8BF0-A685-48C1-8377-3A1B91467E9F}" type="slidenum">
              <a:rPr lang="en-US" altLang="en-US"/>
              <a:pPr>
                <a:defRPr/>
              </a:pPr>
              <a:t>‹#›</a:t>
            </a:fld>
            <a:endParaRPr lang="en-US" altLang="en-US"/>
          </a:p>
        </p:txBody>
      </p:sp>
    </p:spTree>
    <p:extLst>
      <p:ext uri="{BB962C8B-B14F-4D97-AF65-F5344CB8AC3E}">
        <p14:creationId xmlns:p14="http://schemas.microsoft.com/office/powerpoint/2010/main" val="42680262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3A76618-B17D-4506-9C85-E6B6813E7695}" type="datetimeFigureOut">
              <a:rPr lang="en-US"/>
              <a:pPr>
                <a:defRPr/>
              </a:pPr>
              <a:t>5/14/2022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F22266-52AA-4A33-84E9-45B28D9DBFD8}" type="slidenum">
              <a:rPr lang="en-US" altLang="en-US"/>
              <a:pPr>
                <a:defRPr/>
              </a:pPr>
              <a:t>‹#›</a:t>
            </a:fld>
            <a:endParaRPr lang="en-US" altLang="en-US"/>
          </a:p>
        </p:txBody>
      </p:sp>
    </p:spTree>
    <p:extLst>
      <p:ext uri="{BB962C8B-B14F-4D97-AF65-F5344CB8AC3E}">
        <p14:creationId xmlns:p14="http://schemas.microsoft.com/office/powerpoint/2010/main" val="36633840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17C2CEA-4109-47DA-9EC3-C0B08EB625DF}" type="datetimeFigureOut">
              <a:rPr lang="en-US"/>
              <a:pPr>
                <a:defRPr/>
              </a:pPr>
              <a:t>5/14/2022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6D67FEB-CFF4-4C23-9F36-FBEF47197C62}" type="slidenum">
              <a:rPr lang="en-US" altLang="en-US"/>
              <a:pPr>
                <a:defRPr/>
              </a:pPr>
              <a:t>‹#›</a:t>
            </a:fld>
            <a:endParaRPr lang="en-US" altLang="en-US"/>
          </a:p>
        </p:txBody>
      </p:sp>
    </p:spTree>
    <p:extLst>
      <p:ext uri="{BB962C8B-B14F-4D97-AF65-F5344CB8AC3E}">
        <p14:creationId xmlns:p14="http://schemas.microsoft.com/office/powerpoint/2010/main" val="23681319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1304BA2-4198-40E8-BC6A-175F3AEA0779}" type="datetimeFigureOut">
              <a:rPr lang="en-US"/>
              <a:pPr>
                <a:defRPr/>
              </a:pPr>
              <a:t>5/14/2022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0B98B2A-C2ED-4DA2-A997-0232188A7854}" type="slidenum">
              <a:rPr lang="en-US" altLang="en-US"/>
              <a:pPr>
                <a:defRPr/>
              </a:pPr>
              <a:t>‹#›</a:t>
            </a:fld>
            <a:endParaRPr lang="en-US" altLang="en-US"/>
          </a:p>
        </p:txBody>
      </p:sp>
    </p:spTree>
    <p:extLst>
      <p:ext uri="{BB962C8B-B14F-4D97-AF65-F5344CB8AC3E}">
        <p14:creationId xmlns:p14="http://schemas.microsoft.com/office/powerpoint/2010/main" val="491668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EE5ACA9-DFA1-4CA8-9A25-B2A89A4B0C91}" type="datetimeFigureOut">
              <a:rPr lang="en-US"/>
              <a:pPr>
                <a:defRPr/>
              </a:pPr>
              <a:t>5/14/2022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525111-6A06-441B-B171-D84CCC4D9F1A}"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p14="http://schemas.microsoft.com/office/powerpoint/2010/main" val="10772288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05852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503A42B-3F48-445D-813A-C86C0B384E56}" type="datetimeFigureOut">
              <a:rPr lang="en-US"/>
              <a:pPr>
                <a:defRPr/>
              </a:pPr>
              <a:t>5/14/2022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8E11757-1FD2-48B8-B968-D0A4939D860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40FB32-32D6-43D9-A2F3-25A29A2DBF26}" type="datetimeFigureOut">
              <a:rPr lang="en-US"/>
              <a:pPr>
                <a:defRPr/>
              </a:pPr>
              <a:t>5/14/2022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42F42B7-5FC1-43AF-B94E-1D756C54962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E6B9216-4BAF-43B7-9150-A906AA7D6FC7}" type="datetimeFigureOut">
              <a:rPr lang="en-US"/>
              <a:pPr>
                <a:defRPr/>
              </a:pPr>
              <a:t>5/14/2022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DFA232C-3F89-4DA4-B405-8EC82EF0A6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42EADCD-5430-47CB-B558-01CE57ACCFDB}" type="datetimeFigureOut">
              <a:rPr lang="en-US"/>
              <a:pPr>
                <a:defRPr/>
              </a:pPr>
              <a:t>5/14/2022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78D95D2-85AF-416D-B7C8-431D4047B9A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48" r:id="rId12"/>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8A063CE-8F5D-440E-AAFD-C83F54B973C4}"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62FC848-B0EC-48B9-AB81-515881DF4BD9}" type="slidenum">
              <a:rPr lang="en-US" altLang="en-US" smtClean="0">
                <a:cs typeface="Arial" panose="020B0604020202020204" pitchFamily="34" charset="0"/>
              </a:rPr>
              <a:pPr/>
              <a:t>‹#›</a:t>
            </a:fld>
            <a:endParaRPr lang="en-US" altLang="en-US">
              <a:cs typeface="Arial" panose="020B0604020202020204" pitchFamily="34" charset="0"/>
            </a:endParaRPr>
          </a:p>
        </p:txBody>
      </p:sp>
    </p:spTree>
    <p:extLst>
      <p:ext uri="{BB962C8B-B14F-4D97-AF65-F5344CB8AC3E}">
        <p14:creationId xmlns:p14="http://schemas.microsoft.com/office/powerpoint/2010/main" val="20750812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49" r:id="rId12"/>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9D6579-FBB9-44B2-92AF-2237614B94C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0B77C5-061A-428C-BE14-49FE8100F50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60687-86BB-4986-BC1C-9D69D0FC0AD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A416B3B-0B85-4AC8-84FD-069B4ADE4D20}" type="datetimeFigureOut">
              <a:rPr lang="en-US" smtClean="0"/>
              <a:t>5/14/2022</a:t>
            </a:fld>
            <a:endParaRPr lang="en-US"/>
          </a:p>
        </p:txBody>
      </p:sp>
      <p:sp>
        <p:nvSpPr>
          <p:cNvPr id="5" name="Footer Placeholder 4">
            <a:extLst>
              <a:ext uri="{FF2B5EF4-FFF2-40B4-BE49-F238E27FC236}">
                <a16:creationId xmlns:a16="http://schemas.microsoft.com/office/drawing/2014/main" id="{453F1A0E-7939-45D4-A86E-EE2A3879B6A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2349FB-665A-42C4-A403-A595AB3EF10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FCD849-41F2-4942-8B9D-F06C96792A9F}" type="slidenum">
              <a:rPr lang="en-US" smtClean="0"/>
              <a:t>‹#›</a:t>
            </a:fld>
            <a:endParaRPr lang="en-US"/>
          </a:p>
        </p:txBody>
      </p:sp>
    </p:spTree>
    <p:extLst>
      <p:ext uri="{BB962C8B-B14F-4D97-AF65-F5344CB8AC3E}">
        <p14:creationId xmlns:p14="http://schemas.microsoft.com/office/powerpoint/2010/main" val="154930625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a:defRPr/>
            </a:pPr>
            <a:fld id="{88A063CE-8F5D-440E-AAFD-C83F54B973C4}" type="datetimeFigureOut">
              <a:rPr lang="en-US">
                <a:solidFill>
                  <a:prstClr val="black">
                    <a:tint val="75000"/>
                  </a:prstClr>
                </a:solidFill>
              </a:rPr>
              <a:pPr>
                <a:defRPr/>
              </a:pPr>
              <a:t>5/14/2022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862FC848-B0EC-48B9-AB81-515881DF4BD9}" type="slidenum">
              <a:rPr lang="en-US" altLang="en-US" smtClean="0">
                <a:cs typeface="Arial" panose="020B0604020202020204" pitchFamily="34" charset="0"/>
              </a:rPr>
              <a:pPr/>
              <a:t>‹#›</a:t>
            </a:fld>
            <a:endParaRPr lang="en-US" altLang="en-US">
              <a:cs typeface="Arial" panose="020B0604020202020204" pitchFamily="34" charset="0"/>
            </a:endParaRPr>
          </a:p>
        </p:txBody>
      </p:sp>
    </p:spTree>
    <p:extLst>
      <p:ext uri="{BB962C8B-B14F-4D97-AF65-F5344CB8AC3E}">
        <p14:creationId xmlns:p14="http://schemas.microsoft.com/office/powerpoint/2010/main" val="72875076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l" rtl="0" eaLnBrk="0" fontAlgn="base" hangingPunct="0">
        <a:spcBef>
          <a:spcPct val="0"/>
        </a:spcBef>
        <a:spcAft>
          <a:spcPct val="0"/>
        </a:spcAft>
        <a:defRPr sz="2700" kern="1200">
          <a:solidFill>
            <a:schemeClr val="tx1"/>
          </a:solidFill>
          <a:latin typeface="+mj-lt"/>
          <a:ea typeface="+mj-ea"/>
          <a:cs typeface="+mj-cs"/>
        </a:defRPr>
      </a:lvl1pPr>
      <a:lvl2pPr algn="l" rtl="0" eaLnBrk="0" fontAlgn="base" hangingPunct="0">
        <a:spcBef>
          <a:spcPct val="0"/>
        </a:spcBef>
        <a:spcAft>
          <a:spcPct val="0"/>
        </a:spcAft>
        <a:defRPr sz="2700">
          <a:solidFill>
            <a:schemeClr val="tx1"/>
          </a:solidFill>
          <a:latin typeface="Calibri" pitchFamily="34" charset="0"/>
        </a:defRPr>
      </a:lvl2pPr>
      <a:lvl3pPr algn="l" rtl="0" eaLnBrk="0" fontAlgn="base" hangingPunct="0">
        <a:spcBef>
          <a:spcPct val="0"/>
        </a:spcBef>
        <a:spcAft>
          <a:spcPct val="0"/>
        </a:spcAft>
        <a:defRPr sz="2700">
          <a:solidFill>
            <a:schemeClr val="tx1"/>
          </a:solidFill>
          <a:latin typeface="Calibri" pitchFamily="34" charset="0"/>
        </a:defRPr>
      </a:lvl3pPr>
      <a:lvl4pPr algn="l" rtl="0" eaLnBrk="0" fontAlgn="base" hangingPunct="0">
        <a:spcBef>
          <a:spcPct val="0"/>
        </a:spcBef>
        <a:spcAft>
          <a:spcPct val="0"/>
        </a:spcAft>
        <a:defRPr sz="2700">
          <a:solidFill>
            <a:schemeClr val="tx1"/>
          </a:solidFill>
          <a:latin typeface="Calibri" pitchFamily="34" charset="0"/>
        </a:defRPr>
      </a:lvl4pPr>
      <a:lvl5pPr algn="l" rtl="0" eaLnBrk="0" fontAlgn="base" hangingPunct="0">
        <a:spcBef>
          <a:spcPct val="0"/>
        </a:spcBef>
        <a:spcAft>
          <a:spcPct val="0"/>
        </a:spcAft>
        <a:defRPr sz="2700">
          <a:solidFill>
            <a:schemeClr val="tx1"/>
          </a:solidFill>
          <a:latin typeface="Calibri" pitchFamily="34" charset="0"/>
        </a:defRPr>
      </a:lvl5pPr>
      <a:lvl6pPr marL="342900" algn="l" rtl="0" fontAlgn="base">
        <a:spcBef>
          <a:spcPct val="0"/>
        </a:spcBef>
        <a:spcAft>
          <a:spcPct val="0"/>
        </a:spcAft>
        <a:defRPr sz="2700">
          <a:solidFill>
            <a:schemeClr val="tx1"/>
          </a:solidFill>
          <a:latin typeface="Calibri" pitchFamily="34" charset="0"/>
        </a:defRPr>
      </a:lvl6pPr>
      <a:lvl7pPr marL="685800" algn="l" rtl="0" fontAlgn="base">
        <a:spcBef>
          <a:spcPct val="0"/>
        </a:spcBef>
        <a:spcAft>
          <a:spcPct val="0"/>
        </a:spcAft>
        <a:defRPr sz="2700">
          <a:solidFill>
            <a:schemeClr val="tx1"/>
          </a:solidFill>
          <a:latin typeface="Calibri" pitchFamily="34" charset="0"/>
        </a:defRPr>
      </a:lvl7pPr>
      <a:lvl8pPr marL="1028700" algn="l" rtl="0" fontAlgn="base">
        <a:spcBef>
          <a:spcPct val="0"/>
        </a:spcBef>
        <a:spcAft>
          <a:spcPct val="0"/>
        </a:spcAft>
        <a:defRPr sz="2700">
          <a:solidFill>
            <a:schemeClr val="tx1"/>
          </a:solidFill>
          <a:latin typeface="Calibri" pitchFamily="34" charset="0"/>
        </a:defRPr>
      </a:lvl8pPr>
      <a:lvl9pPr marL="1371600" algn="l" rtl="0" fontAlgn="base">
        <a:spcBef>
          <a:spcPct val="0"/>
        </a:spcBef>
        <a:spcAft>
          <a:spcPct val="0"/>
        </a:spcAft>
        <a:defRPr sz="27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C0C3EB54-3B01-4734-B8FA-7B52A81912EB}" type="datetimeFigureOut">
              <a:rPr lang="en-US"/>
              <a:pPr>
                <a:defRPr/>
              </a:pPr>
              <a:t>5/14/2022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DEADDFC9-9522-423D-AF71-66FCB416E213}" type="slidenum">
              <a:rPr lang="en-US" altLang="en-US"/>
              <a:pPr>
                <a:defRPr/>
              </a:pPr>
              <a:t>‹#›</a:t>
            </a:fld>
            <a:endParaRPr lang="en-US" altLang="en-US"/>
          </a:p>
        </p:txBody>
      </p:sp>
    </p:spTree>
    <p:extLst>
      <p:ext uri="{BB962C8B-B14F-4D97-AF65-F5344CB8AC3E}">
        <p14:creationId xmlns:p14="http://schemas.microsoft.com/office/powerpoint/2010/main" val="56787762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50" r:id="rId13"/>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vmlDrawing" Target="../drawings/vmlDrawing7.vml"/><Relationship Id="rId5" Type="http://schemas.openxmlformats.org/officeDocument/2006/relationships/image" Target="../media/image107.wmf"/><Relationship Id="rId4" Type="http://schemas.openxmlformats.org/officeDocument/2006/relationships/oleObject" Target="../embeddings/oleObject7.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07.wmf"/><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oleObject" Target="../embeddings/oleObject7.bin"/><Relationship Id="rId5" Type="http://schemas.openxmlformats.org/officeDocument/2006/relationships/image" Target="../media/image108.wmf"/><Relationship Id="rId4" Type="http://schemas.openxmlformats.org/officeDocument/2006/relationships/oleObject" Target="../embeddings/oleObject8.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jpeg"/></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19.xml"/><Relationship Id="rId4" Type="http://schemas.openxmlformats.org/officeDocument/2006/relationships/image" Target="../media/image74.png"/></Relationships>
</file>

<file path=ppt/slides/_rels/slide10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9.xml"/><Relationship Id="rId4" Type="http://schemas.openxmlformats.org/officeDocument/2006/relationships/image" Target="../media/image76.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16.png"/><Relationship Id="rId10" Type="http://schemas.openxmlformats.org/officeDocument/2006/relationships/image" Target="../media/image28.jpeg"/><Relationship Id="rId4" Type="http://schemas.openxmlformats.org/officeDocument/2006/relationships/image" Target="../media/image23.png"/><Relationship Id="rId9"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116.jpeg"/><Relationship Id="rId4" Type="http://schemas.openxmlformats.org/officeDocument/2006/relationships/image" Target="../media/image115.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8" Type="http://schemas.openxmlformats.org/officeDocument/2006/relationships/image" Target="../media/image122.jpeg"/><Relationship Id="rId13" Type="http://schemas.openxmlformats.org/officeDocument/2006/relationships/image" Target="../media/image127.jpeg"/><Relationship Id="rId3" Type="http://schemas.openxmlformats.org/officeDocument/2006/relationships/image" Target="../media/image117.jpeg"/><Relationship Id="rId7" Type="http://schemas.openxmlformats.org/officeDocument/2006/relationships/image" Target="../media/image121.jpeg"/><Relationship Id="rId12" Type="http://schemas.openxmlformats.org/officeDocument/2006/relationships/image" Target="../media/image126.jpe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20.jpeg"/><Relationship Id="rId11" Type="http://schemas.openxmlformats.org/officeDocument/2006/relationships/image" Target="../media/image125.jpeg"/><Relationship Id="rId5" Type="http://schemas.openxmlformats.org/officeDocument/2006/relationships/image" Target="../media/image119.jpeg"/><Relationship Id="rId15" Type="http://schemas.openxmlformats.org/officeDocument/2006/relationships/image" Target="../media/image129.jpeg"/><Relationship Id="rId10" Type="http://schemas.openxmlformats.org/officeDocument/2006/relationships/image" Target="../media/image124.jpeg"/><Relationship Id="rId4" Type="http://schemas.openxmlformats.org/officeDocument/2006/relationships/image" Target="../media/image118.jpeg"/><Relationship Id="rId9" Type="http://schemas.openxmlformats.org/officeDocument/2006/relationships/image" Target="../media/image123.jpeg"/><Relationship Id="rId14" Type="http://schemas.openxmlformats.org/officeDocument/2006/relationships/image" Target="../media/image128.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134.jpg"/><Relationship Id="rId5" Type="http://schemas.openxmlformats.org/officeDocument/2006/relationships/image" Target="../media/image133.jpg"/><Relationship Id="rId4" Type="http://schemas.openxmlformats.org/officeDocument/2006/relationships/image" Target="../media/image132.jpeg"/></Relationships>
</file>

<file path=ppt/slides/_rels/slide11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136.jpg"/></Relationships>
</file>

<file path=ppt/slides/_rels/slide11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16.png"/><Relationship Id="rId10" Type="http://schemas.openxmlformats.org/officeDocument/2006/relationships/image" Target="../media/image28.jpeg"/><Relationship Id="rId4" Type="http://schemas.openxmlformats.org/officeDocument/2006/relationships/image" Target="../media/image23.png"/><Relationship Id="rId9" Type="http://schemas.openxmlformats.org/officeDocument/2006/relationships/image" Target="../media/image2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microsoft.com/office/2007/relationships/hdphoto" Target="../media/hdphoto3.wdp"/><Relationship Id="rId4" Type="http://schemas.openxmlformats.org/officeDocument/2006/relationships/image" Target="../media/image138.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0.xml"/></Relationships>
</file>

<file path=ppt/slides/_rels/slide12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7.xml"/><Relationship Id="rId1" Type="http://schemas.openxmlformats.org/officeDocument/2006/relationships/slideLayout" Target="../slideLayouts/slideLayout50.xml"/><Relationship Id="rId5" Type="http://schemas.openxmlformats.org/officeDocument/2006/relationships/image" Target="../media/image141.png"/><Relationship Id="rId4" Type="http://schemas.openxmlformats.org/officeDocument/2006/relationships/image" Target="../media/image140.png"/></Relationships>
</file>

<file path=ppt/slides/_rels/slide1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50.xml"/></Relationships>
</file>

<file path=ppt/slides/_rels/slide12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jpeg"/><Relationship Id="rId2" Type="http://schemas.openxmlformats.org/officeDocument/2006/relationships/notesSlide" Target="../notesSlides/notesSlide38.xml"/><Relationship Id="rId1" Type="http://schemas.openxmlformats.org/officeDocument/2006/relationships/slideLayout" Target="../slideLayouts/slideLayout50.xml"/><Relationship Id="rId6" Type="http://schemas.openxmlformats.org/officeDocument/2006/relationships/image" Target="../media/image147.jpe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jpeg"/></Relationships>
</file>

<file path=ppt/slides/_rels/slide12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39.xml"/><Relationship Id="rId1" Type="http://schemas.openxmlformats.org/officeDocument/2006/relationships/slideLayout" Target="../slideLayouts/slideLayout26.xml"/><Relationship Id="rId4" Type="http://schemas.openxmlformats.org/officeDocument/2006/relationships/image" Target="../media/image152.png"/></Relationships>
</file>

<file path=ppt/slides/_rels/slide12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8.jpeg"/><Relationship Id="rId1" Type="http://schemas.openxmlformats.org/officeDocument/2006/relationships/slideLayout" Target="../slideLayouts/slideLayout26.xml"/><Relationship Id="rId4" Type="http://schemas.openxmlformats.org/officeDocument/2006/relationships/image" Target="../media/image153.png"/></Relationships>
</file>

<file path=ppt/slides/_rels/slide1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8.jpeg"/><Relationship Id="rId1" Type="http://schemas.openxmlformats.org/officeDocument/2006/relationships/slideLayout" Target="../slideLayouts/slideLayout26.xml"/><Relationship Id="rId5" Type="http://schemas.openxmlformats.org/officeDocument/2006/relationships/image" Target="../media/image154.jpeg"/><Relationship Id="rId4" Type="http://schemas.openxmlformats.org/officeDocument/2006/relationships/image" Target="../media/image153.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6.png"/><Relationship Id="rId10" Type="http://schemas.openxmlformats.org/officeDocument/2006/relationships/image" Target="../media/image28.jpeg"/><Relationship Id="rId4" Type="http://schemas.openxmlformats.org/officeDocument/2006/relationships/image" Target="../media/image23.png"/><Relationship Id="rId9" Type="http://schemas.openxmlformats.org/officeDocument/2006/relationships/image" Target="../media/image27.png"/></Relationships>
</file>

<file path=ppt/slides/_rels/slide13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8.jpeg"/><Relationship Id="rId1" Type="http://schemas.openxmlformats.org/officeDocument/2006/relationships/slideLayout" Target="../slideLayouts/slideLayout26.xml"/><Relationship Id="rId5" Type="http://schemas.openxmlformats.org/officeDocument/2006/relationships/image" Target="../media/image155.png"/><Relationship Id="rId4" Type="http://schemas.openxmlformats.org/officeDocument/2006/relationships/image" Target="../media/image153.png"/></Relationships>
</file>

<file path=ppt/slides/_rels/slide1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8.xml"/><Relationship Id="rId4" Type="http://schemas.openxmlformats.org/officeDocument/2006/relationships/image" Target="../media/image146.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107.wmf"/><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7.bin"/><Relationship Id="rId5" Type="http://schemas.openxmlformats.org/officeDocument/2006/relationships/image" Target="../media/image108.wmf"/><Relationship Id="rId4" Type="http://schemas.openxmlformats.org/officeDocument/2006/relationships/oleObject" Target="../embeddings/oleObject8.bin"/></Relationships>
</file>

<file path=ppt/slides/_rels/slide13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56.png"/><Relationship Id="rId1" Type="http://schemas.openxmlformats.org/officeDocument/2006/relationships/slideLayout" Target="../slideLayouts/slideLayout38.xml"/><Relationship Id="rId4" Type="http://schemas.openxmlformats.org/officeDocument/2006/relationships/image" Target="../media/image157.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8.xml"/><Relationship Id="rId1" Type="http://schemas.openxmlformats.org/officeDocument/2006/relationships/vmlDrawing" Target="../drawings/vmlDrawing10.vml"/><Relationship Id="rId5" Type="http://schemas.openxmlformats.org/officeDocument/2006/relationships/image" Target="../media/image107.wmf"/><Relationship Id="rId4" Type="http://schemas.openxmlformats.org/officeDocument/2006/relationships/oleObject" Target="../embeddings/oleObject7.bin"/></Relationships>
</file>

<file path=ppt/slides/_rels/slide1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8.xml"/><Relationship Id="rId4" Type="http://schemas.openxmlformats.org/officeDocument/2006/relationships/image" Target="../media/image160.png"/></Relationships>
</file>

<file path=ppt/slides/_rels/slide1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1.png"/><Relationship Id="rId1" Type="http://schemas.openxmlformats.org/officeDocument/2006/relationships/slideLayout" Target="../slideLayouts/slideLayout38.xml"/></Relationships>
</file>

<file path=ppt/slides/_rels/slide1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8.xml"/><Relationship Id="rId4" Type="http://schemas.openxmlformats.org/officeDocument/2006/relationships/image" Target="../media/image162.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0.xml"/><Relationship Id="rId1" Type="http://schemas.openxmlformats.org/officeDocument/2006/relationships/vmlDrawing" Target="../drawings/vmlDrawing11.vml"/><Relationship Id="rId5" Type="http://schemas.openxmlformats.org/officeDocument/2006/relationships/image" Target="../media/image163.w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6.png"/><Relationship Id="rId10" Type="http://schemas.openxmlformats.org/officeDocument/2006/relationships/image" Target="../media/image28.jpeg"/><Relationship Id="rId4" Type="http://schemas.openxmlformats.org/officeDocument/2006/relationships/image" Target="../media/image23.png"/><Relationship Id="rId9" Type="http://schemas.openxmlformats.org/officeDocument/2006/relationships/image" Target="../media/image27.png"/></Relationships>
</file>

<file path=ppt/slides/_rels/slide140.xml.rels><?xml version="1.0" encoding="UTF-8" standalone="yes"?>
<Relationships xmlns="http://schemas.openxmlformats.org/package/2006/relationships"><Relationship Id="rId8" Type="http://schemas.openxmlformats.org/officeDocument/2006/relationships/image" Target="../media/image165.wmf"/><Relationship Id="rId13" Type="http://schemas.openxmlformats.org/officeDocument/2006/relationships/image" Target="../media/image69.wmf"/><Relationship Id="rId3" Type="http://schemas.openxmlformats.org/officeDocument/2006/relationships/slideLayout" Target="../slideLayouts/slideLayout60.xml"/><Relationship Id="rId7" Type="http://schemas.openxmlformats.org/officeDocument/2006/relationships/oleObject" Target="../embeddings/oleObject11.bin"/><Relationship Id="rId12" Type="http://schemas.openxmlformats.org/officeDocument/2006/relationships/oleObject" Target="../embeddings/oleObject13.bin"/><Relationship Id="rId2" Type="http://schemas.openxmlformats.org/officeDocument/2006/relationships/tags" Target="../tags/tag8.xml"/><Relationship Id="rId1" Type="http://schemas.openxmlformats.org/officeDocument/2006/relationships/vmlDrawing" Target="../drawings/vmlDrawing12.vml"/><Relationship Id="rId6" Type="http://schemas.openxmlformats.org/officeDocument/2006/relationships/image" Target="../media/image164.wmf"/><Relationship Id="rId11" Type="http://schemas.openxmlformats.org/officeDocument/2006/relationships/image" Target="../media/image166.wmf"/><Relationship Id="rId5" Type="http://schemas.openxmlformats.org/officeDocument/2006/relationships/oleObject" Target="../embeddings/oleObject10.bin"/><Relationship Id="rId10" Type="http://schemas.openxmlformats.org/officeDocument/2006/relationships/oleObject" Target="../embeddings/oleObject12.bin"/><Relationship Id="rId4" Type="http://schemas.openxmlformats.org/officeDocument/2006/relationships/notesSlide" Target="../notesSlides/notesSlide44.xml"/><Relationship Id="rId9" Type="http://schemas.openxmlformats.org/officeDocument/2006/relationships/image" Target="../media/image71.png"/></Relationships>
</file>

<file path=ppt/slides/_rels/slide141.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image" Target="../media/image69.wmf"/><Relationship Id="rId3" Type="http://schemas.openxmlformats.org/officeDocument/2006/relationships/slideLayout" Target="../slideLayouts/slideLayout60.xml"/><Relationship Id="rId7" Type="http://schemas.openxmlformats.org/officeDocument/2006/relationships/oleObject" Target="../embeddings/oleObject15.bin"/><Relationship Id="rId12" Type="http://schemas.openxmlformats.org/officeDocument/2006/relationships/oleObject" Target="../embeddings/oleObject17.bin"/><Relationship Id="rId2" Type="http://schemas.openxmlformats.org/officeDocument/2006/relationships/tags" Target="../tags/tag9.xml"/><Relationship Id="rId1" Type="http://schemas.openxmlformats.org/officeDocument/2006/relationships/vmlDrawing" Target="../drawings/vmlDrawing13.vml"/><Relationship Id="rId6" Type="http://schemas.openxmlformats.org/officeDocument/2006/relationships/image" Target="../media/image164.wmf"/><Relationship Id="rId11" Type="http://schemas.openxmlformats.org/officeDocument/2006/relationships/image" Target="../media/image168.wmf"/><Relationship Id="rId5" Type="http://schemas.openxmlformats.org/officeDocument/2006/relationships/oleObject" Target="../embeddings/oleObject14.bin"/><Relationship Id="rId10" Type="http://schemas.openxmlformats.org/officeDocument/2006/relationships/oleObject" Target="../embeddings/oleObject16.bin"/><Relationship Id="rId4" Type="http://schemas.openxmlformats.org/officeDocument/2006/relationships/notesSlide" Target="../notesSlides/notesSlide45.xml"/><Relationship Id="rId9" Type="http://schemas.openxmlformats.org/officeDocument/2006/relationships/image" Target="../media/image71.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167.wmf"/><Relationship Id="rId2" Type="http://schemas.openxmlformats.org/officeDocument/2006/relationships/slideLayout" Target="../slideLayouts/slideLayout60.xml"/><Relationship Id="rId1" Type="http://schemas.openxmlformats.org/officeDocument/2006/relationships/vmlDrawing" Target="../drawings/vmlDrawing14.vml"/><Relationship Id="rId6" Type="http://schemas.openxmlformats.org/officeDocument/2006/relationships/oleObject" Target="../embeddings/oleObject15.bin"/><Relationship Id="rId5" Type="http://schemas.openxmlformats.org/officeDocument/2006/relationships/image" Target="../media/image164.wmf"/><Relationship Id="rId4" Type="http://schemas.openxmlformats.org/officeDocument/2006/relationships/oleObject" Target="../embeddings/oleObject14.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0.xml"/><Relationship Id="rId1" Type="http://schemas.openxmlformats.org/officeDocument/2006/relationships/vmlDrawing" Target="../drawings/vmlDrawing15.vml"/><Relationship Id="rId5" Type="http://schemas.openxmlformats.org/officeDocument/2006/relationships/image" Target="../media/image163.wmf"/><Relationship Id="rId4" Type="http://schemas.openxmlformats.org/officeDocument/2006/relationships/oleObject" Target="../embeddings/oleObject9.bin"/></Relationships>
</file>

<file path=ppt/slides/_rels/slide1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1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0.xml"/></Relationships>
</file>

<file path=ppt/slides/_rels/slide1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0.xml"/></Relationships>
</file>

<file path=ppt/slides/_rels/slide1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9.xml"/><Relationship Id="rId1" Type="http://schemas.openxmlformats.org/officeDocument/2006/relationships/slideLayout" Target="../slideLayouts/slideLayout50.xml"/></Relationships>
</file>

<file path=ppt/slides/_rels/slide14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0.xml"/></Relationships>
</file>

<file path=ppt/slides/_rels/slide14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6.png"/><Relationship Id="rId10" Type="http://schemas.openxmlformats.org/officeDocument/2006/relationships/image" Target="../media/image28.jpeg"/><Relationship Id="rId4" Type="http://schemas.openxmlformats.org/officeDocument/2006/relationships/image" Target="../media/image23.png"/><Relationship Id="rId9" Type="http://schemas.openxmlformats.org/officeDocument/2006/relationships/image" Target="../media/image27.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0.xml"/><Relationship Id="rId1" Type="http://schemas.openxmlformats.org/officeDocument/2006/relationships/vmlDrawing" Target="../drawings/vmlDrawing16.vml"/><Relationship Id="rId5" Type="http://schemas.openxmlformats.org/officeDocument/2006/relationships/image" Target="../media/image163.wmf"/><Relationship Id="rId4" Type="http://schemas.openxmlformats.org/officeDocument/2006/relationships/oleObject" Target="../embeddings/oleObject9.bin"/></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0.xml"/><Relationship Id="rId1" Type="http://schemas.openxmlformats.org/officeDocument/2006/relationships/vmlDrawing" Target="../drawings/vmlDrawing17.vml"/><Relationship Id="rId5" Type="http://schemas.openxmlformats.org/officeDocument/2006/relationships/image" Target="../media/image163.wmf"/><Relationship Id="rId4" Type="http://schemas.openxmlformats.org/officeDocument/2006/relationships/oleObject" Target="../embeddings/oleObject9.bin"/></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1.xml"/><Relationship Id="rId5" Type="http://schemas.openxmlformats.org/officeDocument/2006/relationships/image" Target="../media/image14.jpeg"/><Relationship Id="rId4" Type="http://schemas.openxmlformats.org/officeDocument/2006/relationships/image" Target="../media/image1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6.png"/><Relationship Id="rId10" Type="http://schemas.openxmlformats.org/officeDocument/2006/relationships/image" Target="../media/image28.jpe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16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5.png"/><Relationship Id="rId1" Type="http://schemas.openxmlformats.org/officeDocument/2006/relationships/slideLayout" Target="../slideLayouts/slideLayout61.xml"/><Relationship Id="rId4" Type="http://schemas.openxmlformats.org/officeDocument/2006/relationships/image" Target="../media/image176.png"/></Relationships>
</file>

<file path=ppt/slides/_rels/slide16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5.png"/><Relationship Id="rId1" Type="http://schemas.openxmlformats.org/officeDocument/2006/relationships/slideLayout" Target="../slideLayouts/slideLayout61.xml"/><Relationship Id="rId4" Type="http://schemas.openxmlformats.org/officeDocument/2006/relationships/image" Target="../media/image176.png"/></Relationships>
</file>

<file path=ppt/slides/_rels/slide1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5.png"/><Relationship Id="rId1" Type="http://schemas.openxmlformats.org/officeDocument/2006/relationships/slideLayout" Target="../slideLayouts/slideLayout61.xml"/><Relationship Id="rId4" Type="http://schemas.openxmlformats.org/officeDocument/2006/relationships/image" Target="../media/image1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8.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Layout" Target="../slideLayouts/slideLayout61.xml"/><Relationship Id="rId4" Type="http://schemas.openxmlformats.org/officeDocument/2006/relationships/image" Target="../media/image68.jpeg"/></Relationships>
</file>

<file path=ppt/slides/_rels/slide169.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Layout" Target="../slideLayouts/slideLayout61.xml"/><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6.png"/><Relationship Id="rId15" Type="http://schemas.openxmlformats.org/officeDocument/2006/relationships/image" Target="../media/image33.png"/><Relationship Id="rId10" Type="http://schemas.openxmlformats.org/officeDocument/2006/relationships/image" Target="../media/image28.jpe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17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05.png"/><Relationship Id="rId1" Type="http://schemas.openxmlformats.org/officeDocument/2006/relationships/slideLayout" Target="../slideLayouts/slideLayout61.xml"/><Relationship Id="rId4" Type="http://schemas.openxmlformats.org/officeDocument/2006/relationships/image" Target="../media/image18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61.xml"/></Relationships>
</file>

<file path=ppt/slides/_rels/slide17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61.xml"/><Relationship Id="rId5" Type="http://schemas.openxmlformats.org/officeDocument/2006/relationships/image" Target="../media/image184.png"/><Relationship Id="rId4" Type="http://schemas.openxmlformats.org/officeDocument/2006/relationships/image" Target="../media/image183.png"/></Relationships>
</file>

<file path=ppt/slides/_rels/slide174.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6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7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1.xml"/><Relationship Id="rId5" Type="http://schemas.openxmlformats.org/officeDocument/2006/relationships/image" Target="../media/image191.png"/><Relationship Id="rId4" Type="http://schemas.openxmlformats.org/officeDocument/2006/relationships/image" Target="../media/image190.png"/></Relationships>
</file>

<file path=ppt/slides/_rels/slide1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1.xml"/></Relationships>
</file>

<file path=ppt/slides/_rels/slide1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61.xml"/></Relationships>
</file>

<file path=ppt/slides/_rels/slide1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1.xml"/></Relationships>
</file>

<file path=ppt/slides/_rels/slide1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png"/><Relationship Id="rId16"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6.png"/><Relationship Id="rId15" Type="http://schemas.openxmlformats.org/officeDocument/2006/relationships/image" Target="../media/image33.png"/><Relationship Id="rId10" Type="http://schemas.openxmlformats.org/officeDocument/2006/relationships/image" Target="../media/image28.jpe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18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75.png"/><Relationship Id="rId1" Type="http://schemas.openxmlformats.org/officeDocument/2006/relationships/slideLayout" Target="../slideLayouts/slideLayout61.xml"/></Relationships>
</file>

<file path=ppt/slides/_rels/slide18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75.png"/><Relationship Id="rId1" Type="http://schemas.openxmlformats.org/officeDocument/2006/relationships/slideLayout" Target="../slideLayouts/slideLayout61.xml"/></Relationships>
</file>

<file path=ppt/slides/_rels/slide18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1.xml"/></Relationships>
</file>

<file path=ppt/slides/_rels/slide18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1.xml"/></Relationships>
</file>

<file path=ppt/slides/_rels/slide184.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slideLayout" Target="../slideLayouts/slideLayout61.xml"/></Relationships>
</file>

<file path=ppt/slides/_rels/slide185.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61.xml"/></Relationships>
</file>

<file path=ppt/slides/_rels/slide186.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61.xml"/></Relationships>
</file>

<file path=ppt/slides/_rels/slide187.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61.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88.xml.rels><?xml version="1.0" encoding="UTF-8" standalone="yes"?>
<Relationships xmlns="http://schemas.openxmlformats.org/package/2006/relationships"><Relationship Id="rId2" Type="http://schemas.openxmlformats.org/officeDocument/2006/relationships/image" Target="../media/image208.tif"/><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1.png"/><Relationship Id="rId16"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6.png"/><Relationship Id="rId15" Type="http://schemas.openxmlformats.org/officeDocument/2006/relationships/image" Target="../media/image33.png"/><Relationship Id="rId10" Type="http://schemas.openxmlformats.org/officeDocument/2006/relationships/image" Target="../media/image28.jpe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69.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69.wmf"/></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xml"/><Relationship Id="rId1" Type="http://schemas.openxmlformats.org/officeDocument/2006/relationships/vmlDrawing" Target="../drawings/vmlDrawing3.vml"/><Relationship Id="rId6" Type="http://schemas.openxmlformats.org/officeDocument/2006/relationships/image" Target="../media/image70.wmf"/><Relationship Id="rId5" Type="http://schemas.openxmlformats.org/officeDocument/2006/relationships/oleObject" Target="../embeddings/oleObject3.bin"/><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vmlDrawing" Target="../drawings/vmlDrawing4.vml"/><Relationship Id="rId6" Type="http://schemas.openxmlformats.org/officeDocument/2006/relationships/image" Target="../media/image72.wmf"/><Relationship Id="rId5" Type="http://schemas.openxmlformats.org/officeDocument/2006/relationships/oleObject" Target="../embeddings/oleObject4.bin"/><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slideLayout" Target="../slideLayouts/slideLayout19.xml"/><Relationship Id="rId7" Type="http://schemas.openxmlformats.org/officeDocument/2006/relationships/image" Target="../media/image71.png"/><Relationship Id="rId2" Type="http://schemas.openxmlformats.org/officeDocument/2006/relationships/tags" Target="../tags/tag3.xml"/><Relationship Id="rId1" Type="http://schemas.openxmlformats.org/officeDocument/2006/relationships/vmlDrawing" Target="../drawings/vmlDrawing5.v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3.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6.vml"/><Relationship Id="rId4" Type="http://schemas.openxmlformats.org/officeDocument/2006/relationships/image" Target="../media/image69.wmf"/></Relationships>
</file>

<file path=ppt/slides/_rels/slide6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8.xml"/><Relationship Id="rId1" Type="http://schemas.openxmlformats.org/officeDocument/2006/relationships/tags" Target="../tags/tag4.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jpe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5.xml"/><Relationship Id="rId5" Type="http://schemas.openxmlformats.org/officeDocument/2006/relationships/image" Target="../media/image79.png"/><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6.xml"/><Relationship Id="rId6" Type="http://schemas.openxmlformats.org/officeDocument/2006/relationships/image" Target="../media/image82.jpeg"/><Relationship Id="rId5" Type="http://schemas.openxmlformats.org/officeDocument/2006/relationships/image" Target="../media/image79.png"/><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63.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65.jpe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68.jpe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4.xml"/><Relationship Id="rId5" Type="http://schemas.openxmlformats.org/officeDocument/2006/relationships/image" Target="../media/image93.png"/><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slideLayout" Target="../slideLayouts/slideLayout24.xml"/><Relationship Id="rId5" Type="http://schemas.openxmlformats.org/officeDocument/2006/relationships/image" Target="../media/image97.png"/><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9D33F871-A26B-47FE-B84A-AEDB7DB99528}"/>
              </a:ext>
            </a:extLst>
          </p:cNvPr>
          <p:cNvPicPr>
            <a:picLocks noGrp="1" noChangeAspect="1"/>
          </p:cNvPicPr>
          <p:nvPr>
            <p:ph type="pic" idx="1"/>
          </p:nvPr>
        </p:nvPicPr>
        <p:blipFill rotWithShape="1">
          <a:blip r:embed="rId3" cstate="print">
            <a:extLst>
              <a:ext uri="{28A0092B-C50C-407E-A947-70E740481C1C}">
                <a14:useLocalDpi xmlns:a14="http://schemas.microsoft.com/office/drawing/2010/main" val="0"/>
              </a:ext>
            </a:extLst>
          </a:blip>
          <a:srcRect l="-551" r="-1549"/>
          <a:stretch/>
        </p:blipFill>
        <p:spPr>
          <a:xfrm>
            <a:off x="-47860" y="457200"/>
            <a:ext cx="9268060" cy="5106890"/>
          </a:xfrm>
        </p:spPr>
      </p:pic>
      <p:sp>
        <p:nvSpPr>
          <p:cNvPr id="6" name="Title 5">
            <a:extLst>
              <a:ext uri="{FF2B5EF4-FFF2-40B4-BE49-F238E27FC236}">
                <a16:creationId xmlns:a16="http://schemas.microsoft.com/office/drawing/2014/main" id="{76DACEBF-3F2F-445E-83D0-389A4FB510E3}"/>
              </a:ext>
            </a:extLst>
          </p:cNvPr>
          <p:cNvSpPr>
            <a:spLocks noGrp="1"/>
          </p:cNvSpPr>
          <p:nvPr>
            <p:ph type="title"/>
          </p:nvPr>
        </p:nvSpPr>
        <p:spPr>
          <a:xfrm>
            <a:off x="457200" y="5564090"/>
            <a:ext cx="8001000" cy="757336"/>
          </a:xfrm>
        </p:spPr>
        <p:txBody>
          <a:bodyPr>
            <a:noAutofit/>
          </a:bodyPr>
          <a:lstStyle/>
          <a:p>
            <a:pPr algn="ctr"/>
            <a:r>
              <a:rPr lang="en-US" sz="2400" b="0" dirty="0" err="1">
                <a:solidFill>
                  <a:srgbClr val="8F001F"/>
                </a:solidFill>
                <a:latin typeface="Orator Std" panose="020D0509020203030204" pitchFamily="49" charset="0"/>
              </a:rPr>
              <a:t>Prismia.Chat</a:t>
            </a:r>
            <a:r>
              <a:rPr lang="en-US" sz="2400" b="0" dirty="0">
                <a:solidFill>
                  <a:srgbClr val="8F001F"/>
                </a:solidFill>
                <a:latin typeface="Orator Std" panose="020D0509020203030204" pitchFamily="49" charset="0"/>
              </a:rPr>
              <a:t>  </a:t>
            </a:r>
            <a:r>
              <a:rPr lang="en-US" sz="2400" b="0" i="0" dirty="0">
                <a:solidFill>
                  <a:srgbClr val="8F001F"/>
                </a:solidFill>
                <a:effectLst/>
                <a:latin typeface="Orator Std" panose="020D0509020203030204" pitchFamily="49" charset="0"/>
              </a:rPr>
              <a:t>https://tinyurl.com/y26ragof</a:t>
            </a:r>
            <a:endParaRPr lang="en-US" sz="2400" b="0" dirty="0">
              <a:solidFill>
                <a:srgbClr val="8F001F"/>
              </a:solidFill>
              <a:latin typeface="Orator Std" panose="020D0509020203030204" pitchFamily="49" charset="0"/>
            </a:endParaRPr>
          </a:p>
        </p:txBody>
      </p:sp>
    </p:spTree>
    <p:extLst>
      <p:ext uri="{BB962C8B-B14F-4D97-AF65-F5344CB8AC3E}">
        <p14:creationId xmlns:p14="http://schemas.microsoft.com/office/powerpoint/2010/main" val="3678737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2931915"/>
            <a:ext cx="9144000" cy="994172"/>
          </a:xfrm>
          <a:prstGeom prst="rect">
            <a:avLst/>
          </a:prstGeom>
        </p:spPr>
        <p:txBody>
          <a:bodyPr/>
          <a:lstStyle/>
          <a:p>
            <a:pPr algn="ctr"/>
            <a:r>
              <a:rPr lang="en-US" dirty="0"/>
              <a:t>Point processing</a:t>
            </a:r>
            <a:endParaRPr dirty="0"/>
          </a:p>
        </p:txBody>
      </p:sp>
    </p:spTree>
    <p:extLst>
      <p:ext uri="{BB962C8B-B14F-4D97-AF65-F5344CB8AC3E}">
        <p14:creationId xmlns:p14="http://schemas.microsoft.com/office/powerpoint/2010/main" val="3190510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462" y="1848579"/>
            <a:ext cx="3744850" cy="3744850"/>
          </a:xfrm>
          <a:prstGeom prst="rect">
            <a:avLst/>
          </a:prstGeom>
        </p:spPr>
      </p:pic>
      <p:sp>
        <p:nvSpPr>
          <p:cNvPr id="4" name="Shape 667"/>
          <p:cNvSpPr>
            <a:spLocks noGrp="1"/>
          </p:cNvSpPr>
          <p:nvPr>
            <p:ph type="title"/>
          </p:nvPr>
        </p:nvSpPr>
        <p:spPr>
          <a:xfrm>
            <a:off x="0" y="857251"/>
            <a:ext cx="9144000" cy="994172"/>
          </a:xfrm>
          <a:prstGeom prst="rect">
            <a:avLst/>
          </a:prstGeom>
        </p:spPr>
        <p:txBody>
          <a:bodyPr/>
          <a:lstStyle/>
          <a:p>
            <a:pPr algn="ctr"/>
            <a:r>
              <a:rPr lang="en-US" dirty="0"/>
              <a:t>Gaussian filtering example</a:t>
            </a:r>
            <a:endParaRPr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72" y="1848579"/>
            <a:ext cx="3744850" cy="3744850"/>
          </a:xfrm>
          <a:prstGeom prst="rect">
            <a:avLst/>
          </a:prstGeom>
        </p:spPr>
      </p:pic>
    </p:spTree>
    <p:extLst>
      <p:ext uri="{BB962C8B-B14F-4D97-AF65-F5344CB8AC3E}">
        <p14:creationId xmlns:p14="http://schemas.microsoft.com/office/powerpoint/2010/main" val="3240032256"/>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Gaussian vs box filtering</a:t>
            </a:r>
            <a:endParaRPr dirty="0"/>
          </a:p>
        </p:txBody>
      </p:sp>
      <p:grpSp>
        <p:nvGrpSpPr>
          <p:cNvPr id="36" name="Group 35"/>
          <p:cNvGrpSpPr/>
          <p:nvPr/>
        </p:nvGrpSpPr>
        <p:grpSpPr>
          <a:xfrm>
            <a:off x="573971" y="1603948"/>
            <a:ext cx="7996058" cy="4403190"/>
            <a:chOff x="1059822" y="995597"/>
            <a:chExt cx="10661410" cy="5870920"/>
          </a:xfrm>
        </p:grpSpPr>
        <p:grpSp>
          <p:nvGrpSpPr>
            <p:cNvPr id="32" name="Group 31"/>
            <p:cNvGrpSpPr/>
            <p:nvPr/>
          </p:nvGrpSpPr>
          <p:grpSpPr>
            <a:xfrm>
              <a:off x="6846448" y="995597"/>
              <a:ext cx="4868133" cy="2950850"/>
              <a:chOff x="6853100" y="1325562"/>
              <a:chExt cx="4868133" cy="2950850"/>
            </a:xfrm>
          </p:grpSpPr>
          <p:grpSp>
            <p:nvGrpSpPr>
              <p:cNvPr id="26" name="Group 25"/>
              <p:cNvGrpSpPr/>
              <p:nvPr/>
            </p:nvGrpSpPr>
            <p:grpSpPr>
              <a:xfrm>
                <a:off x="6853101" y="1325562"/>
                <a:ext cx="4868132" cy="2458407"/>
                <a:chOff x="6853101" y="4080653"/>
                <a:chExt cx="4868132" cy="2458407"/>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101" y="4080654"/>
                  <a:ext cx="4868131" cy="2458406"/>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907" y="4080653"/>
                  <a:ext cx="1850326" cy="1850326"/>
                </a:xfrm>
                <a:prstGeom prst="rect">
                  <a:avLst/>
                </a:prstGeom>
                <a:ln w="19050">
                  <a:solidFill>
                    <a:schemeClr val="bg1"/>
                  </a:solidFill>
                </a:ln>
              </p:spPr>
            </p:pic>
          </p:grpSp>
          <p:sp>
            <p:nvSpPr>
              <p:cNvPr id="33" name="Rectangle 32"/>
              <p:cNvSpPr/>
              <p:nvPr/>
            </p:nvSpPr>
            <p:spPr>
              <a:xfrm>
                <a:off x="6853100" y="3783969"/>
                <a:ext cx="4868132" cy="492443"/>
              </a:xfrm>
              <a:prstGeom prst="rect">
                <a:avLst/>
              </a:prstGeom>
            </p:spPr>
            <p:txBody>
              <a:bodyPr wrap="square">
                <a:spAutoFit/>
              </a:bodyPr>
              <a:lstStyle/>
              <a:p>
                <a:pPr algn="ctr"/>
                <a:r>
                  <a:rPr lang="en-US" dirty="0">
                    <a:latin typeface="+mj-lt"/>
                  </a:rPr>
                  <a:t>7x7 Gaussian</a:t>
                </a:r>
              </a:p>
            </p:txBody>
          </p:sp>
        </p:grpSp>
        <p:grpSp>
          <p:nvGrpSpPr>
            <p:cNvPr id="34" name="Group 33"/>
            <p:cNvGrpSpPr/>
            <p:nvPr/>
          </p:nvGrpSpPr>
          <p:grpSpPr>
            <a:xfrm>
              <a:off x="6853102" y="3915669"/>
              <a:ext cx="4868130" cy="2950848"/>
              <a:chOff x="6853102" y="4343646"/>
              <a:chExt cx="4868130" cy="2950848"/>
            </a:xfrm>
          </p:grpSpPr>
          <p:grpSp>
            <p:nvGrpSpPr>
              <p:cNvPr id="25" name="Group 24"/>
              <p:cNvGrpSpPr/>
              <p:nvPr/>
            </p:nvGrpSpPr>
            <p:grpSpPr>
              <a:xfrm>
                <a:off x="6853103" y="4343646"/>
                <a:ext cx="4868129" cy="2458405"/>
                <a:chOff x="6853103" y="1325563"/>
                <a:chExt cx="4868129" cy="2458405"/>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103" y="1325563"/>
                  <a:ext cx="4868129" cy="2458405"/>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0951" y="1325563"/>
                  <a:ext cx="1850281" cy="1850281"/>
                </a:xfrm>
                <a:prstGeom prst="rect">
                  <a:avLst/>
                </a:prstGeom>
                <a:ln w="19050">
                  <a:solidFill>
                    <a:schemeClr val="bg1"/>
                  </a:solidFill>
                </a:ln>
              </p:spPr>
            </p:pic>
          </p:grpSp>
          <p:sp>
            <p:nvSpPr>
              <p:cNvPr id="35" name="Rectangle 34"/>
              <p:cNvSpPr/>
              <p:nvPr/>
            </p:nvSpPr>
            <p:spPr>
              <a:xfrm>
                <a:off x="6853102" y="6802051"/>
                <a:ext cx="4868130" cy="492443"/>
              </a:xfrm>
              <a:prstGeom prst="rect">
                <a:avLst/>
              </a:prstGeom>
            </p:spPr>
            <p:txBody>
              <a:bodyPr wrap="square">
                <a:spAutoFit/>
              </a:bodyPr>
              <a:lstStyle/>
              <a:p>
                <a:pPr algn="ctr"/>
                <a:r>
                  <a:rPr lang="en-US" dirty="0">
                    <a:latin typeface="+mj-lt"/>
                  </a:rPr>
                  <a:t>7x7 box</a:t>
                </a:r>
              </a:p>
            </p:txBody>
          </p:sp>
        </p:grpSp>
        <p:grpSp>
          <p:nvGrpSpPr>
            <p:cNvPr id="30" name="Group 29"/>
            <p:cNvGrpSpPr/>
            <p:nvPr/>
          </p:nvGrpSpPr>
          <p:grpSpPr>
            <a:xfrm>
              <a:off x="1059822" y="2224798"/>
              <a:ext cx="4868137" cy="2950851"/>
              <a:chOff x="828809" y="2802443"/>
              <a:chExt cx="4868137" cy="2950851"/>
            </a:xfrm>
          </p:grpSpPr>
          <p:grpSp>
            <p:nvGrpSpPr>
              <p:cNvPr id="29" name="Group 28"/>
              <p:cNvGrpSpPr/>
              <p:nvPr/>
            </p:nvGrpSpPr>
            <p:grpSpPr>
              <a:xfrm>
                <a:off x="828810" y="2802443"/>
                <a:ext cx="4868136" cy="2458408"/>
                <a:chOff x="992481" y="2718601"/>
                <a:chExt cx="4868136" cy="2458408"/>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481" y="2718601"/>
                  <a:ext cx="4868135" cy="2458408"/>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4649" y="2718601"/>
                  <a:ext cx="1855968" cy="1855968"/>
                </a:xfrm>
                <a:prstGeom prst="rect">
                  <a:avLst/>
                </a:prstGeom>
                <a:ln w="19050">
                  <a:solidFill>
                    <a:schemeClr val="bg1"/>
                  </a:solidFill>
                </a:ln>
              </p:spPr>
            </p:pic>
          </p:grpSp>
          <p:sp>
            <p:nvSpPr>
              <p:cNvPr id="31" name="Rectangle 30"/>
              <p:cNvSpPr/>
              <p:nvPr/>
            </p:nvSpPr>
            <p:spPr>
              <a:xfrm>
                <a:off x="828809" y="5260851"/>
                <a:ext cx="4868134" cy="492443"/>
              </a:xfrm>
              <a:prstGeom prst="rect">
                <a:avLst/>
              </a:prstGeom>
            </p:spPr>
            <p:txBody>
              <a:bodyPr wrap="square">
                <a:spAutoFit/>
              </a:bodyPr>
              <a:lstStyle/>
              <a:p>
                <a:pPr algn="ctr"/>
                <a:r>
                  <a:rPr lang="en-US" dirty="0">
                    <a:latin typeface="+mj-lt"/>
                  </a:rPr>
                  <a:t>original</a:t>
                </a:r>
              </a:p>
            </p:txBody>
          </p:sp>
        </p:grpSp>
      </p:grpSp>
      <p:sp>
        <p:nvSpPr>
          <p:cNvPr id="38" name="Shape 667"/>
          <p:cNvSpPr txBox="1">
            <a:spLocks/>
          </p:cNvSpPr>
          <p:nvPr/>
        </p:nvSpPr>
        <p:spPr>
          <a:xfrm>
            <a:off x="573971" y="5181713"/>
            <a:ext cx="3651101" cy="456093"/>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Which blur do you like better?</a:t>
            </a:r>
          </a:p>
        </p:txBody>
      </p:sp>
    </p:spTree>
    <p:extLst>
      <p:ext uri="{BB962C8B-B14F-4D97-AF65-F5344CB8AC3E}">
        <p14:creationId xmlns:p14="http://schemas.microsoft.com/office/powerpoint/2010/main" val="4132887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a:t>Correlation and Convolution</a:t>
            </a:r>
          </a:p>
        </p:txBody>
      </p:sp>
      <p:sp>
        <p:nvSpPr>
          <p:cNvPr id="57347" name="Content Placeholder 2"/>
          <p:cNvSpPr>
            <a:spLocks noGrp="1"/>
          </p:cNvSpPr>
          <p:nvPr>
            <p:ph idx="1"/>
          </p:nvPr>
        </p:nvSpPr>
        <p:spPr>
          <a:xfrm>
            <a:off x="457200" y="990600"/>
            <a:ext cx="8229600" cy="5715000"/>
          </a:xfrm>
        </p:spPr>
        <p:txBody>
          <a:bodyPr/>
          <a:lstStyle/>
          <a:p>
            <a:r>
              <a:rPr lang="en-US" altLang="en-US" dirty="0"/>
              <a:t>2d correlation</a:t>
            </a:r>
          </a:p>
          <a:p>
            <a:pPr lvl="1"/>
            <a:endParaRPr lang="en-US" altLang="en-US" dirty="0"/>
          </a:p>
          <a:p>
            <a:pPr>
              <a:buFont typeface="Arial" panose="020B0604020202020204" pitchFamily="34" charset="0"/>
              <a:buNone/>
            </a:pPr>
            <a:endParaRPr lang="en-US" altLang="en-US" dirty="0"/>
          </a:p>
          <a:p>
            <a:endParaRPr lang="en-US" altLang="en-US" dirty="0"/>
          </a:p>
          <a:p>
            <a:pPr lvl="1"/>
            <a:endParaRPr lang="en-US" altLang="en-US" dirty="0"/>
          </a:p>
        </p:txBody>
      </p:sp>
      <p:graphicFrame>
        <p:nvGraphicFramePr>
          <p:cNvPr id="57353" name="Object 3"/>
          <p:cNvGraphicFramePr>
            <a:graphicFrameLocks noChangeAspect="1"/>
          </p:cNvGraphicFramePr>
          <p:nvPr/>
        </p:nvGraphicFramePr>
        <p:xfrm>
          <a:off x="2187575" y="1527912"/>
          <a:ext cx="4997450" cy="874713"/>
        </p:xfrm>
        <a:graphic>
          <a:graphicData uri="http://schemas.openxmlformats.org/presentationml/2006/ole">
            <mc:AlternateContent xmlns:mc="http://schemas.openxmlformats.org/markup-compatibility/2006">
              <mc:Choice xmlns:v="urn:schemas-microsoft-com:vml" Requires="v">
                <p:oleObj spid="_x0000_s16417" name="Equation" r:id="rId4" imgW="2031840" imgH="355320" progId="Equation.3">
                  <p:embed/>
                </p:oleObj>
              </mc:Choice>
              <mc:Fallback>
                <p:oleObj name="Equation" r:id="rId4" imgW="2031840" imgH="355320" progId="Equation.3">
                  <p:embed/>
                  <p:pic>
                    <p:nvPicPr>
                      <p:cNvPr id="57353" name="Object 3"/>
                      <p:cNvPicPr>
                        <a:picLocks noChangeAspect="1" noChangeArrowheads="1"/>
                      </p:cNvPicPr>
                      <p:nvPr/>
                    </p:nvPicPr>
                    <p:blipFill>
                      <a:blip r:embed="rId5"/>
                      <a:srcRect/>
                      <a:stretch>
                        <a:fillRect/>
                      </a:stretch>
                    </p:blipFill>
                    <p:spPr bwMode="auto">
                      <a:xfrm>
                        <a:off x="2187575" y="1527912"/>
                        <a:ext cx="4997450"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11"/>
          <p:cNvSpPr/>
          <p:nvPr/>
        </p:nvSpPr>
        <p:spPr>
          <a:xfrm>
            <a:off x="8276856" y="6573913"/>
            <a:ext cx="900118" cy="276999"/>
          </a:xfrm>
          <a:prstGeom prst="rect">
            <a:avLst/>
          </a:prstGeom>
        </p:spPr>
        <p:txBody>
          <a:bodyPr wrap="none">
            <a:spAutoFit/>
          </a:bodyPr>
          <a:lstStyle/>
          <a:p>
            <a:r>
              <a:rPr lang="en-US" sz="1200" dirty="0">
                <a:latin typeface="+mn-lt"/>
              </a:rPr>
              <a:t>James Hays</a:t>
            </a:r>
          </a:p>
        </p:txBody>
      </p:sp>
      <p:sp>
        <p:nvSpPr>
          <p:cNvPr id="2" name="Rectangle 1">
            <a:extLst>
              <a:ext uri="{FF2B5EF4-FFF2-40B4-BE49-F238E27FC236}">
                <a16:creationId xmlns:a16="http://schemas.microsoft.com/office/drawing/2014/main" id="{98A76FD7-AEA8-4A36-9BCE-DF2428B39512}"/>
              </a:ext>
            </a:extLst>
          </p:cNvPr>
          <p:cNvSpPr/>
          <p:nvPr/>
        </p:nvSpPr>
        <p:spPr>
          <a:xfrm>
            <a:off x="1600200" y="2430726"/>
            <a:ext cx="7239000" cy="369332"/>
          </a:xfrm>
          <a:prstGeom prst="rect">
            <a:avLst/>
          </a:prstGeom>
        </p:spPr>
        <p:txBody>
          <a:bodyPr wrap="square">
            <a:spAutoFit/>
          </a:bodyPr>
          <a:lstStyle/>
          <a:p>
            <a:pPr lvl="1"/>
            <a:r>
              <a:rPr lang="en-US" altLang="en-US" dirty="0">
                <a:latin typeface="Courier" pitchFamily="49" charset="0"/>
              </a:rPr>
              <a:t>e.g., h = scipy.signal.correlate2d(</a:t>
            </a:r>
            <a:r>
              <a:rPr lang="en-US" altLang="en-US" dirty="0" err="1">
                <a:latin typeface="Courier" pitchFamily="49" charset="0"/>
              </a:rPr>
              <a:t>f,I</a:t>
            </a:r>
            <a:r>
              <a:rPr lang="en-US" altLang="en-US" dirty="0">
                <a:latin typeface="Courier" pitchFamily="49" charset="0"/>
              </a:rPr>
              <a:t>)</a:t>
            </a:r>
          </a:p>
        </p:txBody>
      </p:sp>
    </p:spTree>
    <p:extLst>
      <p:ext uri="{BB962C8B-B14F-4D97-AF65-F5344CB8AC3E}">
        <p14:creationId xmlns:p14="http://schemas.microsoft.com/office/powerpoint/2010/main" val="20423683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a:t>Correlation and Convolution</a:t>
            </a:r>
          </a:p>
        </p:txBody>
      </p:sp>
      <p:sp>
        <p:nvSpPr>
          <p:cNvPr id="57347" name="Content Placeholder 2"/>
          <p:cNvSpPr>
            <a:spLocks noGrp="1"/>
          </p:cNvSpPr>
          <p:nvPr>
            <p:ph idx="1"/>
          </p:nvPr>
        </p:nvSpPr>
        <p:spPr>
          <a:xfrm>
            <a:off x="457200" y="990600"/>
            <a:ext cx="8229600" cy="5715000"/>
          </a:xfrm>
        </p:spPr>
        <p:txBody>
          <a:bodyPr/>
          <a:lstStyle/>
          <a:p>
            <a:r>
              <a:rPr lang="en-US" altLang="en-US" dirty="0"/>
              <a:t>2d correlation</a:t>
            </a:r>
          </a:p>
          <a:p>
            <a:pPr lvl="1"/>
            <a:endParaRPr lang="en-US" altLang="en-US" dirty="0"/>
          </a:p>
          <a:p>
            <a:pPr>
              <a:buFont typeface="Arial" panose="020B0604020202020204" pitchFamily="34" charset="0"/>
              <a:buNone/>
            </a:pPr>
            <a:endParaRPr lang="en-US" altLang="en-US" dirty="0"/>
          </a:p>
          <a:p>
            <a:endParaRPr lang="en-US" altLang="en-US" dirty="0"/>
          </a:p>
          <a:p>
            <a:r>
              <a:rPr lang="en-US" altLang="en-US" dirty="0"/>
              <a:t>2d convolution</a:t>
            </a:r>
          </a:p>
          <a:p>
            <a:pPr lvl="1"/>
            <a:endParaRPr lang="en-US" altLang="en-US" dirty="0"/>
          </a:p>
          <a:p>
            <a:pPr lvl="1"/>
            <a:endParaRPr lang="en-US" altLang="en-US" dirty="0"/>
          </a:p>
        </p:txBody>
      </p:sp>
      <p:graphicFrame>
        <p:nvGraphicFramePr>
          <p:cNvPr id="57348" name="Object 381"/>
          <p:cNvGraphicFramePr>
            <a:graphicFrameLocks noChangeAspect="1"/>
          </p:cNvGraphicFramePr>
          <p:nvPr>
            <p:extLst>
              <p:ext uri="{D42A27DB-BD31-4B8C-83A1-F6EECF244321}">
                <p14:modId xmlns:p14="http://schemas.microsoft.com/office/powerpoint/2010/main" val="65709313"/>
              </p:ext>
            </p:extLst>
          </p:nvPr>
        </p:nvGraphicFramePr>
        <p:xfrm>
          <a:off x="2073275" y="3848100"/>
          <a:ext cx="4997450" cy="874712"/>
        </p:xfrm>
        <a:graphic>
          <a:graphicData uri="http://schemas.openxmlformats.org/presentationml/2006/ole">
            <mc:AlternateContent xmlns:mc="http://schemas.openxmlformats.org/markup-compatibility/2006">
              <mc:Choice xmlns:v="urn:schemas-microsoft-com:vml" Requires="v">
                <p:oleObj spid="_x0000_s17472" name="Equation" r:id="rId4" imgW="2031840" imgH="355320" progId="Equation.3">
                  <p:embed/>
                </p:oleObj>
              </mc:Choice>
              <mc:Fallback>
                <p:oleObj name="Equation" r:id="rId4" imgW="2031840" imgH="355320" progId="Equation.3">
                  <p:embed/>
                  <p:pic>
                    <p:nvPicPr>
                      <p:cNvPr id="57348" name="Object 381"/>
                      <p:cNvPicPr>
                        <a:picLocks noChangeAspect="1" noChangeArrowheads="1"/>
                      </p:cNvPicPr>
                      <p:nvPr/>
                    </p:nvPicPr>
                    <p:blipFill>
                      <a:blip r:embed="rId5"/>
                      <a:srcRect/>
                      <a:stretch>
                        <a:fillRect/>
                      </a:stretch>
                    </p:blipFill>
                    <p:spPr bwMode="auto">
                      <a:xfrm>
                        <a:off x="2073275" y="3848100"/>
                        <a:ext cx="4997450" cy="8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53" name="Object 3"/>
          <p:cNvGraphicFramePr>
            <a:graphicFrameLocks noChangeAspect="1"/>
          </p:cNvGraphicFramePr>
          <p:nvPr>
            <p:extLst>
              <p:ext uri="{D42A27DB-BD31-4B8C-83A1-F6EECF244321}">
                <p14:modId xmlns:p14="http://schemas.microsoft.com/office/powerpoint/2010/main" val="1168392587"/>
              </p:ext>
            </p:extLst>
          </p:nvPr>
        </p:nvGraphicFramePr>
        <p:xfrm>
          <a:off x="2187575" y="1527912"/>
          <a:ext cx="4997450" cy="874713"/>
        </p:xfrm>
        <a:graphic>
          <a:graphicData uri="http://schemas.openxmlformats.org/presentationml/2006/ole">
            <mc:AlternateContent xmlns:mc="http://schemas.openxmlformats.org/markup-compatibility/2006">
              <mc:Choice xmlns:v="urn:schemas-microsoft-com:vml" Requires="v">
                <p:oleObj spid="_x0000_s17473" name="Equation" r:id="rId6" imgW="2031840" imgH="355320" progId="Equation.3">
                  <p:embed/>
                </p:oleObj>
              </mc:Choice>
              <mc:Fallback>
                <p:oleObj name="Equation" r:id="rId6" imgW="2031840" imgH="355320" progId="Equation.3">
                  <p:embed/>
                  <p:pic>
                    <p:nvPicPr>
                      <p:cNvPr id="57353" name="Object 3"/>
                      <p:cNvPicPr>
                        <a:picLocks noChangeAspect="1" noChangeArrowheads="1"/>
                      </p:cNvPicPr>
                      <p:nvPr/>
                    </p:nvPicPr>
                    <p:blipFill>
                      <a:blip r:embed="rId7"/>
                      <a:srcRect/>
                      <a:stretch>
                        <a:fillRect/>
                      </a:stretch>
                    </p:blipFill>
                    <p:spPr bwMode="auto">
                      <a:xfrm>
                        <a:off x="2187575" y="1527912"/>
                        <a:ext cx="4997450"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ctangle 2"/>
          <p:cNvSpPr/>
          <p:nvPr/>
        </p:nvSpPr>
        <p:spPr>
          <a:xfrm>
            <a:off x="304800" y="5716386"/>
            <a:ext cx="8382000" cy="707886"/>
          </a:xfrm>
          <a:prstGeom prst="rect">
            <a:avLst/>
          </a:prstGeom>
        </p:spPr>
        <p:txBody>
          <a:bodyPr wrap="square">
            <a:spAutoFit/>
          </a:bodyPr>
          <a:lstStyle/>
          <a:p>
            <a:pPr algn="ctr"/>
            <a:r>
              <a:rPr lang="en-US" sz="2000" dirty="0">
                <a:latin typeface="+mn-lt"/>
              </a:rPr>
              <a:t>Convolution is the same as correlation with a 180° rotated filter kernel.</a:t>
            </a:r>
          </a:p>
          <a:p>
            <a:pPr algn="ctr"/>
            <a:r>
              <a:rPr lang="en-US" sz="2000" dirty="0">
                <a:latin typeface="+mn-lt"/>
              </a:rPr>
              <a:t>Correlation and convolution are identical when the filter kernel is symmetric.</a:t>
            </a:r>
          </a:p>
        </p:txBody>
      </p:sp>
      <p:sp>
        <p:nvSpPr>
          <p:cNvPr id="12" name="Rectangle 11"/>
          <p:cNvSpPr/>
          <p:nvPr/>
        </p:nvSpPr>
        <p:spPr>
          <a:xfrm>
            <a:off x="8276856" y="6573913"/>
            <a:ext cx="900118" cy="276999"/>
          </a:xfrm>
          <a:prstGeom prst="rect">
            <a:avLst/>
          </a:prstGeom>
        </p:spPr>
        <p:txBody>
          <a:bodyPr wrap="none">
            <a:spAutoFit/>
          </a:bodyPr>
          <a:lstStyle/>
          <a:p>
            <a:r>
              <a:rPr lang="en-US" sz="1200" dirty="0">
                <a:latin typeface="+mn-lt"/>
              </a:rPr>
              <a:t>James Hays</a:t>
            </a:r>
          </a:p>
        </p:txBody>
      </p:sp>
      <p:sp>
        <p:nvSpPr>
          <p:cNvPr id="2" name="Rectangle 1">
            <a:extLst>
              <a:ext uri="{FF2B5EF4-FFF2-40B4-BE49-F238E27FC236}">
                <a16:creationId xmlns:a16="http://schemas.microsoft.com/office/drawing/2014/main" id="{98A76FD7-AEA8-4A36-9BCE-DF2428B39512}"/>
              </a:ext>
            </a:extLst>
          </p:cNvPr>
          <p:cNvSpPr/>
          <p:nvPr/>
        </p:nvSpPr>
        <p:spPr>
          <a:xfrm>
            <a:off x="1600200" y="2430726"/>
            <a:ext cx="7239000" cy="369332"/>
          </a:xfrm>
          <a:prstGeom prst="rect">
            <a:avLst/>
          </a:prstGeom>
        </p:spPr>
        <p:txBody>
          <a:bodyPr wrap="square">
            <a:spAutoFit/>
          </a:bodyPr>
          <a:lstStyle/>
          <a:p>
            <a:pPr lvl="1"/>
            <a:r>
              <a:rPr lang="en-US" altLang="en-US" dirty="0">
                <a:latin typeface="Courier" pitchFamily="49" charset="0"/>
              </a:rPr>
              <a:t>e.g., h = scipy.signal.correlate2d(</a:t>
            </a:r>
            <a:r>
              <a:rPr lang="en-US" altLang="en-US" dirty="0" err="1">
                <a:latin typeface="Courier" pitchFamily="49" charset="0"/>
              </a:rPr>
              <a:t>f,I</a:t>
            </a:r>
            <a:r>
              <a:rPr lang="en-US" altLang="en-US" dirty="0">
                <a:latin typeface="Courier" pitchFamily="49" charset="0"/>
              </a:rPr>
              <a:t>)</a:t>
            </a:r>
          </a:p>
        </p:txBody>
      </p:sp>
      <p:sp>
        <p:nvSpPr>
          <p:cNvPr id="4" name="Rectangle 3">
            <a:extLst>
              <a:ext uri="{FF2B5EF4-FFF2-40B4-BE49-F238E27FC236}">
                <a16:creationId xmlns:a16="http://schemas.microsoft.com/office/drawing/2014/main" id="{F3500A89-CE98-47CA-A70F-E0EE451844AA}"/>
              </a:ext>
            </a:extLst>
          </p:cNvPr>
          <p:cNvSpPr/>
          <p:nvPr/>
        </p:nvSpPr>
        <p:spPr>
          <a:xfrm>
            <a:off x="1391322" y="4868041"/>
            <a:ext cx="7362456" cy="369332"/>
          </a:xfrm>
          <a:prstGeom prst="rect">
            <a:avLst/>
          </a:prstGeom>
        </p:spPr>
        <p:txBody>
          <a:bodyPr wrap="square">
            <a:spAutoFit/>
          </a:bodyPr>
          <a:lstStyle/>
          <a:p>
            <a:pPr lvl="1"/>
            <a:r>
              <a:rPr lang="en-US" altLang="en-US" dirty="0">
                <a:latin typeface="Courier" pitchFamily="49" charset="0"/>
              </a:rPr>
              <a:t>e.g., h = scipy.signal.convolve2d(</a:t>
            </a:r>
            <a:r>
              <a:rPr lang="en-US" altLang="en-US" dirty="0" err="1">
                <a:latin typeface="Courier" pitchFamily="49" charset="0"/>
              </a:rPr>
              <a:t>f,I</a:t>
            </a:r>
            <a:r>
              <a:rPr lang="en-US" altLang="en-US" dirty="0">
                <a:latin typeface="Courier" pitchFamily="49" charset="0"/>
              </a:rPr>
              <a:t>)</a:t>
            </a:r>
          </a:p>
        </p:txBody>
      </p:sp>
      <p:sp>
        <p:nvSpPr>
          <p:cNvPr id="5" name="TextBox 4">
            <a:extLst>
              <a:ext uri="{FF2B5EF4-FFF2-40B4-BE49-F238E27FC236}">
                <a16:creationId xmlns:a16="http://schemas.microsoft.com/office/drawing/2014/main" id="{F14A8464-0381-48E6-805D-B52EEB6678EC}"/>
              </a:ext>
            </a:extLst>
          </p:cNvPr>
          <p:cNvSpPr txBox="1"/>
          <p:nvPr/>
        </p:nvSpPr>
        <p:spPr>
          <a:xfrm>
            <a:off x="-9625" y="6583538"/>
            <a:ext cx="7924800" cy="261610"/>
          </a:xfrm>
          <a:prstGeom prst="rect">
            <a:avLst/>
          </a:prstGeom>
          <a:noFill/>
        </p:spPr>
        <p:txBody>
          <a:bodyPr wrap="square" rtlCol="0">
            <a:spAutoFit/>
          </a:bodyPr>
          <a:lstStyle/>
          <a:p>
            <a:r>
              <a:rPr lang="en-US" sz="1100" dirty="0"/>
              <a:t>* Symmetric in the geometric sense, not in the matrix linear algebra sense.</a:t>
            </a:r>
          </a:p>
        </p:txBody>
      </p:sp>
    </p:spTree>
    <p:extLst>
      <p:ext uri="{BB962C8B-B14F-4D97-AF65-F5344CB8AC3E}">
        <p14:creationId xmlns:p14="http://schemas.microsoft.com/office/powerpoint/2010/main" val="18918271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dirty="0"/>
              <a:t>Key properties of linear filters</a:t>
            </a:r>
          </a:p>
        </p:txBody>
      </p:sp>
      <p:sp>
        <p:nvSpPr>
          <p:cNvPr id="834563" name="Rectangle 3"/>
          <p:cNvSpPr>
            <a:spLocks noGrp="1" noChangeArrowheads="1"/>
          </p:cNvSpPr>
          <p:nvPr>
            <p:ph type="body" idx="1"/>
          </p:nvPr>
        </p:nvSpPr>
        <p:spPr>
          <a:xfrm>
            <a:off x="762000" y="914400"/>
            <a:ext cx="8153400" cy="5791200"/>
          </a:xfrm>
        </p:spPr>
        <p:txBody>
          <a:bodyPr>
            <a:normAutofit/>
          </a:bodyPr>
          <a:lstStyle/>
          <a:p>
            <a:pPr marL="0">
              <a:buFont typeface="Arial" panose="020B0604020202020204" pitchFamily="34" charset="0"/>
              <a:buNone/>
              <a:defRPr/>
            </a:pPr>
            <a:r>
              <a:rPr lang="en-US" b="1" dirty="0"/>
              <a:t>Linearity:</a:t>
            </a:r>
            <a:r>
              <a:rPr lang="en-US" dirty="0"/>
              <a:t> </a:t>
            </a:r>
          </a:p>
          <a:p>
            <a:pPr marL="0">
              <a:buFont typeface="Arial" panose="020B0604020202020204" pitchFamily="34" charset="0"/>
              <a:buNone/>
              <a:defRPr/>
            </a:pPr>
            <a:r>
              <a:rPr lang="en-US" sz="2400" dirty="0" err="1">
                <a:latin typeface="Courier New" pitchFamily="49" charset="0"/>
                <a:cs typeface="Courier New" pitchFamily="49" charset="0"/>
              </a:rPr>
              <a:t>imfilter</a:t>
            </a:r>
            <a:r>
              <a:rPr lang="en-US" sz="2400" dirty="0">
                <a:latin typeface="Courier New" pitchFamily="49" charset="0"/>
                <a:cs typeface="Courier New" pitchFamily="49" charset="0"/>
              </a:rPr>
              <a:t>(I, f</a:t>
            </a:r>
            <a:r>
              <a:rPr lang="en-US" sz="2400" baseline="-25000" dirty="0">
                <a:latin typeface="Courier New" pitchFamily="49" charset="0"/>
                <a:cs typeface="Courier New" pitchFamily="49" charset="0"/>
              </a:rPr>
              <a:t>1</a:t>
            </a:r>
            <a:r>
              <a:rPr lang="en-US" sz="2400" dirty="0">
                <a:latin typeface="Courier New" pitchFamily="49" charset="0"/>
                <a:cs typeface="Courier New" pitchFamily="49" charset="0"/>
              </a:rPr>
              <a:t> + f</a:t>
            </a:r>
            <a:r>
              <a:rPr lang="en-US" sz="2400" baseline="-25000" dirty="0">
                <a:latin typeface="Courier New" pitchFamily="49" charset="0"/>
                <a:cs typeface="Courier New" pitchFamily="49" charset="0"/>
              </a:rPr>
              <a:t>2</a:t>
            </a:r>
            <a:r>
              <a:rPr lang="en-US" sz="2400" dirty="0">
                <a:latin typeface="Courier New" pitchFamily="49" charset="0"/>
                <a:cs typeface="Courier New" pitchFamily="49" charset="0"/>
              </a:rPr>
              <a:t>) = </a:t>
            </a:r>
          </a:p>
          <a:p>
            <a:pPr marL="0">
              <a:buFont typeface="Arial" panose="020B0604020202020204" pitchFamily="34" charset="0"/>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imfilter</a:t>
            </a:r>
            <a:r>
              <a:rPr lang="en-US" sz="2400" dirty="0">
                <a:latin typeface="Courier New" pitchFamily="49" charset="0"/>
                <a:cs typeface="Courier New" pitchFamily="49" charset="0"/>
              </a:rPr>
              <a:t>(I,f</a:t>
            </a:r>
            <a:r>
              <a:rPr lang="en-US" sz="2400" baseline="-25000" dirty="0">
                <a:latin typeface="Courier New" pitchFamily="49" charset="0"/>
                <a:cs typeface="Courier New" pitchFamily="49" charset="0"/>
              </a:rPr>
              <a:t>1</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imfilter</a:t>
            </a:r>
            <a:r>
              <a:rPr lang="en-US" sz="2400" dirty="0">
                <a:latin typeface="Courier New" pitchFamily="49" charset="0"/>
                <a:cs typeface="Courier New" pitchFamily="49" charset="0"/>
              </a:rPr>
              <a:t>(I,f</a:t>
            </a:r>
            <a:r>
              <a:rPr lang="en-US" sz="2400" baseline="-25000" dirty="0">
                <a:latin typeface="Courier New" pitchFamily="49" charset="0"/>
                <a:cs typeface="Courier New" pitchFamily="49" charset="0"/>
              </a:rPr>
              <a:t>2</a:t>
            </a:r>
            <a:r>
              <a:rPr lang="en-US" sz="2400" dirty="0">
                <a:latin typeface="Courier New" pitchFamily="49" charset="0"/>
                <a:cs typeface="Courier New" pitchFamily="49" charset="0"/>
              </a:rPr>
              <a:t>)</a:t>
            </a:r>
            <a:endParaRPr lang="en-US" sz="3600" dirty="0">
              <a:latin typeface="Courier New" pitchFamily="49" charset="0"/>
              <a:cs typeface="Courier New" pitchFamily="49" charset="0"/>
            </a:endParaRPr>
          </a:p>
          <a:p>
            <a:pPr marL="0">
              <a:buFont typeface="Arial" panose="020B0604020202020204" pitchFamily="34" charset="0"/>
              <a:buNone/>
              <a:defRPr/>
            </a:pPr>
            <a:endParaRPr lang="en-US" b="1" dirty="0"/>
          </a:p>
          <a:p>
            <a:pPr marL="0">
              <a:buFont typeface="Arial" panose="020B0604020202020204" pitchFamily="34" charset="0"/>
              <a:buNone/>
              <a:defRPr/>
            </a:pPr>
            <a:r>
              <a:rPr lang="en-US" b="1" dirty="0"/>
              <a:t>Shift invariance:</a:t>
            </a:r>
            <a:r>
              <a:rPr lang="en-US" dirty="0"/>
              <a:t> </a:t>
            </a:r>
            <a:br>
              <a:rPr lang="en-US" dirty="0"/>
            </a:br>
            <a:r>
              <a:rPr lang="en-US" dirty="0"/>
              <a:t>Same behavior given intensities regardless of pixel location </a:t>
            </a:r>
            <a:r>
              <a:rPr lang="en-US" dirty="0" err="1"/>
              <a:t>m,n</a:t>
            </a:r>
            <a:endParaRPr lang="en-US" dirty="0"/>
          </a:p>
          <a:p>
            <a:pPr marL="0">
              <a:buFont typeface="Arial" panose="020B0604020202020204" pitchFamily="34" charset="0"/>
              <a:buNone/>
              <a:defRPr/>
            </a:pPr>
            <a:r>
              <a:rPr lang="en-US" sz="2400" dirty="0" err="1">
                <a:latin typeface="Courier New" pitchFamily="49" charset="0"/>
                <a:cs typeface="Courier New" pitchFamily="49" charset="0"/>
              </a:rPr>
              <a:t>imfilter</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I,shift</a:t>
            </a:r>
            <a:r>
              <a:rPr lang="en-US" sz="2400" dirty="0">
                <a:latin typeface="Courier New" pitchFamily="49" charset="0"/>
                <a:cs typeface="Courier New" pitchFamily="49" charset="0"/>
              </a:rPr>
              <a:t>(f)) = shift(</a:t>
            </a:r>
            <a:r>
              <a:rPr lang="en-US" sz="2400" dirty="0" err="1">
                <a:latin typeface="Courier New" pitchFamily="49" charset="0"/>
                <a:cs typeface="Courier New" pitchFamily="49" charset="0"/>
              </a:rPr>
              <a:t>imfilter</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I,f</a:t>
            </a:r>
            <a:r>
              <a:rPr lang="en-US" sz="2400" dirty="0">
                <a:latin typeface="Courier New" pitchFamily="49" charset="0"/>
                <a:cs typeface="Courier New" pitchFamily="49" charset="0"/>
              </a:rPr>
              <a:t>))</a:t>
            </a:r>
          </a:p>
          <a:p>
            <a:pPr marL="0">
              <a:buFont typeface="Arial" panose="020B0604020202020204" pitchFamily="34" charset="0"/>
              <a:buNone/>
              <a:defRPr/>
            </a:pPr>
            <a:endParaRPr lang="en-US" dirty="0"/>
          </a:p>
          <a:p>
            <a:pPr marL="0">
              <a:buFont typeface="Arial" panose="020B0604020202020204" pitchFamily="34" charset="0"/>
              <a:buNone/>
              <a:defRPr/>
            </a:pPr>
            <a:r>
              <a:rPr lang="en-US" dirty="0"/>
              <a:t>Any linear, shift-invariant operator can be represented as a convolution.</a:t>
            </a:r>
          </a:p>
          <a:p>
            <a:pPr>
              <a:buFontTx/>
              <a:buChar char="•"/>
              <a:defRPr/>
            </a:pPr>
            <a:endParaRPr lang="en-US" dirty="0"/>
          </a:p>
        </p:txBody>
      </p:sp>
      <p:sp>
        <p:nvSpPr>
          <p:cNvPr id="58372" name="TextBox 3"/>
          <p:cNvSpPr txBox="1">
            <a:spLocks noChangeArrowheads="1"/>
          </p:cNvSpPr>
          <p:nvPr/>
        </p:nvSpPr>
        <p:spPr bwMode="auto">
          <a:xfrm>
            <a:off x="8023180" y="6517241"/>
            <a:ext cx="11208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prstClr val="black"/>
                </a:solidFill>
              </a:rPr>
              <a:t>S. </a:t>
            </a:r>
            <a:r>
              <a:rPr lang="en-US" altLang="en-US" sz="1400" dirty="0" err="1">
                <a:solidFill>
                  <a:prstClr val="black"/>
                </a:solidFill>
              </a:rPr>
              <a:t>Lazebnik</a:t>
            </a:r>
            <a:endParaRPr lang="en-US" altLang="en-US" sz="1400" dirty="0">
              <a:solidFill>
                <a:prstClr val="black"/>
              </a:solidFill>
            </a:endParaRPr>
          </a:p>
        </p:txBody>
      </p:sp>
    </p:spTree>
    <p:extLst>
      <p:ext uri="{BB962C8B-B14F-4D97-AF65-F5344CB8AC3E}">
        <p14:creationId xmlns:p14="http://schemas.microsoft.com/office/powerpoint/2010/main" val="3193500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4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4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45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456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456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45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6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dirty="0"/>
              <a:t>Convolution properties</a:t>
            </a:r>
          </a:p>
        </p:txBody>
      </p:sp>
      <p:sp>
        <p:nvSpPr>
          <p:cNvPr id="1057795" name="Rectangle 3"/>
          <p:cNvSpPr>
            <a:spLocks noGrp="1" noChangeArrowheads="1"/>
          </p:cNvSpPr>
          <p:nvPr>
            <p:ph type="body" idx="1"/>
          </p:nvPr>
        </p:nvSpPr>
        <p:spPr>
          <a:xfrm>
            <a:off x="228600" y="914400"/>
            <a:ext cx="8915400" cy="5715000"/>
          </a:xfrm>
        </p:spPr>
        <p:txBody>
          <a:bodyPr>
            <a:normAutofit fontScale="85000" lnSpcReduction="10000"/>
          </a:bodyPr>
          <a:lstStyle/>
          <a:p>
            <a:pPr marL="0" indent="0">
              <a:buNone/>
              <a:defRPr/>
            </a:pPr>
            <a:r>
              <a:rPr lang="en-US" sz="2800" dirty="0"/>
              <a:t>Commutative: </a:t>
            </a:r>
            <a:r>
              <a:rPr lang="en-US" sz="2800" i="1" dirty="0"/>
              <a:t>a</a:t>
            </a:r>
            <a:r>
              <a:rPr lang="en-US" sz="2800" dirty="0"/>
              <a:t> * </a:t>
            </a:r>
            <a:r>
              <a:rPr lang="en-US" sz="2800" i="1" dirty="0"/>
              <a:t>b</a:t>
            </a:r>
            <a:r>
              <a:rPr lang="en-US" sz="2800" dirty="0"/>
              <a:t> = </a:t>
            </a:r>
            <a:r>
              <a:rPr lang="en-US" sz="2800" i="1" dirty="0"/>
              <a:t>b</a:t>
            </a:r>
            <a:r>
              <a:rPr lang="en-US" sz="2800" dirty="0"/>
              <a:t> * </a:t>
            </a:r>
            <a:r>
              <a:rPr lang="en-US" sz="2800" i="1" dirty="0"/>
              <a:t>a</a:t>
            </a:r>
          </a:p>
          <a:p>
            <a:pPr lvl="1">
              <a:defRPr/>
            </a:pPr>
            <a:r>
              <a:rPr lang="en-US" sz="2400" dirty="0"/>
              <a:t>Conceptually no difference between filter and signal</a:t>
            </a:r>
          </a:p>
          <a:p>
            <a:pPr lvl="1">
              <a:defRPr/>
            </a:pPr>
            <a:r>
              <a:rPr lang="en-US" sz="2400" dirty="0"/>
              <a:t>But filtering implementations might break this equality, e.g., image edges</a:t>
            </a:r>
          </a:p>
          <a:p>
            <a:pPr>
              <a:buFontTx/>
              <a:buChar char="•"/>
              <a:defRPr/>
            </a:pPr>
            <a:endParaRPr lang="en-US" sz="2800" dirty="0"/>
          </a:p>
          <a:p>
            <a:pPr marL="0" indent="0">
              <a:buNone/>
              <a:defRPr/>
            </a:pPr>
            <a:r>
              <a:rPr lang="en-US" sz="2800" dirty="0"/>
              <a:t>Associative: </a:t>
            </a:r>
            <a:r>
              <a:rPr lang="en-US" sz="2800" i="1" dirty="0"/>
              <a:t>a</a:t>
            </a:r>
            <a:r>
              <a:rPr lang="en-US" sz="2800" dirty="0"/>
              <a:t> * (</a:t>
            </a:r>
            <a:r>
              <a:rPr lang="en-US" sz="2800" i="1" dirty="0"/>
              <a:t>b</a:t>
            </a:r>
            <a:r>
              <a:rPr lang="en-US" sz="2800" dirty="0"/>
              <a:t> * </a:t>
            </a:r>
            <a:r>
              <a:rPr lang="en-US" sz="2800" i="1" dirty="0"/>
              <a:t>c</a:t>
            </a:r>
            <a:r>
              <a:rPr lang="en-US" sz="2800" dirty="0"/>
              <a:t>) = (</a:t>
            </a:r>
            <a:r>
              <a:rPr lang="en-US" sz="2800" i="1" dirty="0"/>
              <a:t>a</a:t>
            </a:r>
            <a:r>
              <a:rPr lang="en-US" sz="2800" dirty="0"/>
              <a:t> * </a:t>
            </a:r>
            <a:r>
              <a:rPr lang="en-US" sz="2800" i="1" dirty="0"/>
              <a:t>b</a:t>
            </a:r>
            <a:r>
              <a:rPr lang="en-US" sz="2800" dirty="0"/>
              <a:t>) * </a:t>
            </a:r>
            <a:r>
              <a:rPr lang="en-US" sz="2800" i="1" dirty="0"/>
              <a:t>c</a:t>
            </a:r>
          </a:p>
          <a:p>
            <a:pPr lvl="1">
              <a:defRPr/>
            </a:pPr>
            <a:r>
              <a:rPr lang="en-US" sz="2400" dirty="0"/>
              <a:t>Often apply several filters one after another: (((</a:t>
            </a:r>
            <a:r>
              <a:rPr lang="en-US" sz="2400" i="1" dirty="0"/>
              <a:t>a</a:t>
            </a:r>
            <a:r>
              <a:rPr lang="en-US" sz="2400" dirty="0"/>
              <a:t> * </a:t>
            </a:r>
            <a:r>
              <a:rPr lang="en-US" sz="2400" i="1" dirty="0"/>
              <a:t>b</a:t>
            </a:r>
            <a:r>
              <a:rPr lang="en-US" sz="2400" baseline="-25000" dirty="0"/>
              <a:t>1</a:t>
            </a:r>
            <a:r>
              <a:rPr lang="en-US" sz="2400" dirty="0"/>
              <a:t>) * </a:t>
            </a:r>
            <a:r>
              <a:rPr lang="en-US" sz="2400" i="1" dirty="0"/>
              <a:t>b</a:t>
            </a:r>
            <a:r>
              <a:rPr lang="en-US" sz="2400" baseline="-25000" dirty="0"/>
              <a:t>2</a:t>
            </a:r>
            <a:r>
              <a:rPr lang="en-US" sz="2400" dirty="0"/>
              <a:t>) * </a:t>
            </a:r>
            <a:r>
              <a:rPr lang="en-US" sz="2400" i="1" dirty="0"/>
              <a:t>b</a:t>
            </a:r>
            <a:r>
              <a:rPr lang="en-US" sz="2400" baseline="-25000" dirty="0"/>
              <a:t>3</a:t>
            </a:r>
            <a:r>
              <a:rPr lang="en-US" sz="2400" dirty="0"/>
              <a:t>)</a:t>
            </a:r>
          </a:p>
          <a:p>
            <a:pPr lvl="1">
              <a:defRPr/>
            </a:pPr>
            <a:r>
              <a:rPr lang="en-US" sz="2400" dirty="0"/>
              <a:t>This is equivalent to applying one filter: a * (</a:t>
            </a:r>
            <a:r>
              <a:rPr lang="en-US" sz="2400" i="1" dirty="0"/>
              <a:t>b</a:t>
            </a:r>
            <a:r>
              <a:rPr lang="en-US" sz="2400" baseline="-25000" dirty="0"/>
              <a:t>1</a:t>
            </a:r>
            <a:r>
              <a:rPr lang="en-US" sz="2400" dirty="0"/>
              <a:t> * </a:t>
            </a:r>
            <a:r>
              <a:rPr lang="en-US" sz="2400" i="1" dirty="0"/>
              <a:t>b</a:t>
            </a:r>
            <a:r>
              <a:rPr lang="en-US" sz="2400" baseline="-25000" dirty="0"/>
              <a:t>2</a:t>
            </a:r>
            <a:r>
              <a:rPr lang="en-US" sz="2400" dirty="0"/>
              <a:t> * </a:t>
            </a:r>
            <a:r>
              <a:rPr lang="en-US" sz="2400" i="1" dirty="0"/>
              <a:t>b</a:t>
            </a:r>
            <a:r>
              <a:rPr lang="en-US" sz="2400" baseline="-25000" dirty="0"/>
              <a:t>3</a:t>
            </a:r>
            <a:r>
              <a:rPr lang="en-US" sz="2400" dirty="0"/>
              <a:t>)</a:t>
            </a:r>
          </a:p>
          <a:p>
            <a:pPr lvl="1">
              <a:defRPr/>
            </a:pPr>
            <a:r>
              <a:rPr lang="en-US" sz="2400" dirty="0"/>
              <a:t>Why important?</a:t>
            </a:r>
          </a:p>
          <a:p>
            <a:pPr lvl="1">
              <a:defRPr/>
            </a:pPr>
            <a:r>
              <a:rPr lang="en-US" sz="2400" dirty="0"/>
              <a:t>Correlation is _not_ associative (rotation effect)</a:t>
            </a:r>
          </a:p>
          <a:p>
            <a:pPr>
              <a:buFontTx/>
              <a:buChar char="•"/>
              <a:defRPr/>
            </a:pPr>
            <a:endParaRPr lang="en-US" sz="2800" dirty="0"/>
          </a:p>
          <a:p>
            <a:pPr marL="0" indent="0">
              <a:buNone/>
              <a:defRPr/>
            </a:pPr>
            <a:r>
              <a:rPr lang="en-US" sz="2800" dirty="0"/>
              <a:t>Distributes over addition: 	</a:t>
            </a:r>
            <a:r>
              <a:rPr lang="en-US" sz="2800" i="1" dirty="0"/>
              <a:t>a</a:t>
            </a:r>
            <a:r>
              <a:rPr lang="en-US" sz="2800" dirty="0"/>
              <a:t> * (</a:t>
            </a:r>
            <a:r>
              <a:rPr lang="en-US" sz="2800" i="1" dirty="0"/>
              <a:t>b</a:t>
            </a:r>
            <a:r>
              <a:rPr lang="en-US" sz="2800" dirty="0"/>
              <a:t> + </a:t>
            </a:r>
            <a:r>
              <a:rPr lang="en-US" sz="2800" i="1" dirty="0"/>
              <a:t>c</a:t>
            </a:r>
            <a:r>
              <a:rPr lang="en-US" sz="2800" dirty="0"/>
              <a:t>) = (</a:t>
            </a:r>
            <a:r>
              <a:rPr lang="en-US" sz="2800" i="1" dirty="0"/>
              <a:t>a</a:t>
            </a:r>
            <a:r>
              <a:rPr lang="en-US" sz="2800" dirty="0"/>
              <a:t> * </a:t>
            </a:r>
            <a:r>
              <a:rPr lang="en-US" sz="2800" i="1" dirty="0"/>
              <a:t>b</a:t>
            </a:r>
            <a:r>
              <a:rPr lang="en-US" sz="2800" dirty="0"/>
              <a:t>) + (</a:t>
            </a:r>
            <a:r>
              <a:rPr lang="en-US" sz="2800" i="1" dirty="0"/>
              <a:t>a</a:t>
            </a:r>
            <a:r>
              <a:rPr lang="en-US" sz="2800" dirty="0"/>
              <a:t> * </a:t>
            </a:r>
            <a:r>
              <a:rPr lang="en-US" sz="2800" i="1" dirty="0"/>
              <a:t>c</a:t>
            </a:r>
            <a:r>
              <a:rPr lang="en-US" sz="2800" dirty="0"/>
              <a:t>)</a:t>
            </a:r>
          </a:p>
          <a:p>
            <a:pPr>
              <a:buFontTx/>
              <a:buChar char="•"/>
              <a:defRPr/>
            </a:pPr>
            <a:endParaRPr lang="en-US" sz="2800" dirty="0"/>
          </a:p>
          <a:p>
            <a:pPr marL="0" indent="0">
              <a:buNone/>
              <a:defRPr/>
            </a:pPr>
            <a:r>
              <a:rPr lang="en-US" sz="2800" dirty="0"/>
              <a:t>Scalars factor out: 		</a:t>
            </a:r>
            <a:r>
              <a:rPr lang="en-US" sz="2800" i="1" dirty="0"/>
              <a:t>ka * b = a * kb = k </a:t>
            </a:r>
            <a:r>
              <a:rPr lang="en-US" sz="2800" dirty="0"/>
              <a:t>(</a:t>
            </a:r>
            <a:r>
              <a:rPr lang="en-US" sz="2800" i="1" dirty="0"/>
              <a:t>a</a:t>
            </a:r>
            <a:r>
              <a:rPr lang="en-US" sz="2800" dirty="0"/>
              <a:t> * </a:t>
            </a:r>
            <a:r>
              <a:rPr lang="en-US" sz="2800" i="1" dirty="0"/>
              <a:t>b</a:t>
            </a:r>
            <a:r>
              <a:rPr lang="en-US" sz="2800" dirty="0"/>
              <a:t>)</a:t>
            </a:r>
          </a:p>
          <a:p>
            <a:pPr>
              <a:buFontTx/>
              <a:buChar char="•"/>
              <a:defRPr/>
            </a:pPr>
            <a:endParaRPr lang="en-US" sz="2800" dirty="0"/>
          </a:p>
          <a:p>
            <a:pPr marL="0" indent="0">
              <a:buNone/>
              <a:defRPr/>
            </a:pPr>
            <a:r>
              <a:rPr lang="en-US" sz="2800" dirty="0"/>
              <a:t>Identity: unit impulse 	</a:t>
            </a:r>
            <a:r>
              <a:rPr lang="en-US" sz="2800" i="1" dirty="0"/>
              <a:t>e</a:t>
            </a:r>
            <a:r>
              <a:rPr lang="en-US" sz="2800" dirty="0"/>
              <a:t> = [0, 0, 1, 0, 0], </a:t>
            </a:r>
            <a:r>
              <a:rPr lang="en-US" sz="2800" i="1" dirty="0"/>
              <a:t>a</a:t>
            </a:r>
            <a:r>
              <a:rPr lang="en-US" sz="2800" dirty="0"/>
              <a:t> * </a:t>
            </a:r>
            <a:r>
              <a:rPr lang="en-US" sz="2800" i="1" dirty="0"/>
              <a:t>e</a:t>
            </a:r>
            <a:r>
              <a:rPr lang="en-US" sz="2800" dirty="0"/>
              <a:t> = </a:t>
            </a:r>
            <a:r>
              <a:rPr lang="en-US" sz="2800" i="1" dirty="0"/>
              <a:t>a</a:t>
            </a:r>
          </a:p>
          <a:p>
            <a:pPr lvl="1">
              <a:buFontTx/>
              <a:buNone/>
              <a:defRPr/>
            </a:pPr>
            <a:endParaRPr lang="en-US" sz="2400" dirty="0"/>
          </a:p>
        </p:txBody>
      </p:sp>
      <p:sp>
        <p:nvSpPr>
          <p:cNvPr id="59396" name="TextBox 3"/>
          <p:cNvSpPr txBox="1">
            <a:spLocks noChangeArrowheads="1"/>
          </p:cNvSpPr>
          <p:nvPr/>
        </p:nvSpPr>
        <p:spPr bwMode="auto">
          <a:xfrm>
            <a:off x="7356475" y="6550025"/>
            <a:ext cx="1787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S. Lazebnik</a:t>
            </a:r>
          </a:p>
        </p:txBody>
      </p:sp>
    </p:spTree>
    <p:extLst>
      <p:ext uri="{BB962C8B-B14F-4D97-AF65-F5344CB8AC3E}">
        <p14:creationId xmlns:p14="http://schemas.microsoft.com/office/powerpoint/2010/main" val="1075083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7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7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57795">
                                            <p:txEl>
                                              <p:pRg st="2" end="2"/>
                                            </p:txEl>
                                          </p:spTgt>
                                        </p:tgtEl>
                                        <p:attrNameLst>
                                          <p:attrName>style.visibility</p:attrName>
                                        </p:attrNameLst>
                                      </p:cBhvr>
                                      <p:to>
                                        <p:strVal val="visible"/>
                                      </p:to>
                                    </p:set>
                                    <p:animEffect transition="in" filter="fade">
                                      <p:cBhvr>
                                        <p:cTn id="15" dur="500"/>
                                        <p:tgtEl>
                                          <p:spTgt spid="105779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57795">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57795">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57795">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57795">
                                            <p:txEl>
                                              <p:pRg st="7" end="7"/>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57795">
                                            <p:txEl>
                                              <p:pRg st="8" end="8"/>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57795">
                                            <p:txEl>
                                              <p:pRg st="10" end="10"/>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57795">
                                            <p:txEl>
                                              <p:pRg st="12" end="12"/>
                                            </p:txEl>
                                          </p:spTgt>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5779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795"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body" idx="1"/>
          </p:nvPr>
        </p:nvSpPr>
        <p:spPr>
          <a:xfrm>
            <a:off x="457200" y="871725"/>
            <a:ext cx="8534400" cy="423675"/>
          </a:xfrm>
        </p:spPr>
        <p:txBody>
          <a:bodyPr/>
          <a:lstStyle/>
          <a:p>
            <a:pPr marL="0" indent="0" eaLnBrk="1" hangingPunct="1">
              <a:lnSpc>
                <a:spcPct val="80000"/>
              </a:lnSpc>
              <a:buNone/>
            </a:pPr>
            <a:r>
              <a:rPr lang="en-US" altLang="en-US" sz="2000" dirty="0"/>
              <a:t>Weight contributions of neighboring pixels by nearness</a:t>
            </a:r>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2000" dirty="0"/>
          </a:p>
          <a:p>
            <a:pPr eaLnBrk="1" hangingPunct="1">
              <a:lnSpc>
                <a:spcPct val="80000"/>
              </a:lnSpc>
            </a:pPr>
            <a:endParaRPr lang="en-US" altLang="en-US" sz="2000" dirty="0"/>
          </a:p>
          <a:p>
            <a:pPr eaLnBrk="1" hangingPunct="1">
              <a:lnSpc>
                <a:spcPct val="80000"/>
              </a:lnSpc>
              <a:buFont typeface="Arial" panose="020B0604020202020204" pitchFamily="34" charset="0"/>
              <a:buNone/>
            </a:pPr>
            <a:endParaRPr lang="en-US" altLang="en-US" sz="2000" dirty="0"/>
          </a:p>
          <a:p>
            <a:pPr eaLnBrk="1" hangingPunct="1">
              <a:lnSpc>
                <a:spcPct val="80000"/>
              </a:lnSpc>
              <a:buFontTx/>
              <a:buNone/>
            </a:pPr>
            <a:endParaRPr lang="en-US" altLang="en-US" sz="2000" dirty="0"/>
          </a:p>
          <a:p>
            <a:pPr eaLnBrk="1" hangingPunct="1">
              <a:lnSpc>
                <a:spcPct val="80000"/>
              </a:lnSpc>
              <a:buFontTx/>
              <a:buNone/>
            </a:pPr>
            <a:endParaRPr lang="en-US" altLang="en-US" sz="2000" dirty="0">
              <a:latin typeface="Courier New" panose="02070309020205020404" pitchFamily="49" charset="0"/>
            </a:endParaRPr>
          </a:p>
        </p:txBody>
      </p:sp>
      <p:pic>
        <p:nvPicPr>
          <p:cNvPr id="60419" name="Picture 4" descr="realgaussian"/>
          <p:cNvPicPr>
            <a:picLocks noChangeAspect="1" noChangeArrowheads="1"/>
          </p:cNvPicPr>
          <p:nvPr/>
        </p:nvPicPr>
        <p:blipFill>
          <a:blip r:embed="rId4">
            <a:extLst>
              <a:ext uri="{28A0092B-C50C-407E-A947-70E740481C1C}">
                <a14:useLocalDpi xmlns:a14="http://schemas.microsoft.com/office/drawing/2010/main" val="0"/>
              </a:ext>
            </a:extLst>
          </a:blip>
          <a:srcRect l="3360" t="15573" b="4480"/>
          <a:stretch>
            <a:fillRect/>
          </a:stretch>
        </p:blipFill>
        <p:spPr bwMode="auto">
          <a:xfrm>
            <a:off x="26988" y="1405125"/>
            <a:ext cx="5032376"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776" y="479145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6" descr="txp_fig"/>
          <p:cNvPicPr>
            <a:picLocks noChangeAspect="1" noChangeArrowheads="1"/>
          </p:cNvPicPr>
          <p:nvPr>
            <p:custDataLst>
              <p:tags r:id="rId1"/>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66722" y="4850517"/>
            <a:ext cx="327580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7"/>
          <p:cNvSpPr txBox="1">
            <a:spLocks noChangeArrowheads="1"/>
          </p:cNvSpPr>
          <p:nvPr/>
        </p:nvSpPr>
        <p:spPr bwMode="auto">
          <a:xfrm>
            <a:off x="5437188" y="2343150"/>
            <a:ext cx="347821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prstClr val="black"/>
                </a:solidFill>
                <a:latin typeface="Tahoma" panose="020B0604030504040204" pitchFamily="34" charset="0"/>
              </a:rPr>
              <a:t>0.003   0.013   0.022   0.013   0.003</a:t>
            </a:r>
          </a:p>
          <a:p>
            <a:pPr eaLnBrk="1" hangingPunct="1"/>
            <a:r>
              <a:rPr lang="en-US" altLang="en-US" sz="1600" dirty="0">
                <a:solidFill>
                  <a:prstClr val="black"/>
                </a:solidFill>
                <a:latin typeface="Tahoma" panose="020B0604030504040204" pitchFamily="34" charset="0"/>
              </a:rPr>
              <a:t>0.013   0.059   0.097   0.059   0.013</a:t>
            </a:r>
          </a:p>
          <a:p>
            <a:pPr eaLnBrk="1" hangingPunct="1"/>
            <a:r>
              <a:rPr lang="en-US" altLang="en-US" sz="1600" dirty="0">
                <a:solidFill>
                  <a:prstClr val="black"/>
                </a:solidFill>
                <a:latin typeface="Tahoma" panose="020B0604030504040204" pitchFamily="34" charset="0"/>
              </a:rPr>
              <a:t>0.022   0.097   0.159   0.097   0.022</a:t>
            </a:r>
          </a:p>
          <a:p>
            <a:pPr eaLnBrk="1" hangingPunct="1"/>
            <a:r>
              <a:rPr lang="en-US" altLang="en-US" sz="1600" dirty="0">
                <a:solidFill>
                  <a:prstClr val="black"/>
                </a:solidFill>
                <a:latin typeface="Tahoma" panose="020B0604030504040204" pitchFamily="34" charset="0"/>
              </a:rPr>
              <a:t>0.013   0.059   0.097   0.059   0.013</a:t>
            </a:r>
          </a:p>
          <a:p>
            <a:pPr eaLnBrk="1" hangingPunct="1"/>
            <a:r>
              <a:rPr lang="en-US" altLang="en-US" sz="1600" dirty="0">
                <a:solidFill>
                  <a:prstClr val="black"/>
                </a:solidFill>
                <a:latin typeface="Tahoma" panose="020B0604030504040204" pitchFamily="34" charset="0"/>
              </a:rPr>
              <a:t>0.003   0.013   0.022   0.013   0.003</a:t>
            </a:r>
          </a:p>
        </p:txBody>
      </p:sp>
      <p:sp>
        <p:nvSpPr>
          <p:cNvPr id="60423" name="Text Box 8"/>
          <p:cNvSpPr txBox="1">
            <a:spLocks noChangeArrowheads="1"/>
          </p:cNvSpPr>
          <p:nvPr/>
        </p:nvSpPr>
        <p:spPr bwMode="auto">
          <a:xfrm>
            <a:off x="5796530" y="3897313"/>
            <a:ext cx="28172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prstClr val="black"/>
                </a:solidFill>
                <a:latin typeface="Tahoma" panose="020B0604030504040204" pitchFamily="34" charset="0"/>
                <a:sym typeface="Symbol" panose="05050102010706020507" pitchFamily="18" charset="2"/>
              </a:rPr>
              <a:t>Kernel size 5 x 5, </a:t>
            </a:r>
          </a:p>
          <a:p>
            <a:pPr algn="ctr" eaLnBrk="1" hangingPunct="1"/>
            <a:r>
              <a:rPr lang="en-US" altLang="en-US" dirty="0">
                <a:solidFill>
                  <a:prstClr val="black"/>
                </a:solidFill>
                <a:latin typeface="Tahoma" panose="020B0604030504040204" pitchFamily="34" charset="0"/>
                <a:sym typeface="Symbol" panose="05050102010706020507" pitchFamily="18" charset="2"/>
              </a:rPr>
              <a:t>Standard deviation  = 1</a:t>
            </a:r>
            <a:endParaRPr lang="en-US" altLang="en-US" dirty="0">
              <a:solidFill>
                <a:prstClr val="black"/>
              </a:solidFill>
              <a:latin typeface="Tahoma" panose="020B0604030504040204" pitchFamily="34" charset="0"/>
            </a:endParaRPr>
          </a:p>
        </p:txBody>
      </p:sp>
      <p:sp>
        <p:nvSpPr>
          <p:cNvPr id="60424" name="Rectangle 9"/>
          <p:cNvSpPr>
            <a:spLocks noChangeArrowheads="1"/>
          </p:cNvSpPr>
          <p:nvPr/>
        </p:nvSpPr>
        <p:spPr bwMode="auto">
          <a:xfrm>
            <a:off x="5410200" y="2057400"/>
            <a:ext cx="35052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sp>
        <p:nvSpPr>
          <p:cNvPr id="50185" name="Text Box 10"/>
          <p:cNvSpPr txBox="1">
            <a:spLocks noChangeArrowheads="1"/>
          </p:cNvSpPr>
          <p:nvPr/>
        </p:nvSpPr>
        <p:spPr bwMode="auto">
          <a:xfrm>
            <a:off x="6280150" y="6488113"/>
            <a:ext cx="2863850" cy="369887"/>
          </a:xfrm>
          <a:prstGeom prst="rect">
            <a:avLst/>
          </a:prstGeom>
          <a:noFill/>
          <a:ln w="9525">
            <a:noFill/>
            <a:miter lim="800000"/>
            <a:headEnd/>
            <a:tailEnd/>
          </a:ln>
        </p:spPr>
        <p:txBody>
          <a:bodyPr wrap="none">
            <a:spAutoFit/>
          </a:bodyPr>
          <a:lstStyle/>
          <a:p>
            <a:pPr eaLnBrk="0" hangingPunct="0">
              <a:defRPr/>
            </a:pPr>
            <a:r>
              <a:rPr lang="en-US" sz="1400" dirty="0">
                <a:solidFill>
                  <a:prstClr val="white">
                    <a:lumMod val="50000"/>
                  </a:prstClr>
                </a:solidFill>
                <a:latin typeface="Times" pitchFamily="18" charset="0"/>
                <a:cs typeface="Arial" panose="020B0604020202020204" pitchFamily="34" charset="0"/>
              </a:rPr>
              <a:t>Slide credit: Christopher Rasmussen</a:t>
            </a:r>
            <a:r>
              <a:rPr lang="en-US" dirty="0">
                <a:solidFill>
                  <a:prstClr val="white">
                    <a:lumMod val="50000"/>
                  </a:prstClr>
                </a:solidFill>
                <a:latin typeface="Times" pitchFamily="18" charset="0"/>
                <a:cs typeface="Arial" panose="020B0604020202020204" pitchFamily="34" charset="0"/>
              </a:rPr>
              <a:t> </a:t>
            </a:r>
          </a:p>
        </p:txBody>
      </p:sp>
      <p:sp>
        <p:nvSpPr>
          <p:cNvPr id="11" name="Rectangle 16"/>
          <p:cNvSpPr txBox="1">
            <a:spLocks noChangeArrowheads="1"/>
          </p:cNvSpPr>
          <p:nvPr/>
        </p:nvSpPr>
        <p:spPr>
          <a:xfrm>
            <a:off x="457200" y="105400"/>
            <a:ext cx="8229600" cy="670816"/>
          </a:xfrm>
          <a:prstGeom prst="rect">
            <a:avLst/>
          </a:prstGeom>
          <a:noFill/>
        </p:spPr>
        <p:txBody>
          <a:bodyPr/>
          <a:lstStyle/>
          <a:p>
            <a:pPr>
              <a:defRPr/>
            </a:pPr>
            <a:r>
              <a:rPr lang="en-US" sz="3600" dirty="0">
                <a:solidFill>
                  <a:prstClr val="black"/>
                </a:solidFill>
                <a:latin typeface="Calibri"/>
                <a:cs typeface="Arial" panose="020B0604020202020204" pitchFamily="34" charset="0"/>
              </a:rPr>
              <a:t>Important filter: Gaussian</a:t>
            </a:r>
          </a:p>
        </p:txBody>
      </p:sp>
      <p:sp>
        <p:nvSpPr>
          <p:cNvPr id="2" name="TextBox 1"/>
          <p:cNvSpPr txBox="1"/>
          <p:nvPr/>
        </p:nvSpPr>
        <p:spPr>
          <a:xfrm>
            <a:off x="914400" y="3962400"/>
            <a:ext cx="457200" cy="369332"/>
          </a:xfrm>
          <a:prstGeom prst="rect">
            <a:avLst/>
          </a:prstGeom>
          <a:noFill/>
        </p:spPr>
        <p:txBody>
          <a:bodyPr wrap="square" rtlCol="0">
            <a:spAutoFit/>
          </a:bodyPr>
          <a:lstStyle/>
          <a:p>
            <a:r>
              <a:rPr lang="en-US" dirty="0"/>
              <a:t>x</a:t>
            </a:r>
          </a:p>
        </p:txBody>
      </p:sp>
      <p:sp>
        <p:nvSpPr>
          <p:cNvPr id="3" name="TextBox 2"/>
          <p:cNvSpPr txBox="1"/>
          <p:nvPr/>
        </p:nvSpPr>
        <p:spPr>
          <a:xfrm>
            <a:off x="3581400" y="4083844"/>
            <a:ext cx="504824" cy="369332"/>
          </a:xfrm>
          <a:prstGeom prst="rect">
            <a:avLst/>
          </a:prstGeom>
          <a:noFill/>
        </p:spPr>
        <p:txBody>
          <a:bodyPr wrap="square" rtlCol="0">
            <a:spAutoFit/>
          </a:bodyPr>
          <a:lstStyle/>
          <a:p>
            <a:r>
              <a:rPr lang="en-US" dirty="0"/>
              <a:t>y</a:t>
            </a:r>
          </a:p>
        </p:txBody>
      </p:sp>
      <p:sp>
        <p:nvSpPr>
          <p:cNvPr id="13" name="TextBox 12"/>
          <p:cNvSpPr txBox="1"/>
          <p:nvPr/>
        </p:nvSpPr>
        <p:spPr>
          <a:xfrm>
            <a:off x="7030265" y="1688068"/>
            <a:ext cx="457200" cy="369332"/>
          </a:xfrm>
          <a:prstGeom prst="rect">
            <a:avLst/>
          </a:prstGeom>
          <a:noFill/>
        </p:spPr>
        <p:txBody>
          <a:bodyPr wrap="square" rtlCol="0">
            <a:spAutoFit/>
          </a:bodyPr>
          <a:lstStyle/>
          <a:p>
            <a:r>
              <a:rPr lang="en-US" dirty="0"/>
              <a:t>x</a:t>
            </a:r>
          </a:p>
        </p:txBody>
      </p:sp>
      <p:sp>
        <p:nvSpPr>
          <p:cNvPr id="14" name="TextBox 13"/>
          <p:cNvSpPr txBox="1"/>
          <p:nvPr/>
        </p:nvSpPr>
        <p:spPr>
          <a:xfrm>
            <a:off x="8883302" y="2782559"/>
            <a:ext cx="504824" cy="369332"/>
          </a:xfrm>
          <a:prstGeom prst="rect">
            <a:avLst/>
          </a:prstGeom>
          <a:noFill/>
        </p:spPr>
        <p:txBody>
          <a:bodyPr wrap="square" rtlCol="0">
            <a:spAutoFit/>
          </a:bodyPr>
          <a:lstStyle/>
          <a:p>
            <a:r>
              <a:rPr lang="en-US" dirty="0"/>
              <a:t>y</a:t>
            </a:r>
          </a:p>
        </p:txBody>
      </p:sp>
      <p:sp>
        <p:nvSpPr>
          <p:cNvPr id="4" name="TextBox 3">
            <a:extLst>
              <a:ext uri="{FF2B5EF4-FFF2-40B4-BE49-F238E27FC236}">
                <a16:creationId xmlns:a16="http://schemas.microsoft.com/office/drawing/2014/main" id="{C951BC77-E69E-49F3-82AB-B7899796CC1C}"/>
              </a:ext>
            </a:extLst>
          </p:cNvPr>
          <p:cNvSpPr txBox="1"/>
          <p:nvPr/>
        </p:nvSpPr>
        <p:spPr>
          <a:xfrm>
            <a:off x="321644" y="5382684"/>
            <a:ext cx="1219200" cy="646331"/>
          </a:xfrm>
          <a:prstGeom prst="rect">
            <a:avLst/>
          </a:prstGeom>
          <a:noFill/>
        </p:spPr>
        <p:txBody>
          <a:bodyPr wrap="square" rtlCol="0">
            <a:spAutoFit/>
          </a:bodyPr>
          <a:lstStyle/>
          <a:p>
            <a:r>
              <a:rPr lang="en-US" dirty="0"/>
              <a:t>Viewed from top</a:t>
            </a:r>
          </a:p>
        </p:txBody>
      </p:sp>
      <p:sp>
        <p:nvSpPr>
          <p:cNvPr id="16" name="TextBox 15">
            <a:extLst>
              <a:ext uri="{FF2B5EF4-FFF2-40B4-BE49-F238E27FC236}">
                <a16:creationId xmlns:a16="http://schemas.microsoft.com/office/drawing/2014/main" id="{EF148089-B1DC-4185-883E-0AD985B69EE8}"/>
              </a:ext>
            </a:extLst>
          </p:cNvPr>
          <p:cNvSpPr txBox="1"/>
          <p:nvPr/>
        </p:nvSpPr>
        <p:spPr>
          <a:xfrm>
            <a:off x="2372551" y="6538978"/>
            <a:ext cx="457200" cy="369332"/>
          </a:xfrm>
          <a:prstGeom prst="rect">
            <a:avLst/>
          </a:prstGeom>
          <a:noFill/>
        </p:spPr>
        <p:txBody>
          <a:bodyPr wrap="square" rtlCol="0">
            <a:spAutoFit/>
          </a:bodyPr>
          <a:lstStyle/>
          <a:p>
            <a:r>
              <a:rPr lang="en-US" dirty="0"/>
              <a:t>x</a:t>
            </a:r>
          </a:p>
        </p:txBody>
      </p:sp>
      <p:sp>
        <p:nvSpPr>
          <p:cNvPr id="17" name="TextBox 16">
            <a:extLst>
              <a:ext uri="{FF2B5EF4-FFF2-40B4-BE49-F238E27FC236}">
                <a16:creationId xmlns:a16="http://schemas.microsoft.com/office/drawing/2014/main" id="{EB98F766-E908-4410-84DF-9A0829104982}"/>
              </a:ext>
            </a:extLst>
          </p:cNvPr>
          <p:cNvSpPr txBox="1"/>
          <p:nvPr/>
        </p:nvSpPr>
        <p:spPr>
          <a:xfrm>
            <a:off x="3459480" y="5507260"/>
            <a:ext cx="504824"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180641520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8288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Smoothing with Gaussian filter</a:t>
            </a:r>
          </a:p>
        </p:txBody>
      </p:sp>
      <p:sp>
        <p:nvSpPr>
          <p:cNvPr id="6" name="Rectangle 5"/>
          <p:cNvSpPr/>
          <p:nvPr/>
        </p:nvSpPr>
        <p:spPr>
          <a:xfrm>
            <a:off x="8243882" y="0"/>
            <a:ext cx="900118" cy="276999"/>
          </a:xfrm>
          <a:prstGeom prst="rect">
            <a:avLst/>
          </a:prstGeom>
        </p:spPr>
        <p:txBody>
          <a:bodyPr wrap="none">
            <a:spAutoFit/>
          </a:bodyPr>
          <a:lstStyle/>
          <a:p>
            <a:r>
              <a:rPr lang="en-US" sz="1200" dirty="0">
                <a:solidFill>
                  <a:schemeClr val="bg1">
                    <a:lumMod val="50000"/>
                  </a:schemeClr>
                </a:solidFill>
                <a:latin typeface="+mn-lt"/>
              </a:rPr>
              <a:t>James Hays</a:t>
            </a:r>
          </a:p>
        </p:txBody>
      </p:sp>
    </p:spTree>
    <p:extLst>
      <p:ext uri="{BB962C8B-B14F-4D97-AF65-F5344CB8AC3E}">
        <p14:creationId xmlns:p14="http://schemas.microsoft.com/office/powerpoint/2010/main" val="407032872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8288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Smoothing with box filter</a:t>
            </a:r>
          </a:p>
        </p:txBody>
      </p:sp>
      <p:sp>
        <p:nvSpPr>
          <p:cNvPr id="7" name="Rectangle 6">
            <a:extLst>
              <a:ext uri="{FF2B5EF4-FFF2-40B4-BE49-F238E27FC236}">
                <a16:creationId xmlns:a16="http://schemas.microsoft.com/office/drawing/2014/main" id="{335748DC-E644-42C3-A9F9-89B69932F667}"/>
              </a:ext>
            </a:extLst>
          </p:cNvPr>
          <p:cNvSpPr/>
          <p:nvPr/>
        </p:nvSpPr>
        <p:spPr>
          <a:xfrm>
            <a:off x="8243882" y="0"/>
            <a:ext cx="900118" cy="276999"/>
          </a:xfrm>
          <a:prstGeom prst="rect">
            <a:avLst/>
          </a:prstGeom>
        </p:spPr>
        <p:txBody>
          <a:bodyPr wrap="none">
            <a:spAutoFit/>
          </a:bodyPr>
          <a:lstStyle/>
          <a:p>
            <a:r>
              <a:rPr lang="en-US" sz="1200" dirty="0">
                <a:solidFill>
                  <a:schemeClr val="bg1">
                    <a:lumMod val="50000"/>
                  </a:schemeClr>
                </a:solidFill>
                <a:latin typeface="+mn-lt"/>
              </a:rPr>
              <a:t>James Hays</a:t>
            </a:r>
          </a:p>
        </p:txBody>
      </p:sp>
    </p:spTree>
    <p:extLst>
      <p:ext uri="{BB962C8B-B14F-4D97-AF65-F5344CB8AC3E}">
        <p14:creationId xmlns:p14="http://schemas.microsoft.com/office/powerpoint/2010/main" val="43815544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dirty="0"/>
              <a:t>Gaussian filters</a:t>
            </a:r>
          </a:p>
        </p:txBody>
      </p:sp>
      <p:sp>
        <p:nvSpPr>
          <p:cNvPr id="1035267" name="Rectangle 3"/>
          <p:cNvSpPr>
            <a:spLocks noGrp="1" noChangeArrowheads="1"/>
          </p:cNvSpPr>
          <p:nvPr>
            <p:ph type="body" idx="1"/>
          </p:nvPr>
        </p:nvSpPr>
        <p:spPr/>
        <p:txBody>
          <a:bodyPr>
            <a:normAutofit/>
          </a:bodyPr>
          <a:lstStyle/>
          <a:p>
            <a:pPr marL="0" indent="0">
              <a:buNone/>
              <a:defRPr/>
            </a:pPr>
            <a:r>
              <a:rPr lang="en-US" dirty="0"/>
              <a:t>Gaussian convolved with Gaussian…</a:t>
            </a:r>
            <a:br>
              <a:rPr lang="en-US" dirty="0"/>
            </a:br>
            <a:r>
              <a:rPr lang="en-US" dirty="0"/>
              <a:t>				…is another Gaussian</a:t>
            </a:r>
          </a:p>
          <a:p>
            <a:pPr lvl="1">
              <a:buFont typeface="Arial" charset="0"/>
              <a:buChar char="–"/>
              <a:defRPr/>
            </a:pPr>
            <a:r>
              <a:rPr lang="en-US" dirty="0"/>
              <a:t>So can smooth with small-width kernel, repeat, and get same result as larger-width kernel</a:t>
            </a:r>
          </a:p>
          <a:p>
            <a:pPr lvl="1">
              <a:buFont typeface="Arial" charset="0"/>
              <a:buChar char="–"/>
              <a:defRPr/>
            </a:pPr>
            <a:r>
              <a:rPr lang="en-US" dirty="0"/>
              <a:t>Convolving twice with Gaussian kernel of width </a:t>
            </a:r>
            <a:r>
              <a:rPr lang="en-US" i="1" dirty="0"/>
              <a:t>σ</a:t>
            </a:r>
            <a:r>
              <a:rPr lang="en-US" dirty="0"/>
              <a:t> is same as convolving once with kernel of width  </a:t>
            </a:r>
            <a:r>
              <a:rPr lang="en-US" i="1" dirty="0"/>
              <a:t>σ</a:t>
            </a:r>
            <a:r>
              <a:rPr lang="en-US" dirty="0"/>
              <a:t>√2 </a:t>
            </a:r>
            <a:endParaRPr lang="en-US" i="1" dirty="0"/>
          </a:p>
          <a:p>
            <a:pPr marL="0" indent="0">
              <a:buNone/>
              <a:defRPr/>
            </a:pPr>
            <a:endParaRPr lang="en-US" i="1" dirty="0"/>
          </a:p>
          <a:p>
            <a:pPr marL="0" indent="0">
              <a:buNone/>
              <a:defRPr/>
            </a:pPr>
            <a:r>
              <a:rPr lang="en-US" i="1" dirty="0"/>
              <a:t>Separable </a:t>
            </a:r>
            <a:r>
              <a:rPr lang="en-US" dirty="0"/>
              <a:t>kernel</a:t>
            </a:r>
          </a:p>
          <a:p>
            <a:pPr lvl="1">
              <a:buFont typeface="Arial" charset="0"/>
              <a:buChar char="–"/>
              <a:defRPr/>
            </a:pPr>
            <a:r>
              <a:rPr lang="en-US" dirty="0"/>
              <a:t>Factors into product of two 1D Gaussians</a:t>
            </a:r>
          </a:p>
        </p:txBody>
      </p:sp>
      <p:sp>
        <p:nvSpPr>
          <p:cNvPr id="51204" name="Text Box 5"/>
          <p:cNvSpPr txBox="1">
            <a:spLocks noChangeArrowheads="1"/>
          </p:cNvSpPr>
          <p:nvPr/>
        </p:nvSpPr>
        <p:spPr bwMode="auto">
          <a:xfrm>
            <a:off x="7315200" y="6553200"/>
            <a:ext cx="1800225" cy="304800"/>
          </a:xfrm>
          <a:prstGeom prst="rect">
            <a:avLst/>
          </a:prstGeom>
          <a:noFill/>
          <a:ln w="9525">
            <a:noFill/>
            <a:miter lim="800000"/>
            <a:headEnd/>
            <a:tailEnd/>
          </a:ln>
        </p:spPr>
        <p:txBody>
          <a:bodyPr wrap="none">
            <a:spAutoFit/>
          </a:bodyPr>
          <a:lstStyle/>
          <a:p>
            <a:pPr>
              <a:defRPr/>
            </a:pPr>
            <a:r>
              <a:rPr lang="en-US" sz="1400" dirty="0">
                <a:solidFill>
                  <a:prstClr val="white">
                    <a:lumMod val="50000"/>
                  </a:prstClr>
                </a:solidFill>
                <a:cs typeface="Arial" panose="020B0604020202020204" pitchFamily="34" charset="0"/>
              </a:rPr>
              <a:t>Source: K. </a:t>
            </a:r>
            <a:r>
              <a:rPr lang="en-US" sz="1400" dirty="0" err="1">
                <a:solidFill>
                  <a:prstClr val="white">
                    <a:lumMod val="50000"/>
                  </a:prstClr>
                </a:solidFill>
                <a:cs typeface="Arial" panose="020B0604020202020204" pitchFamily="34" charset="0"/>
              </a:rPr>
              <a:t>Grauman</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1115846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5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5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526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5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Examples of point processing</a:t>
            </a:r>
            <a:endParaRPr dirty="0"/>
          </a:p>
        </p:txBody>
      </p:sp>
      <p:pic>
        <p:nvPicPr>
          <p:cNvPr id="40" name="latex-image-1.pdf" descr="latex-image-1.pdf"/>
          <p:cNvPicPr>
            <a:picLocks noChangeAspect="1"/>
          </p:cNvPicPr>
          <p:nvPr/>
        </p:nvPicPr>
        <p:blipFill>
          <a:blip r:embed="rId2"/>
          <a:stretch>
            <a:fillRect/>
          </a:stretch>
        </p:blipFill>
        <p:spPr>
          <a:xfrm>
            <a:off x="1883466" y="2938471"/>
            <a:ext cx="127249" cy="113854"/>
          </a:xfrm>
          <a:prstGeom prst="rect">
            <a:avLst/>
          </a:prstGeom>
          <a:ln w="12700">
            <a:miter lim="400000"/>
          </a:ln>
          <a:effectLst/>
        </p:spPr>
      </p:pic>
      <p:grpSp>
        <p:nvGrpSpPr>
          <p:cNvPr id="41" name="Group 40"/>
          <p:cNvGrpSpPr/>
          <p:nvPr/>
        </p:nvGrpSpPr>
        <p:grpSpPr>
          <a:xfrm>
            <a:off x="178267" y="3980948"/>
            <a:ext cx="8787467" cy="1371600"/>
            <a:chOff x="236554" y="4103286"/>
            <a:chExt cx="11716622" cy="1828800"/>
          </a:xfrm>
        </p:grpSpPr>
        <p:pic>
          <p:nvPicPr>
            <p:cNvPr id="42" name="image.png" descr="image.png"/>
            <p:cNvPicPr>
              <a:picLocks noChangeAspect="1"/>
            </p:cNvPicPr>
            <p:nvPr/>
          </p:nvPicPr>
          <p:blipFill>
            <a:blip r:embed="rId3"/>
            <a:stretch>
              <a:fillRect/>
            </a:stretch>
          </p:blipFill>
          <p:spPr>
            <a:xfrm>
              <a:off x="3222802" y="4103286"/>
              <a:ext cx="2757878" cy="1828800"/>
            </a:xfrm>
            <a:prstGeom prst="rect">
              <a:avLst/>
            </a:prstGeom>
            <a:ln w="12700">
              <a:solidFill>
                <a:schemeClr val="tx1"/>
              </a:solidFill>
              <a:miter lim="400000"/>
            </a:ln>
            <a:effectLst/>
          </p:spPr>
        </p:pic>
        <p:pic>
          <p:nvPicPr>
            <p:cNvPr id="43" name="image.png" descr="image.png"/>
            <p:cNvPicPr>
              <a:picLocks noChangeAspect="1"/>
            </p:cNvPicPr>
            <p:nvPr/>
          </p:nvPicPr>
          <p:blipFill>
            <a:blip r:embed="rId4"/>
            <a:stretch>
              <a:fillRect/>
            </a:stretch>
          </p:blipFill>
          <p:spPr>
            <a:xfrm>
              <a:off x="6209050" y="4103286"/>
              <a:ext cx="2757878" cy="1828800"/>
            </a:xfrm>
            <a:prstGeom prst="rect">
              <a:avLst/>
            </a:prstGeom>
            <a:ln w="12700">
              <a:solidFill>
                <a:schemeClr val="tx1"/>
              </a:solidFill>
              <a:miter lim="400000"/>
            </a:ln>
            <a:effectLst/>
          </p:spPr>
        </p:pic>
        <p:pic>
          <p:nvPicPr>
            <p:cNvPr id="44" name="image.png" descr="image.png"/>
            <p:cNvPicPr>
              <a:picLocks noChangeAspect="1"/>
            </p:cNvPicPr>
            <p:nvPr/>
          </p:nvPicPr>
          <p:blipFill>
            <a:blip r:embed="rId5"/>
            <a:stretch>
              <a:fillRect/>
            </a:stretch>
          </p:blipFill>
          <p:spPr>
            <a:xfrm>
              <a:off x="236554" y="4103286"/>
              <a:ext cx="2757878" cy="1828800"/>
            </a:xfrm>
            <a:prstGeom prst="rect">
              <a:avLst/>
            </a:prstGeom>
            <a:ln w="12700">
              <a:solidFill>
                <a:schemeClr val="tx1"/>
              </a:solidFill>
              <a:miter lim="400000"/>
            </a:ln>
            <a:effectLst/>
          </p:spPr>
        </p:pic>
        <p:pic>
          <p:nvPicPr>
            <p:cNvPr id="45" name="image.png" descr="image.png"/>
            <p:cNvPicPr>
              <a:picLocks noChangeAspect="1"/>
            </p:cNvPicPr>
            <p:nvPr/>
          </p:nvPicPr>
          <p:blipFill>
            <a:blip r:embed="rId6"/>
            <a:stretch>
              <a:fillRect/>
            </a:stretch>
          </p:blipFill>
          <p:spPr>
            <a:xfrm>
              <a:off x="9195298" y="4103286"/>
              <a:ext cx="2757878" cy="1828800"/>
            </a:xfrm>
            <a:prstGeom prst="rect">
              <a:avLst/>
            </a:prstGeom>
            <a:ln w="12700">
              <a:solidFill>
                <a:schemeClr val="tx1"/>
              </a:solidFill>
              <a:miter lim="400000"/>
            </a:ln>
            <a:effectLst/>
          </p:spPr>
        </p:pic>
      </p:grpSp>
      <p:grpSp>
        <p:nvGrpSpPr>
          <p:cNvPr id="2" name="Group 1"/>
          <p:cNvGrpSpPr/>
          <p:nvPr/>
        </p:nvGrpSpPr>
        <p:grpSpPr>
          <a:xfrm>
            <a:off x="178267" y="1538579"/>
            <a:ext cx="8787467" cy="1606645"/>
            <a:chOff x="237689" y="990630"/>
            <a:chExt cx="11716622" cy="2142193"/>
          </a:xfrm>
        </p:grpSpPr>
        <p:grpSp>
          <p:nvGrpSpPr>
            <p:cNvPr id="56" name="Group 55"/>
            <p:cNvGrpSpPr/>
            <p:nvPr/>
          </p:nvGrpSpPr>
          <p:grpSpPr>
            <a:xfrm>
              <a:off x="237689" y="1304023"/>
              <a:ext cx="11716622" cy="1828800"/>
              <a:chOff x="237689" y="1108817"/>
              <a:chExt cx="11716622" cy="1828800"/>
            </a:xfrm>
          </p:grpSpPr>
          <p:pic>
            <p:nvPicPr>
              <p:cNvPr id="57" name="image.png" descr="image.png"/>
              <p:cNvPicPr>
                <a:picLocks noChangeAspect="1"/>
              </p:cNvPicPr>
              <p:nvPr/>
            </p:nvPicPr>
            <p:blipFill>
              <a:blip r:embed="rId7"/>
              <a:stretch>
                <a:fillRect/>
              </a:stretch>
            </p:blipFill>
            <p:spPr>
              <a:xfrm>
                <a:off x="237689" y="1108817"/>
                <a:ext cx="2757878" cy="1828800"/>
              </a:xfrm>
              <a:prstGeom prst="rect">
                <a:avLst/>
              </a:prstGeom>
              <a:ln w="12700">
                <a:solidFill>
                  <a:schemeClr val="tx1"/>
                </a:solidFill>
                <a:miter lim="400000"/>
              </a:ln>
              <a:effectLst/>
            </p:spPr>
          </p:pic>
          <p:pic>
            <p:nvPicPr>
              <p:cNvPr id="58" name="image.png" descr="image.png"/>
              <p:cNvPicPr>
                <a:picLocks noChangeAspect="1"/>
              </p:cNvPicPr>
              <p:nvPr/>
            </p:nvPicPr>
            <p:blipFill>
              <a:blip r:embed="rId8"/>
              <a:stretch>
                <a:fillRect/>
              </a:stretch>
            </p:blipFill>
            <p:spPr>
              <a:xfrm>
                <a:off x="3223937" y="1108817"/>
                <a:ext cx="2757878" cy="1828800"/>
              </a:xfrm>
              <a:prstGeom prst="rect">
                <a:avLst/>
              </a:prstGeom>
              <a:ln w="12700">
                <a:solidFill>
                  <a:schemeClr val="tx1"/>
                </a:solidFill>
                <a:miter lim="400000"/>
              </a:ln>
              <a:effectLst/>
            </p:spPr>
          </p:pic>
          <p:pic>
            <p:nvPicPr>
              <p:cNvPr id="59" name="image.png" descr="image.png"/>
              <p:cNvPicPr>
                <a:picLocks noChangeAspect="1"/>
              </p:cNvPicPr>
              <p:nvPr/>
            </p:nvPicPr>
            <p:blipFill>
              <a:blip r:embed="rId9"/>
              <a:stretch>
                <a:fillRect/>
              </a:stretch>
            </p:blipFill>
            <p:spPr>
              <a:xfrm>
                <a:off x="6210185" y="1108817"/>
                <a:ext cx="2757878" cy="1828800"/>
              </a:xfrm>
              <a:prstGeom prst="rect">
                <a:avLst/>
              </a:prstGeom>
              <a:ln w="12700">
                <a:solidFill>
                  <a:schemeClr val="tx1"/>
                </a:solidFill>
                <a:miter lim="400000"/>
              </a:ln>
              <a:effectLst/>
            </p:spPr>
          </p:pic>
          <p:pic>
            <p:nvPicPr>
              <p:cNvPr id="74" name="image.jpg" descr="image.jpg"/>
              <p:cNvPicPr>
                <a:picLocks noChangeAspect="1"/>
              </p:cNvPicPr>
              <p:nvPr/>
            </p:nvPicPr>
            <p:blipFill>
              <a:blip r:embed="rId10"/>
              <a:stretch>
                <a:fillRect/>
              </a:stretch>
            </p:blipFill>
            <p:spPr>
              <a:xfrm>
                <a:off x="9196433" y="1108817"/>
                <a:ext cx="2757878" cy="1828800"/>
              </a:xfrm>
              <a:prstGeom prst="rect">
                <a:avLst/>
              </a:prstGeom>
              <a:ln w="12700">
                <a:solidFill>
                  <a:schemeClr val="tx1"/>
                </a:solidFill>
                <a:miter lim="400000"/>
              </a:ln>
              <a:effectLst/>
            </p:spPr>
          </p:pic>
        </p:grpSp>
        <p:grpSp>
          <p:nvGrpSpPr>
            <p:cNvPr id="75" name="Group 74"/>
            <p:cNvGrpSpPr/>
            <p:nvPr/>
          </p:nvGrpSpPr>
          <p:grpSpPr>
            <a:xfrm>
              <a:off x="237689" y="990630"/>
              <a:ext cx="11716622" cy="307776"/>
              <a:chOff x="237689" y="713232"/>
              <a:chExt cx="11716622" cy="307776"/>
            </a:xfrm>
          </p:grpSpPr>
          <p:sp>
            <p:nvSpPr>
              <p:cNvPr id="76" name="Original"/>
              <p:cNvSpPr/>
              <p:nvPr/>
            </p:nvSpPr>
            <p:spPr>
              <a:xfrm>
                <a:off x="237689" y="713232"/>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o</a:t>
                </a:r>
                <a:r>
                  <a:rPr sz="1500" dirty="0">
                    <a:latin typeface="+mj-lt"/>
                  </a:rPr>
                  <a:t>riginal</a:t>
                </a:r>
              </a:p>
            </p:txBody>
          </p:sp>
          <p:sp>
            <p:nvSpPr>
              <p:cNvPr id="77" name="Lower Contrast"/>
              <p:cNvSpPr/>
              <p:nvPr/>
            </p:nvSpPr>
            <p:spPr>
              <a:xfrm>
                <a:off x="621018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8" name="Nonlinear Lower Contrast"/>
              <p:cNvSpPr/>
              <p:nvPr/>
            </p:nvSpPr>
            <p:spPr>
              <a:xfrm>
                <a:off x="9196432"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9" name="Original"/>
              <p:cNvSpPr/>
              <p:nvPr/>
            </p:nvSpPr>
            <p:spPr>
              <a:xfrm>
                <a:off x="322393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darken</a:t>
                </a:r>
                <a:endParaRPr sz="1500" dirty="0">
                  <a:latin typeface="+mj-lt"/>
                </a:endParaRPr>
              </a:p>
            </p:txBody>
          </p:sp>
        </p:grpSp>
      </p:grpSp>
      <p:grpSp>
        <p:nvGrpSpPr>
          <p:cNvPr id="80" name="Group 79"/>
          <p:cNvGrpSpPr/>
          <p:nvPr/>
        </p:nvGrpSpPr>
        <p:grpSpPr>
          <a:xfrm>
            <a:off x="178267" y="3741809"/>
            <a:ext cx="8787467" cy="230833"/>
            <a:chOff x="237689" y="3743339"/>
            <a:chExt cx="11716622" cy="307777"/>
          </a:xfrm>
        </p:grpSpPr>
        <p:sp>
          <p:nvSpPr>
            <p:cNvPr id="81" name="Original"/>
            <p:cNvSpPr/>
            <p:nvPr/>
          </p:nvSpPr>
          <p:spPr>
            <a:xfrm>
              <a:off x="237689" y="3743339"/>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invert</a:t>
              </a:r>
              <a:endParaRPr sz="1500" dirty="0">
                <a:latin typeface="+mj-lt"/>
              </a:endParaRPr>
            </a:p>
          </p:txBody>
        </p:sp>
        <p:sp>
          <p:nvSpPr>
            <p:cNvPr id="82" name="Lower Contrast"/>
            <p:cNvSpPr/>
            <p:nvPr/>
          </p:nvSpPr>
          <p:spPr>
            <a:xfrm>
              <a:off x="621018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raise c</a:t>
              </a:r>
              <a:r>
                <a:rPr sz="1500" dirty="0">
                  <a:latin typeface="+mj-lt"/>
                </a:rPr>
                <a:t>ontrast</a:t>
              </a:r>
            </a:p>
          </p:txBody>
        </p:sp>
        <p:sp>
          <p:nvSpPr>
            <p:cNvPr id="83" name="Nonlinear Lower Contrast"/>
            <p:cNvSpPr/>
            <p:nvPr/>
          </p:nvSpPr>
          <p:spPr>
            <a:xfrm>
              <a:off x="9196432" y="3743339"/>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raise</a:t>
              </a:r>
              <a:r>
                <a:rPr sz="1500" dirty="0">
                  <a:latin typeface="+mj-lt"/>
                </a:rPr>
                <a:t> </a:t>
              </a:r>
              <a:r>
                <a:rPr lang="en-US" sz="1500" dirty="0">
                  <a:latin typeface="+mj-lt"/>
                </a:rPr>
                <a:t>c</a:t>
              </a:r>
              <a:r>
                <a:rPr sz="1500" dirty="0">
                  <a:latin typeface="+mj-lt"/>
                </a:rPr>
                <a:t>ontrast</a:t>
              </a:r>
            </a:p>
          </p:txBody>
        </p:sp>
        <p:sp>
          <p:nvSpPr>
            <p:cNvPr id="84" name="Original"/>
            <p:cNvSpPr/>
            <p:nvPr/>
          </p:nvSpPr>
          <p:spPr>
            <a:xfrm>
              <a:off x="322393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lighten</a:t>
              </a:r>
              <a:endParaRPr sz="1500" dirty="0">
                <a:latin typeface="+mj-lt"/>
              </a:endParaRPr>
            </a:p>
          </p:txBody>
        </p:sp>
      </p:grpSp>
    </p:spTree>
    <p:extLst>
      <p:ext uri="{BB962C8B-B14F-4D97-AF65-F5344CB8AC3E}">
        <p14:creationId xmlns:p14="http://schemas.microsoft.com/office/powerpoint/2010/main" val="3361568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76200"/>
            <a:ext cx="7772400" cy="762000"/>
          </a:xfrm>
        </p:spPr>
        <p:txBody>
          <a:bodyPr/>
          <a:lstStyle/>
          <a:p>
            <a:r>
              <a:rPr lang="en-US" altLang="en-US"/>
              <a:t>Separability of the Gaussian filter</a:t>
            </a:r>
          </a:p>
        </p:txBody>
      </p:sp>
      <p:pic>
        <p:nvPicPr>
          <p:cNvPr id="64516" name="Picture 4"/>
          <p:cNvPicPr>
            <a:picLocks noChangeAspect="1" noChangeArrowheads="1"/>
          </p:cNvPicPr>
          <p:nvPr/>
        </p:nvPicPr>
        <p:blipFill>
          <a:blip r:embed="rId3">
            <a:extLst>
              <a:ext uri="{28A0092B-C50C-407E-A947-70E740481C1C}">
                <a14:useLocalDpi xmlns:a14="http://schemas.microsoft.com/office/drawing/2010/main" val="0"/>
              </a:ext>
            </a:extLst>
          </a:blip>
          <a:srcRect t="9268"/>
          <a:stretch>
            <a:fillRect/>
          </a:stretch>
        </p:blipFill>
        <p:spPr bwMode="auto">
          <a:xfrm>
            <a:off x="762000" y="1295400"/>
            <a:ext cx="7542213"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5"/>
          <p:cNvSpPr txBox="1">
            <a:spLocks noChangeArrowheads="1"/>
          </p:cNvSpPr>
          <p:nvPr/>
        </p:nvSpPr>
        <p:spPr bwMode="auto">
          <a:xfrm>
            <a:off x="7648575" y="6553200"/>
            <a:ext cx="1495425" cy="304800"/>
          </a:xfrm>
          <a:prstGeom prst="rect">
            <a:avLst/>
          </a:prstGeom>
          <a:noFill/>
          <a:ln w="9525">
            <a:noFill/>
            <a:miter lim="800000"/>
            <a:headEnd/>
            <a:tailEnd/>
          </a:ln>
        </p:spPr>
        <p:txBody>
          <a:bodyPr wrap="none">
            <a:spAutoFit/>
          </a:bodyPr>
          <a:lstStyle/>
          <a:p>
            <a:pPr>
              <a:defRPr/>
            </a:pPr>
            <a:r>
              <a:rPr lang="en-US" sz="1400" dirty="0">
                <a:solidFill>
                  <a:prstClr val="white">
                    <a:lumMod val="50000"/>
                  </a:prstClr>
                </a:solidFill>
                <a:cs typeface="Arial" panose="020B0604020202020204" pitchFamily="34" charset="0"/>
              </a:rPr>
              <a:t>Source: D. Lowe</a:t>
            </a:r>
          </a:p>
        </p:txBody>
      </p:sp>
    </p:spTree>
    <p:extLst>
      <p:ext uri="{BB962C8B-B14F-4D97-AF65-F5344CB8AC3E}">
        <p14:creationId xmlns:p14="http://schemas.microsoft.com/office/powerpoint/2010/main" val="42861057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t>Separability example</a:t>
            </a:r>
          </a:p>
        </p:txBody>
      </p:sp>
      <p:pic>
        <p:nvPicPr>
          <p:cNvPr id="65539" name="Picture 6" descr="se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950" y="931863"/>
            <a:ext cx="4824413"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2927350" y="3876675"/>
            <a:ext cx="4241800" cy="2590800"/>
            <a:chOff x="1216" y="2442"/>
            <a:chExt cx="2672" cy="1632"/>
          </a:xfrm>
        </p:grpSpPr>
        <p:pic>
          <p:nvPicPr>
            <p:cNvPr id="65549" name="Picture 8" descr="sep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 y="2442"/>
              <a:ext cx="2672"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0" name="Text Box 5"/>
            <p:cNvSpPr txBox="1">
              <a:spLocks noChangeArrowheads="1"/>
            </p:cNvSpPr>
            <p:nvPr/>
          </p:nvSpPr>
          <p:spPr bwMode="auto">
            <a:xfrm>
              <a:off x="2016" y="2688"/>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prstClr val="black"/>
                  </a:solidFill>
                </a:rPr>
                <a:t>*</a:t>
              </a:r>
            </a:p>
          </p:txBody>
        </p:sp>
        <p:sp>
          <p:nvSpPr>
            <p:cNvPr id="65551" name="Text Box 9"/>
            <p:cNvSpPr txBox="1">
              <a:spLocks noChangeArrowheads="1"/>
            </p:cNvSpPr>
            <p:nvPr/>
          </p:nvSpPr>
          <p:spPr bwMode="auto">
            <a:xfrm>
              <a:off x="2016" y="3504"/>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prstClr val="black"/>
                  </a:solidFill>
                </a:rPr>
                <a:t>*</a:t>
              </a:r>
            </a:p>
          </p:txBody>
        </p:sp>
        <p:sp>
          <p:nvSpPr>
            <p:cNvPr id="65552" name="Text Box 10"/>
            <p:cNvSpPr txBox="1">
              <a:spLocks noChangeArrowheads="1"/>
            </p:cNvSpPr>
            <p:nvPr/>
          </p:nvSpPr>
          <p:spPr bwMode="auto">
            <a:xfrm>
              <a:off x="2892" y="2688"/>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prstClr val="black"/>
                  </a:solidFill>
                </a:rPr>
                <a:t>=</a:t>
              </a:r>
            </a:p>
          </p:txBody>
        </p:sp>
        <p:sp>
          <p:nvSpPr>
            <p:cNvPr id="65553" name="Text Box 11"/>
            <p:cNvSpPr txBox="1">
              <a:spLocks noChangeArrowheads="1"/>
            </p:cNvSpPr>
            <p:nvPr/>
          </p:nvSpPr>
          <p:spPr bwMode="auto">
            <a:xfrm>
              <a:off x="2892" y="3456"/>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prstClr val="black"/>
                  </a:solidFill>
                </a:rPr>
                <a:t>=</a:t>
              </a:r>
            </a:p>
          </p:txBody>
        </p:sp>
      </p:grpSp>
      <p:sp>
        <p:nvSpPr>
          <p:cNvPr id="65543" name="Text Box 14"/>
          <p:cNvSpPr txBox="1">
            <a:spLocks noChangeArrowheads="1"/>
          </p:cNvSpPr>
          <p:nvPr/>
        </p:nvSpPr>
        <p:spPr bwMode="auto">
          <a:xfrm>
            <a:off x="520700" y="1408113"/>
            <a:ext cx="2305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prstClr val="black"/>
                </a:solidFill>
              </a:rPr>
              <a:t>2D convolution</a:t>
            </a:r>
            <a:br>
              <a:rPr lang="en-US" altLang="en-US" dirty="0">
                <a:solidFill>
                  <a:prstClr val="black"/>
                </a:solidFill>
              </a:rPr>
            </a:br>
            <a:r>
              <a:rPr lang="en-US" altLang="en-US" dirty="0">
                <a:solidFill>
                  <a:prstClr val="black"/>
                </a:solidFill>
              </a:rPr>
              <a:t>(center location only)</a:t>
            </a:r>
          </a:p>
        </p:txBody>
      </p:sp>
      <p:sp>
        <p:nvSpPr>
          <p:cNvPr id="53256" name="Text Box 16"/>
          <p:cNvSpPr txBox="1">
            <a:spLocks noChangeArrowheads="1"/>
          </p:cNvSpPr>
          <p:nvPr/>
        </p:nvSpPr>
        <p:spPr bwMode="auto">
          <a:xfrm>
            <a:off x="7239000" y="6553200"/>
            <a:ext cx="1800225" cy="304800"/>
          </a:xfrm>
          <a:prstGeom prst="rect">
            <a:avLst/>
          </a:prstGeom>
          <a:noFill/>
          <a:ln w="9525">
            <a:noFill/>
            <a:miter lim="800000"/>
            <a:headEnd/>
            <a:tailEnd/>
          </a:ln>
        </p:spPr>
        <p:txBody>
          <a:bodyPr wrap="none">
            <a:spAutoFit/>
          </a:bodyPr>
          <a:lstStyle/>
          <a:p>
            <a:pPr>
              <a:defRPr/>
            </a:pPr>
            <a:r>
              <a:rPr lang="en-US" sz="1400">
                <a:solidFill>
                  <a:prstClr val="white">
                    <a:lumMod val="50000"/>
                  </a:prstClr>
                </a:solidFill>
                <a:cs typeface="Arial" panose="020B0604020202020204" pitchFamily="34" charset="0"/>
              </a:rPr>
              <a:t>Source: K. Grauman</a:t>
            </a:r>
          </a:p>
        </p:txBody>
      </p:sp>
      <p:sp>
        <p:nvSpPr>
          <p:cNvPr id="1037329" name="Text Box 17"/>
          <p:cNvSpPr txBox="1">
            <a:spLocks noChangeArrowheads="1"/>
          </p:cNvSpPr>
          <p:nvPr/>
        </p:nvSpPr>
        <p:spPr bwMode="auto">
          <a:xfrm>
            <a:off x="584200" y="2667000"/>
            <a:ext cx="21780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prstClr val="black"/>
                </a:solidFill>
              </a:rPr>
              <a:t>The filter factors</a:t>
            </a:r>
            <a:br>
              <a:rPr lang="en-US" altLang="en-US">
                <a:solidFill>
                  <a:prstClr val="black"/>
                </a:solidFill>
              </a:rPr>
            </a:br>
            <a:r>
              <a:rPr lang="en-US" altLang="en-US">
                <a:solidFill>
                  <a:prstClr val="black"/>
                </a:solidFill>
              </a:rPr>
              <a:t>into a product of 1D</a:t>
            </a:r>
            <a:br>
              <a:rPr lang="en-US" altLang="en-US">
                <a:solidFill>
                  <a:prstClr val="black"/>
                </a:solidFill>
              </a:rPr>
            </a:br>
            <a:r>
              <a:rPr lang="en-US" altLang="en-US">
                <a:solidFill>
                  <a:prstClr val="black"/>
                </a:solidFill>
              </a:rPr>
              <a:t>filters:</a:t>
            </a:r>
          </a:p>
        </p:txBody>
      </p:sp>
      <p:sp>
        <p:nvSpPr>
          <p:cNvPr id="1037330" name="Text Box 18"/>
          <p:cNvSpPr txBox="1">
            <a:spLocks noChangeArrowheads="1"/>
          </p:cNvSpPr>
          <p:nvPr/>
        </p:nvSpPr>
        <p:spPr bwMode="auto">
          <a:xfrm>
            <a:off x="552450" y="4159250"/>
            <a:ext cx="2216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prstClr val="black"/>
                </a:solidFill>
              </a:rPr>
              <a:t>Perform convolution</a:t>
            </a:r>
            <a:br>
              <a:rPr lang="en-US" altLang="en-US">
                <a:solidFill>
                  <a:prstClr val="black"/>
                </a:solidFill>
              </a:rPr>
            </a:br>
            <a:r>
              <a:rPr lang="en-US" altLang="en-US">
                <a:solidFill>
                  <a:prstClr val="black"/>
                </a:solidFill>
              </a:rPr>
              <a:t>along rows:</a:t>
            </a:r>
          </a:p>
        </p:txBody>
      </p:sp>
      <p:sp>
        <p:nvSpPr>
          <p:cNvPr id="1037331" name="Text Box 19"/>
          <p:cNvSpPr txBox="1">
            <a:spLocks noChangeArrowheads="1"/>
          </p:cNvSpPr>
          <p:nvPr/>
        </p:nvSpPr>
        <p:spPr bwMode="auto">
          <a:xfrm>
            <a:off x="152400" y="5454650"/>
            <a:ext cx="305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prstClr val="black"/>
                </a:solidFill>
              </a:rPr>
              <a:t>Followed by convolution</a:t>
            </a:r>
            <a:br>
              <a:rPr lang="en-US" altLang="en-US">
                <a:solidFill>
                  <a:prstClr val="black"/>
                </a:solidFill>
              </a:rPr>
            </a:br>
            <a:r>
              <a:rPr lang="en-US" altLang="en-US">
                <a:solidFill>
                  <a:prstClr val="black"/>
                </a:solidFill>
              </a:rPr>
              <a:t>along the remaining column:</a:t>
            </a:r>
          </a:p>
        </p:txBody>
      </p:sp>
      <p:sp>
        <p:nvSpPr>
          <p:cNvPr id="1037332" name="Rectangle 20"/>
          <p:cNvSpPr>
            <a:spLocks noChangeArrowheads="1"/>
          </p:cNvSpPr>
          <p:nvPr/>
        </p:nvSpPr>
        <p:spPr bwMode="auto">
          <a:xfrm>
            <a:off x="3392930" y="5172075"/>
            <a:ext cx="36576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pic>
        <p:nvPicPr>
          <p:cNvPr id="19" name="Picture 8" descr="sep3"/>
          <p:cNvPicPr>
            <a:picLocks noChangeAspect="1" noChangeArrowheads="1"/>
          </p:cNvPicPr>
          <p:nvPr/>
        </p:nvPicPr>
        <p:blipFill rotWithShape="1">
          <a:blip r:embed="rId4">
            <a:extLst>
              <a:ext uri="{28A0092B-C50C-407E-A947-70E740481C1C}">
                <a14:useLocalDpi xmlns:a14="http://schemas.microsoft.com/office/drawing/2010/main" val="0"/>
              </a:ext>
            </a:extLst>
          </a:blip>
          <a:srcRect l="68843" t="48713"/>
          <a:stretch/>
        </p:blipFill>
        <p:spPr bwMode="auto">
          <a:xfrm>
            <a:off x="7778750" y="1124458"/>
            <a:ext cx="13208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11"/>
          <p:cNvSpPr txBox="1">
            <a:spLocks noChangeArrowheads="1"/>
          </p:cNvSpPr>
          <p:nvPr/>
        </p:nvSpPr>
        <p:spPr bwMode="auto">
          <a:xfrm>
            <a:off x="7518400" y="1472120"/>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prstClr val="black"/>
                </a:solidFill>
              </a:rPr>
              <a:t>=</a:t>
            </a:r>
          </a:p>
        </p:txBody>
      </p:sp>
      <p:sp>
        <p:nvSpPr>
          <p:cNvPr id="1037325" name="Rectangle 13"/>
          <p:cNvSpPr>
            <a:spLocks noChangeArrowheads="1"/>
          </p:cNvSpPr>
          <p:nvPr/>
        </p:nvSpPr>
        <p:spPr bwMode="auto">
          <a:xfrm>
            <a:off x="5721349" y="990600"/>
            <a:ext cx="3317875" cy="160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pic>
        <p:nvPicPr>
          <p:cNvPr id="1037319" name="Picture 7" descr="sep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1950" y="2438400"/>
            <a:ext cx="3705225"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561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373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73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373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73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73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73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29" grpId="0"/>
      <p:bldP spid="1037330" grpId="0"/>
      <p:bldP spid="1037331" grpId="0"/>
      <p:bldP spid="1037332" grpId="0" animBg="1"/>
      <p:bldP spid="103732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t>Separability</a:t>
            </a:r>
          </a:p>
        </p:txBody>
      </p:sp>
      <p:sp>
        <p:nvSpPr>
          <p:cNvPr id="66563" name="Content Placeholder 17"/>
          <p:cNvSpPr>
            <a:spLocks noGrp="1"/>
          </p:cNvSpPr>
          <p:nvPr>
            <p:ph idx="1"/>
          </p:nvPr>
        </p:nvSpPr>
        <p:spPr/>
        <p:txBody>
          <a:bodyPr>
            <a:normAutofit/>
          </a:bodyPr>
          <a:lstStyle/>
          <a:p>
            <a:pPr marL="0" indent="0">
              <a:buNone/>
            </a:pPr>
            <a:r>
              <a:rPr lang="en-US" altLang="en-US" dirty="0"/>
              <a:t>Why is </a:t>
            </a:r>
            <a:r>
              <a:rPr lang="en-US" altLang="en-US" dirty="0" err="1"/>
              <a:t>separability</a:t>
            </a:r>
            <a:r>
              <a:rPr lang="en-US" altLang="en-US" dirty="0"/>
              <a:t> useful in practice?</a:t>
            </a:r>
          </a:p>
          <a:p>
            <a:pPr>
              <a:buFontTx/>
              <a:buChar char="•"/>
            </a:pPr>
            <a:endParaRPr lang="en-US" altLang="en-US" dirty="0"/>
          </a:p>
          <a:p>
            <a:pPr marL="0" indent="0">
              <a:buNone/>
            </a:pPr>
            <a:r>
              <a:rPr lang="en-US" altLang="en-US" dirty="0" err="1"/>
              <a:t>MxN</a:t>
            </a:r>
            <a:r>
              <a:rPr lang="en-US" altLang="en-US" dirty="0"/>
              <a:t> image, </a:t>
            </a:r>
            <a:r>
              <a:rPr lang="en-US" altLang="en-US" dirty="0" err="1"/>
              <a:t>PxQ</a:t>
            </a:r>
            <a:r>
              <a:rPr lang="en-US" altLang="en-US" dirty="0"/>
              <a:t> filter</a:t>
            </a:r>
          </a:p>
          <a:p>
            <a:pPr>
              <a:buFontTx/>
              <a:buChar char="•"/>
            </a:pPr>
            <a:r>
              <a:rPr lang="en-US" altLang="en-US" dirty="0"/>
              <a:t>2D convolution: ~MNPQ</a:t>
            </a:r>
            <a:r>
              <a:rPr lang="en-US" altLang="en-US" baseline="30000" dirty="0"/>
              <a:t>	    </a:t>
            </a:r>
            <a:r>
              <a:rPr lang="en-US" altLang="en-US" dirty="0"/>
              <a:t>multiply-adds</a:t>
            </a:r>
          </a:p>
          <a:p>
            <a:pPr>
              <a:buFontTx/>
              <a:buChar char="•"/>
            </a:pPr>
            <a:r>
              <a:rPr lang="en-US" altLang="en-US" dirty="0"/>
              <a:t>Separable 2D:    ~MN(P+Q) multiply-adds</a:t>
            </a:r>
          </a:p>
          <a:p>
            <a:pPr>
              <a:buFontTx/>
              <a:buChar char="•"/>
            </a:pPr>
            <a:endParaRPr lang="en-US" altLang="en-US" dirty="0"/>
          </a:p>
          <a:p>
            <a:pPr marL="0" indent="0">
              <a:buNone/>
            </a:pPr>
            <a:r>
              <a:rPr lang="en-US" altLang="en-US" dirty="0"/>
              <a:t>Speed up = PQ/(P+Q)</a:t>
            </a:r>
          </a:p>
          <a:p>
            <a:pPr marL="0" indent="0">
              <a:buNone/>
            </a:pPr>
            <a:r>
              <a:rPr lang="en-US" altLang="en-US" dirty="0"/>
              <a:t>9x9 filter = ~4.5x faster</a:t>
            </a:r>
          </a:p>
        </p:txBody>
      </p:sp>
    </p:spTree>
    <p:extLst>
      <p:ext uri="{BB962C8B-B14F-4D97-AF65-F5344CB8AC3E}">
        <p14:creationId xmlns:p14="http://schemas.microsoft.com/office/powerpoint/2010/main" val="338261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63">
                                            <p:txEl>
                                              <p:pRg st="2" end="2"/>
                                            </p:txEl>
                                          </p:spTgt>
                                        </p:tgtEl>
                                        <p:attrNameLst>
                                          <p:attrName>style.visibility</p:attrName>
                                        </p:attrNameLst>
                                      </p:cBhvr>
                                      <p:to>
                                        <p:strVal val="visible"/>
                                      </p:to>
                                    </p:set>
                                    <p:animEffect transition="in" filter="fade">
                                      <p:cBhvr>
                                        <p:cTn id="7" dur="500"/>
                                        <p:tgtEl>
                                          <p:spTgt spid="6656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6563">
                                            <p:txEl>
                                              <p:pRg st="3" end="3"/>
                                            </p:txEl>
                                          </p:spTgt>
                                        </p:tgtEl>
                                        <p:attrNameLst>
                                          <p:attrName>style.visibility</p:attrName>
                                        </p:attrNameLst>
                                      </p:cBhvr>
                                      <p:to>
                                        <p:strVal val="visible"/>
                                      </p:to>
                                    </p:set>
                                    <p:animEffect transition="in" filter="fade">
                                      <p:cBhvr>
                                        <p:cTn id="10" dur="500"/>
                                        <p:tgtEl>
                                          <p:spTgt spid="6656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6563">
                                            <p:txEl>
                                              <p:pRg st="4" end="4"/>
                                            </p:txEl>
                                          </p:spTgt>
                                        </p:tgtEl>
                                        <p:attrNameLst>
                                          <p:attrName>style.visibility</p:attrName>
                                        </p:attrNameLst>
                                      </p:cBhvr>
                                      <p:to>
                                        <p:strVal val="visible"/>
                                      </p:to>
                                    </p:set>
                                    <p:animEffect transition="in" filter="fade">
                                      <p:cBhvr>
                                        <p:cTn id="13" dur="500"/>
                                        <p:tgtEl>
                                          <p:spTgt spid="6656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6563">
                                            <p:txEl>
                                              <p:pRg st="6" end="6"/>
                                            </p:txEl>
                                          </p:spTgt>
                                        </p:tgtEl>
                                        <p:attrNameLst>
                                          <p:attrName>style.visibility</p:attrName>
                                        </p:attrNameLst>
                                      </p:cBhvr>
                                      <p:to>
                                        <p:strVal val="visible"/>
                                      </p:to>
                                    </p:set>
                                    <p:animEffect transition="in" filter="fade">
                                      <p:cBhvr>
                                        <p:cTn id="18" dur="500"/>
                                        <p:tgtEl>
                                          <p:spTgt spid="6656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6563">
                                            <p:txEl>
                                              <p:pRg st="7" end="7"/>
                                            </p:txEl>
                                          </p:spTgt>
                                        </p:tgtEl>
                                        <p:attrNameLst>
                                          <p:attrName>style.visibility</p:attrName>
                                        </p:attrNameLst>
                                      </p:cBhvr>
                                      <p:to>
                                        <p:strVal val="visible"/>
                                      </p:to>
                                    </p:set>
                                    <p:animEffect transition="in" filter="fade">
                                      <p:cBhvr>
                                        <p:cTn id="21" dur="500"/>
                                        <p:tgtEl>
                                          <p:spTgt spid="66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1"/>
          </p:nvPr>
        </p:nvSpPr>
        <p:spPr>
          <a:xfrm>
            <a:off x="685800" y="762000"/>
            <a:ext cx="8229600" cy="4724400"/>
          </a:xfrm>
        </p:spPr>
        <p:txBody>
          <a:bodyPr/>
          <a:lstStyle/>
          <a:p>
            <a:pPr eaLnBrk="1" hangingPunct="1">
              <a:buFont typeface="Arial" panose="020B0604020202020204" pitchFamily="34" charset="0"/>
              <a:buNone/>
            </a:pPr>
            <a:endParaRPr lang="en-US" altLang="en-US" sz="3600" dirty="0"/>
          </a:p>
          <a:p>
            <a:pPr eaLnBrk="1" hangingPunct="1">
              <a:buFont typeface="Arial" panose="020B0604020202020204" pitchFamily="34" charset="0"/>
              <a:buNone/>
            </a:pPr>
            <a:r>
              <a:rPr lang="en-US" altLang="en-US" sz="3600" dirty="0"/>
              <a:t>How big should the filter be?</a:t>
            </a:r>
          </a:p>
          <a:p>
            <a:pPr eaLnBrk="1" hangingPunct="1"/>
            <a:r>
              <a:rPr lang="en-US" altLang="en-US" sz="2800" dirty="0"/>
              <a:t>Values at edges should be near zero</a:t>
            </a:r>
          </a:p>
          <a:p>
            <a:pPr eaLnBrk="1" hangingPunct="1"/>
            <a:r>
              <a:rPr lang="en-US" altLang="en-US" sz="2800" dirty="0"/>
              <a:t>Gaussians have infinite extent…</a:t>
            </a:r>
          </a:p>
          <a:p>
            <a:pPr eaLnBrk="1" hangingPunct="1"/>
            <a:r>
              <a:rPr lang="en-US" altLang="en-US" sz="2800" dirty="0"/>
              <a:t>Rule of thumb for Gaussian: set filter half-width to about 3 </a:t>
            </a:r>
            <a:r>
              <a:rPr lang="en-US" altLang="en-US" sz="2800" i="1" dirty="0"/>
              <a:t>σ</a:t>
            </a:r>
            <a:endParaRPr lang="en-US" altLang="en-US" sz="2800" dirty="0"/>
          </a:p>
          <a:p>
            <a:pPr eaLnBrk="1" hangingPunct="1"/>
            <a:endParaRPr lang="en-US" altLang="en-US" sz="2800" dirty="0"/>
          </a:p>
        </p:txBody>
      </p:sp>
      <p:sp>
        <p:nvSpPr>
          <p:cNvPr id="68611" name="Picture 4"/>
          <p:cNvSpPr>
            <a:spLocks noChangeAspect="1" noChangeArrowheads="1"/>
          </p:cNvSpPr>
          <p:nvPr/>
        </p:nvSpPr>
        <p:spPr bwMode="auto">
          <a:xfrm>
            <a:off x="2438400" y="2895600"/>
            <a:ext cx="42672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sp>
        <p:nvSpPr>
          <p:cNvPr id="68612" name="Rectangle 2"/>
          <p:cNvSpPr>
            <a:spLocks noGrp="1" noChangeArrowheads="1"/>
          </p:cNvSpPr>
          <p:nvPr>
            <p:ph type="title"/>
          </p:nvPr>
        </p:nvSpPr>
        <p:spPr/>
        <p:txBody>
          <a:bodyPr/>
          <a:lstStyle/>
          <a:p>
            <a:r>
              <a:rPr lang="en-US" altLang="en-US"/>
              <a:t>Practical matters</a:t>
            </a:r>
          </a:p>
        </p:txBody>
      </p:sp>
      <p:sp>
        <p:nvSpPr>
          <p:cNvPr id="5" name="Rectangle 4"/>
          <p:cNvSpPr/>
          <p:nvPr/>
        </p:nvSpPr>
        <p:spPr>
          <a:xfrm>
            <a:off x="8276856" y="6573913"/>
            <a:ext cx="900118" cy="276999"/>
          </a:xfrm>
          <a:prstGeom prst="rect">
            <a:avLst/>
          </a:prstGeom>
        </p:spPr>
        <p:txBody>
          <a:bodyPr wrap="none">
            <a:spAutoFit/>
          </a:bodyPr>
          <a:lstStyle/>
          <a:p>
            <a:r>
              <a:rPr lang="en-US" sz="1200" dirty="0">
                <a:latin typeface="+mn-lt"/>
              </a:rPr>
              <a:t>James Hays</a:t>
            </a:r>
          </a:p>
        </p:txBody>
      </p:sp>
    </p:spTree>
    <p:extLst>
      <p:ext uri="{BB962C8B-B14F-4D97-AF65-F5344CB8AC3E}">
        <p14:creationId xmlns:p14="http://schemas.microsoft.com/office/powerpoint/2010/main" val="5037460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a:t>Practical matters</a:t>
            </a:r>
          </a:p>
        </p:txBody>
      </p:sp>
      <p:sp>
        <p:nvSpPr>
          <p:cNvPr id="69635" name="Rectangle 3"/>
          <p:cNvSpPr>
            <a:spLocks noGrp="1" noChangeArrowheads="1"/>
          </p:cNvSpPr>
          <p:nvPr>
            <p:ph type="body" idx="1"/>
          </p:nvPr>
        </p:nvSpPr>
        <p:spPr/>
        <p:txBody>
          <a:bodyPr/>
          <a:lstStyle/>
          <a:p>
            <a:pPr marL="0" indent="0">
              <a:buNone/>
            </a:pPr>
            <a:r>
              <a:rPr lang="en-US" altLang="en-US" dirty="0"/>
              <a:t>What about near the edge?</a:t>
            </a:r>
          </a:p>
          <a:p>
            <a:pPr lvl="1"/>
            <a:r>
              <a:rPr lang="en-US" altLang="en-US" dirty="0"/>
              <a:t>The filter window falls off the edge of the image</a:t>
            </a:r>
          </a:p>
          <a:p>
            <a:pPr lvl="1"/>
            <a:r>
              <a:rPr lang="en-US" altLang="en-US" dirty="0"/>
              <a:t>Need to extrapolate</a:t>
            </a:r>
          </a:p>
          <a:p>
            <a:pPr lvl="1"/>
            <a:r>
              <a:rPr lang="en-US" altLang="en-US" dirty="0"/>
              <a:t>methods:</a:t>
            </a:r>
          </a:p>
          <a:p>
            <a:pPr lvl="2"/>
            <a:r>
              <a:rPr lang="en-US" altLang="en-US" dirty="0"/>
              <a:t>clip filter (black)</a:t>
            </a:r>
          </a:p>
          <a:p>
            <a:pPr lvl="2"/>
            <a:r>
              <a:rPr lang="en-US" altLang="en-US" dirty="0"/>
              <a:t>wrap around</a:t>
            </a:r>
          </a:p>
          <a:p>
            <a:pPr lvl="2"/>
            <a:r>
              <a:rPr lang="en-US" altLang="en-US" dirty="0"/>
              <a:t>copy edge</a:t>
            </a:r>
          </a:p>
          <a:p>
            <a:pPr lvl="2"/>
            <a:r>
              <a:rPr lang="en-US" altLang="en-US" dirty="0"/>
              <a:t>reflect across edge</a:t>
            </a:r>
          </a:p>
        </p:txBody>
      </p:sp>
      <p:pic>
        <p:nvPicPr>
          <p:cNvPr id="69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6"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49"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5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51"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0752"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95800" y="2362200"/>
            <a:ext cx="403383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9" name="Text Box 17"/>
          <p:cNvSpPr txBox="1">
            <a:spLocks noChangeArrowheads="1"/>
          </p:cNvSpPr>
          <p:nvPr/>
        </p:nvSpPr>
        <p:spPr bwMode="auto">
          <a:xfrm>
            <a:off x="7162800" y="6553200"/>
            <a:ext cx="1898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S. Marschner</a:t>
            </a:r>
          </a:p>
        </p:txBody>
      </p:sp>
    </p:spTree>
    <p:extLst>
      <p:ext uri="{BB962C8B-B14F-4D97-AF65-F5344CB8AC3E}">
        <p14:creationId xmlns:p14="http://schemas.microsoft.com/office/powerpoint/2010/main" val="567916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407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407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407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1407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1407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1407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14074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1407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14074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14075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14075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140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914400"/>
          </a:xfrm>
        </p:spPr>
        <p:txBody>
          <a:bodyPr>
            <a:normAutofit fontScale="90000"/>
          </a:bodyPr>
          <a:lstStyle/>
          <a:p>
            <a:r>
              <a:rPr lang="en-US" dirty="0"/>
              <a:t>Convolution in Convolutional Neural Networks</a:t>
            </a:r>
          </a:p>
        </p:txBody>
      </p:sp>
      <p:sp>
        <p:nvSpPr>
          <p:cNvPr id="3" name="Content Placeholder 2"/>
          <p:cNvSpPr>
            <a:spLocks noGrp="1"/>
          </p:cNvSpPr>
          <p:nvPr>
            <p:ph idx="1"/>
          </p:nvPr>
        </p:nvSpPr>
        <p:spPr/>
        <p:txBody>
          <a:bodyPr/>
          <a:lstStyle/>
          <a:p>
            <a:r>
              <a:rPr lang="en-US" dirty="0"/>
              <a:t>Convolution is the basic operation in CNNs</a:t>
            </a:r>
          </a:p>
          <a:p>
            <a:r>
              <a:rPr lang="en-US" dirty="0"/>
              <a:t>Learning convolution kernels allows us to learn which `features’ provide useful information in images.</a:t>
            </a:r>
          </a:p>
        </p:txBody>
      </p:sp>
    </p:spTree>
    <p:extLst>
      <p:ext uri="{BB962C8B-B14F-4D97-AF65-F5344CB8AC3E}">
        <p14:creationId xmlns:p14="http://schemas.microsoft.com/office/powerpoint/2010/main" val="33647567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9307" y="0"/>
            <a:ext cx="10287000" cy="6858000"/>
          </a:xfrm>
          <a:prstGeom prst="rect">
            <a:avLst/>
          </a:prstGeom>
        </p:spPr>
      </p:pic>
      <p:sp>
        <p:nvSpPr>
          <p:cNvPr id="6" name="TextBox 3"/>
          <p:cNvSpPr txBox="1">
            <a:spLocks noChangeArrowheads="1"/>
          </p:cNvSpPr>
          <p:nvPr/>
        </p:nvSpPr>
        <p:spPr bwMode="auto">
          <a:xfrm>
            <a:off x="7010400" y="6477000"/>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200" dirty="0">
                <a:solidFill>
                  <a:schemeClr val="bg1"/>
                </a:solidFill>
                <a:latin typeface="Gill Sans" charset="0"/>
              </a:rPr>
              <a:t>Ben Thomas</a:t>
            </a:r>
          </a:p>
        </p:txBody>
      </p:sp>
    </p:spTree>
    <p:extLst>
      <p:ext uri="{BB962C8B-B14F-4D97-AF65-F5344CB8AC3E}">
        <p14:creationId xmlns:p14="http://schemas.microsoft.com/office/powerpoint/2010/main" val="5710590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Tilt-shift photography</a:t>
            </a:r>
          </a:p>
        </p:txBody>
      </p:sp>
      <p:pic>
        <p:nvPicPr>
          <p:cNvPr id="125954" name="Picture 2" descr="using tilt shift photography technique What is Tilt Shift Phot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14400"/>
            <a:ext cx="4440749" cy="2863779"/>
          </a:xfrm>
          <a:prstGeom prst="rect">
            <a:avLst/>
          </a:prstGeom>
          <a:noFill/>
          <a:extLst>
            <a:ext uri="{909E8E84-426E-40DD-AFC4-6F175D3DCCD1}">
              <a14:hiddenFill xmlns:a14="http://schemas.microsoft.com/office/drawing/2010/main">
                <a:solidFill>
                  <a:srgbClr val="FFFFFF"/>
                </a:solidFill>
              </a14:hiddenFill>
            </a:ext>
          </a:extLst>
        </p:spPr>
      </p:pic>
      <p:pic>
        <p:nvPicPr>
          <p:cNvPr id="125956" name="Picture 4" descr="tilt shift shot What is Tilt Shift Photograph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747" y="914400"/>
            <a:ext cx="4307853" cy="28637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3810000"/>
            <a:ext cx="4307853" cy="2885128"/>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14285" r="15477"/>
          <a:stretch/>
        </p:blipFill>
        <p:spPr>
          <a:xfrm>
            <a:off x="4527176" y="4114800"/>
            <a:ext cx="4495800" cy="2528316"/>
          </a:xfrm>
          <a:prstGeom prst="rect">
            <a:avLst/>
          </a:prstGeom>
        </p:spPr>
      </p:pic>
    </p:spTree>
    <p:extLst>
      <p:ext uri="{BB962C8B-B14F-4D97-AF65-F5344CB8AC3E}">
        <p14:creationId xmlns:p14="http://schemas.microsoft.com/office/powerpoint/2010/main" val="41858098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Tilt shift camera</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9334" r="23999" b="44879"/>
          <a:stretch/>
        </p:blipFill>
        <p:spPr>
          <a:xfrm flipH="1">
            <a:off x="381000" y="2258199"/>
            <a:ext cx="3810000" cy="28194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1905000"/>
            <a:ext cx="4471582" cy="3491753"/>
          </a:xfrm>
          <a:prstGeom prst="rect">
            <a:avLst/>
          </a:prstGeom>
        </p:spPr>
      </p:pic>
      <p:sp>
        <p:nvSpPr>
          <p:cNvPr id="6" name="TextBox 5"/>
          <p:cNvSpPr txBox="1"/>
          <p:nvPr/>
        </p:nvSpPr>
        <p:spPr>
          <a:xfrm>
            <a:off x="8312958" y="1981200"/>
            <a:ext cx="685800" cy="276999"/>
          </a:xfrm>
          <a:prstGeom prst="rect">
            <a:avLst/>
          </a:prstGeom>
          <a:noFill/>
        </p:spPr>
        <p:txBody>
          <a:bodyPr wrap="square" rtlCol="0">
            <a:spAutoFit/>
          </a:bodyPr>
          <a:lstStyle/>
          <a:p>
            <a:r>
              <a:rPr lang="en-US" sz="1200" dirty="0"/>
              <a:t>Sensor</a:t>
            </a:r>
          </a:p>
        </p:txBody>
      </p:sp>
      <p:sp>
        <p:nvSpPr>
          <p:cNvPr id="7" name="TextBox 6"/>
          <p:cNvSpPr txBox="1"/>
          <p:nvPr/>
        </p:nvSpPr>
        <p:spPr>
          <a:xfrm>
            <a:off x="8312958" y="3261792"/>
            <a:ext cx="685800" cy="276999"/>
          </a:xfrm>
          <a:prstGeom prst="rect">
            <a:avLst/>
          </a:prstGeom>
          <a:noFill/>
        </p:spPr>
        <p:txBody>
          <a:bodyPr wrap="square" rtlCol="0">
            <a:spAutoFit/>
          </a:bodyPr>
          <a:lstStyle/>
          <a:p>
            <a:r>
              <a:rPr lang="en-US" sz="1200" dirty="0"/>
              <a:t>Sensor</a:t>
            </a:r>
          </a:p>
        </p:txBody>
      </p:sp>
      <p:sp>
        <p:nvSpPr>
          <p:cNvPr id="8" name="Rectangle 7"/>
          <p:cNvSpPr/>
          <p:nvPr/>
        </p:nvSpPr>
        <p:spPr>
          <a:xfrm>
            <a:off x="2133600" y="2867798"/>
            <a:ext cx="4572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86000" y="4953000"/>
            <a:ext cx="4572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5800" y="5229998"/>
            <a:ext cx="8382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80764" y="5270339"/>
            <a:ext cx="8382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00100" y="2336639"/>
            <a:ext cx="723900" cy="381000"/>
          </a:xfrm>
          <a:prstGeom prst="rect">
            <a:avLst/>
          </a:prstGeom>
          <a:noFill/>
        </p:spPr>
        <p:txBody>
          <a:bodyPr wrap="square" rtlCol="0">
            <a:spAutoFit/>
          </a:bodyPr>
          <a:lstStyle/>
          <a:p>
            <a:r>
              <a:rPr lang="en-US" dirty="0"/>
              <a:t>Shift</a:t>
            </a:r>
          </a:p>
        </p:txBody>
      </p:sp>
      <p:sp>
        <p:nvSpPr>
          <p:cNvPr id="13" name="TextBox 12"/>
          <p:cNvSpPr txBox="1"/>
          <p:nvPr/>
        </p:nvSpPr>
        <p:spPr>
          <a:xfrm>
            <a:off x="3037914" y="2336639"/>
            <a:ext cx="723900" cy="381000"/>
          </a:xfrm>
          <a:prstGeom prst="rect">
            <a:avLst/>
          </a:prstGeom>
          <a:noFill/>
        </p:spPr>
        <p:txBody>
          <a:bodyPr wrap="square" rtlCol="0">
            <a:spAutoFit/>
          </a:bodyPr>
          <a:lstStyle/>
          <a:p>
            <a:r>
              <a:rPr lang="en-US" dirty="0"/>
              <a:t>Tilt</a:t>
            </a:r>
          </a:p>
        </p:txBody>
      </p:sp>
    </p:spTree>
    <p:extLst>
      <p:ext uri="{BB962C8B-B14F-4D97-AF65-F5344CB8AC3E}">
        <p14:creationId xmlns:p14="http://schemas.microsoft.com/office/powerpoint/2010/main" val="32188555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 photography</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36763" r="50511" b="11410"/>
          <a:stretch/>
        </p:blipFill>
        <p:spPr>
          <a:xfrm>
            <a:off x="1371600" y="2209800"/>
            <a:ext cx="2608729" cy="3759849"/>
          </a:xfrm>
        </p:spPr>
      </p:pic>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8415"/>
          <a:stretch/>
        </p:blipFill>
        <p:spPr bwMode="auto">
          <a:xfrm>
            <a:off x="2057400" y="1143000"/>
            <a:ext cx="525739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1" r="50511" b="63237"/>
          <a:stretch/>
        </p:blipFill>
        <p:spPr bwMode="auto">
          <a:xfrm>
            <a:off x="4495800" y="2362200"/>
            <a:ext cx="327954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213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Examples of point processing</a:t>
            </a:r>
            <a:endParaRPr dirty="0"/>
          </a:p>
        </p:txBody>
      </p:sp>
      <p:pic>
        <p:nvPicPr>
          <p:cNvPr id="40" name="latex-image-1.pdf" descr="latex-image-1.pdf"/>
          <p:cNvPicPr>
            <a:picLocks noChangeAspect="1"/>
          </p:cNvPicPr>
          <p:nvPr/>
        </p:nvPicPr>
        <p:blipFill>
          <a:blip r:embed="rId2"/>
          <a:stretch>
            <a:fillRect/>
          </a:stretch>
        </p:blipFill>
        <p:spPr>
          <a:xfrm>
            <a:off x="1883466" y="2938471"/>
            <a:ext cx="127249" cy="113854"/>
          </a:xfrm>
          <a:prstGeom prst="rect">
            <a:avLst/>
          </a:prstGeom>
          <a:ln w="12700">
            <a:miter lim="400000"/>
          </a:ln>
          <a:effectLst/>
        </p:spPr>
      </p:pic>
      <p:grpSp>
        <p:nvGrpSpPr>
          <p:cNvPr id="41" name="Group 40"/>
          <p:cNvGrpSpPr/>
          <p:nvPr/>
        </p:nvGrpSpPr>
        <p:grpSpPr>
          <a:xfrm>
            <a:off x="178267" y="3980948"/>
            <a:ext cx="8787467" cy="1371600"/>
            <a:chOff x="236554" y="4103286"/>
            <a:chExt cx="11716622" cy="1828800"/>
          </a:xfrm>
        </p:grpSpPr>
        <p:pic>
          <p:nvPicPr>
            <p:cNvPr id="42" name="image.png" descr="image.png"/>
            <p:cNvPicPr>
              <a:picLocks noChangeAspect="1"/>
            </p:cNvPicPr>
            <p:nvPr/>
          </p:nvPicPr>
          <p:blipFill>
            <a:blip r:embed="rId3"/>
            <a:stretch>
              <a:fillRect/>
            </a:stretch>
          </p:blipFill>
          <p:spPr>
            <a:xfrm>
              <a:off x="3222802" y="4103286"/>
              <a:ext cx="2757878" cy="1828800"/>
            </a:xfrm>
            <a:prstGeom prst="rect">
              <a:avLst/>
            </a:prstGeom>
            <a:ln w="12700">
              <a:solidFill>
                <a:schemeClr val="tx1"/>
              </a:solidFill>
              <a:miter lim="400000"/>
            </a:ln>
            <a:effectLst/>
          </p:spPr>
        </p:pic>
        <p:pic>
          <p:nvPicPr>
            <p:cNvPr id="43" name="image.png" descr="image.png"/>
            <p:cNvPicPr>
              <a:picLocks noChangeAspect="1"/>
            </p:cNvPicPr>
            <p:nvPr/>
          </p:nvPicPr>
          <p:blipFill>
            <a:blip r:embed="rId4"/>
            <a:stretch>
              <a:fillRect/>
            </a:stretch>
          </p:blipFill>
          <p:spPr>
            <a:xfrm>
              <a:off x="6209050" y="4103286"/>
              <a:ext cx="2757878" cy="1828800"/>
            </a:xfrm>
            <a:prstGeom prst="rect">
              <a:avLst/>
            </a:prstGeom>
            <a:ln w="12700">
              <a:solidFill>
                <a:schemeClr val="tx1"/>
              </a:solidFill>
              <a:miter lim="400000"/>
            </a:ln>
            <a:effectLst/>
          </p:spPr>
        </p:pic>
        <p:pic>
          <p:nvPicPr>
            <p:cNvPr id="44" name="image.png" descr="image.png"/>
            <p:cNvPicPr>
              <a:picLocks noChangeAspect="1"/>
            </p:cNvPicPr>
            <p:nvPr/>
          </p:nvPicPr>
          <p:blipFill>
            <a:blip r:embed="rId5"/>
            <a:stretch>
              <a:fillRect/>
            </a:stretch>
          </p:blipFill>
          <p:spPr>
            <a:xfrm>
              <a:off x="236554" y="4103286"/>
              <a:ext cx="2757878" cy="1828800"/>
            </a:xfrm>
            <a:prstGeom prst="rect">
              <a:avLst/>
            </a:prstGeom>
            <a:ln w="12700">
              <a:solidFill>
                <a:schemeClr val="tx1"/>
              </a:solidFill>
              <a:miter lim="400000"/>
            </a:ln>
            <a:effectLst/>
          </p:spPr>
        </p:pic>
        <p:pic>
          <p:nvPicPr>
            <p:cNvPr id="45" name="image.png" descr="image.png"/>
            <p:cNvPicPr>
              <a:picLocks noChangeAspect="1"/>
            </p:cNvPicPr>
            <p:nvPr/>
          </p:nvPicPr>
          <p:blipFill>
            <a:blip r:embed="rId6"/>
            <a:stretch>
              <a:fillRect/>
            </a:stretch>
          </p:blipFill>
          <p:spPr>
            <a:xfrm>
              <a:off x="9195298" y="4103286"/>
              <a:ext cx="2757878" cy="1828800"/>
            </a:xfrm>
            <a:prstGeom prst="rect">
              <a:avLst/>
            </a:prstGeom>
            <a:ln w="12700">
              <a:solidFill>
                <a:schemeClr val="tx1"/>
              </a:solidFill>
              <a:miter lim="400000"/>
            </a:ln>
            <a:effectLst/>
          </p:spPr>
        </p:pic>
      </p:grpSp>
      <p:grpSp>
        <p:nvGrpSpPr>
          <p:cNvPr id="2" name="Group 1"/>
          <p:cNvGrpSpPr/>
          <p:nvPr/>
        </p:nvGrpSpPr>
        <p:grpSpPr>
          <a:xfrm>
            <a:off x="178267" y="1538579"/>
            <a:ext cx="8787467" cy="1606645"/>
            <a:chOff x="237689" y="990630"/>
            <a:chExt cx="11716622" cy="2142193"/>
          </a:xfrm>
        </p:grpSpPr>
        <p:grpSp>
          <p:nvGrpSpPr>
            <p:cNvPr id="56" name="Group 55"/>
            <p:cNvGrpSpPr/>
            <p:nvPr/>
          </p:nvGrpSpPr>
          <p:grpSpPr>
            <a:xfrm>
              <a:off x="237689" y="1304023"/>
              <a:ext cx="11716622" cy="1828800"/>
              <a:chOff x="237689" y="1108817"/>
              <a:chExt cx="11716622" cy="1828800"/>
            </a:xfrm>
          </p:grpSpPr>
          <p:pic>
            <p:nvPicPr>
              <p:cNvPr id="57" name="image.png" descr="image.png"/>
              <p:cNvPicPr>
                <a:picLocks noChangeAspect="1"/>
              </p:cNvPicPr>
              <p:nvPr/>
            </p:nvPicPr>
            <p:blipFill>
              <a:blip r:embed="rId7"/>
              <a:stretch>
                <a:fillRect/>
              </a:stretch>
            </p:blipFill>
            <p:spPr>
              <a:xfrm>
                <a:off x="237689" y="1108817"/>
                <a:ext cx="2757878" cy="1828800"/>
              </a:xfrm>
              <a:prstGeom prst="rect">
                <a:avLst/>
              </a:prstGeom>
              <a:ln w="12700">
                <a:solidFill>
                  <a:schemeClr val="tx1"/>
                </a:solidFill>
                <a:miter lim="400000"/>
              </a:ln>
              <a:effectLst/>
            </p:spPr>
          </p:pic>
          <p:pic>
            <p:nvPicPr>
              <p:cNvPr id="58" name="image.png" descr="image.png"/>
              <p:cNvPicPr>
                <a:picLocks noChangeAspect="1"/>
              </p:cNvPicPr>
              <p:nvPr/>
            </p:nvPicPr>
            <p:blipFill>
              <a:blip r:embed="rId8"/>
              <a:stretch>
                <a:fillRect/>
              </a:stretch>
            </p:blipFill>
            <p:spPr>
              <a:xfrm>
                <a:off x="3223937" y="1108817"/>
                <a:ext cx="2757878" cy="1828800"/>
              </a:xfrm>
              <a:prstGeom prst="rect">
                <a:avLst/>
              </a:prstGeom>
              <a:ln w="12700">
                <a:solidFill>
                  <a:schemeClr val="tx1"/>
                </a:solidFill>
                <a:miter lim="400000"/>
              </a:ln>
              <a:effectLst/>
            </p:spPr>
          </p:pic>
          <p:pic>
            <p:nvPicPr>
              <p:cNvPr id="59" name="image.png" descr="image.png"/>
              <p:cNvPicPr>
                <a:picLocks noChangeAspect="1"/>
              </p:cNvPicPr>
              <p:nvPr/>
            </p:nvPicPr>
            <p:blipFill>
              <a:blip r:embed="rId9"/>
              <a:stretch>
                <a:fillRect/>
              </a:stretch>
            </p:blipFill>
            <p:spPr>
              <a:xfrm>
                <a:off x="6210185" y="1108817"/>
                <a:ext cx="2757878" cy="1828800"/>
              </a:xfrm>
              <a:prstGeom prst="rect">
                <a:avLst/>
              </a:prstGeom>
              <a:ln w="12700">
                <a:solidFill>
                  <a:schemeClr val="tx1"/>
                </a:solidFill>
                <a:miter lim="400000"/>
              </a:ln>
              <a:effectLst/>
            </p:spPr>
          </p:pic>
          <p:pic>
            <p:nvPicPr>
              <p:cNvPr id="74" name="image.jpg" descr="image.jpg"/>
              <p:cNvPicPr>
                <a:picLocks noChangeAspect="1"/>
              </p:cNvPicPr>
              <p:nvPr/>
            </p:nvPicPr>
            <p:blipFill>
              <a:blip r:embed="rId10"/>
              <a:stretch>
                <a:fillRect/>
              </a:stretch>
            </p:blipFill>
            <p:spPr>
              <a:xfrm>
                <a:off x="9196433" y="1108817"/>
                <a:ext cx="2757878" cy="1828800"/>
              </a:xfrm>
              <a:prstGeom prst="rect">
                <a:avLst/>
              </a:prstGeom>
              <a:ln w="12700">
                <a:solidFill>
                  <a:schemeClr val="tx1"/>
                </a:solidFill>
                <a:miter lim="400000"/>
              </a:ln>
              <a:effectLst/>
            </p:spPr>
          </p:pic>
        </p:grpSp>
        <p:grpSp>
          <p:nvGrpSpPr>
            <p:cNvPr id="75" name="Group 74"/>
            <p:cNvGrpSpPr/>
            <p:nvPr/>
          </p:nvGrpSpPr>
          <p:grpSpPr>
            <a:xfrm>
              <a:off x="237689" y="990630"/>
              <a:ext cx="11716622" cy="307776"/>
              <a:chOff x="237689" y="713232"/>
              <a:chExt cx="11716622" cy="307776"/>
            </a:xfrm>
          </p:grpSpPr>
          <p:sp>
            <p:nvSpPr>
              <p:cNvPr id="76" name="Original"/>
              <p:cNvSpPr/>
              <p:nvPr/>
            </p:nvSpPr>
            <p:spPr>
              <a:xfrm>
                <a:off x="237689" y="713232"/>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o</a:t>
                </a:r>
                <a:r>
                  <a:rPr sz="1500" dirty="0">
                    <a:latin typeface="+mj-lt"/>
                  </a:rPr>
                  <a:t>riginal</a:t>
                </a:r>
              </a:p>
            </p:txBody>
          </p:sp>
          <p:sp>
            <p:nvSpPr>
              <p:cNvPr id="77" name="Lower Contrast"/>
              <p:cNvSpPr/>
              <p:nvPr/>
            </p:nvSpPr>
            <p:spPr>
              <a:xfrm>
                <a:off x="621018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8" name="Nonlinear Lower Contrast"/>
              <p:cNvSpPr/>
              <p:nvPr/>
            </p:nvSpPr>
            <p:spPr>
              <a:xfrm>
                <a:off x="9196432"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9" name="Original"/>
              <p:cNvSpPr/>
              <p:nvPr/>
            </p:nvSpPr>
            <p:spPr>
              <a:xfrm>
                <a:off x="322393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darken</a:t>
                </a:r>
                <a:endParaRPr sz="1500" dirty="0">
                  <a:latin typeface="+mj-lt"/>
                </a:endParaRPr>
              </a:p>
            </p:txBody>
          </p:sp>
        </p:grpSp>
      </p:grpSp>
      <p:grpSp>
        <p:nvGrpSpPr>
          <p:cNvPr id="80" name="Group 79"/>
          <p:cNvGrpSpPr/>
          <p:nvPr/>
        </p:nvGrpSpPr>
        <p:grpSpPr>
          <a:xfrm>
            <a:off x="178267" y="3741809"/>
            <a:ext cx="8787467" cy="230833"/>
            <a:chOff x="237689" y="3743339"/>
            <a:chExt cx="11716622" cy="307777"/>
          </a:xfrm>
        </p:grpSpPr>
        <p:sp>
          <p:nvSpPr>
            <p:cNvPr id="81" name="Original"/>
            <p:cNvSpPr/>
            <p:nvPr/>
          </p:nvSpPr>
          <p:spPr>
            <a:xfrm>
              <a:off x="237689" y="3743339"/>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invert</a:t>
              </a:r>
              <a:endParaRPr sz="1500" dirty="0">
                <a:latin typeface="+mj-lt"/>
              </a:endParaRPr>
            </a:p>
          </p:txBody>
        </p:sp>
        <p:sp>
          <p:nvSpPr>
            <p:cNvPr id="82" name="Lower Contrast"/>
            <p:cNvSpPr/>
            <p:nvPr/>
          </p:nvSpPr>
          <p:spPr>
            <a:xfrm>
              <a:off x="621018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raise c</a:t>
              </a:r>
              <a:r>
                <a:rPr sz="1500" dirty="0">
                  <a:latin typeface="+mj-lt"/>
                </a:rPr>
                <a:t>ontrast</a:t>
              </a:r>
            </a:p>
          </p:txBody>
        </p:sp>
        <p:sp>
          <p:nvSpPr>
            <p:cNvPr id="83" name="Nonlinear Lower Contrast"/>
            <p:cNvSpPr/>
            <p:nvPr/>
          </p:nvSpPr>
          <p:spPr>
            <a:xfrm>
              <a:off x="9196432" y="3743339"/>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raise</a:t>
              </a:r>
              <a:r>
                <a:rPr sz="1500" dirty="0">
                  <a:latin typeface="+mj-lt"/>
                </a:rPr>
                <a:t> </a:t>
              </a:r>
              <a:r>
                <a:rPr lang="en-US" sz="1500" dirty="0">
                  <a:latin typeface="+mj-lt"/>
                </a:rPr>
                <a:t>c</a:t>
              </a:r>
              <a:r>
                <a:rPr sz="1500" dirty="0">
                  <a:latin typeface="+mj-lt"/>
                </a:rPr>
                <a:t>ontrast</a:t>
              </a:r>
            </a:p>
          </p:txBody>
        </p:sp>
        <p:sp>
          <p:nvSpPr>
            <p:cNvPr id="84" name="Original"/>
            <p:cNvSpPr/>
            <p:nvPr/>
          </p:nvSpPr>
          <p:spPr>
            <a:xfrm>
              <a:off x="322393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lighten</a:t>
              </a:r>
              <a:endParaRPr sz="1500" dirty="0">
                <a:latin typeface="+mj-lt"/>
              </a:endParaRPr>
            </a:p>
          </p:txBody>
        </p:sp>
      </p:grpSp>
      <p:sp>
        <p:nvSpPr>
          <p:cNvPr id="85" name="filtering"/>
          <p:cNvSpPr/>
          <p:nvPr/>
        </p:nvSpPr>
        <p:spPr>
          <a:xfrm>
            <a:off x="302004" y="1026722"/>
            <a:ext cx="1813945"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1800"/>
            </a:lvl1pPr>
          </a:lstStyle>
          <a:p>
            <a:pPr algn="ctr"/>
            <a:r>
              <a:rPr lang="en-US" sz="1500" dirty="0">
                <a:latin typeface="+mj-lt"/>
              </a:rPr>
              <a:t>How would you implement these?</a:t>
            </a:r>
            <a:endParaRPr sz="1500" dirty="0">
              <a:latin typeface="+mj-lt"/>
            </a:endParaRPr>
          </a:p>
        </p:txBody>
      </p:sp>
      <p:pic>
        <p:nvPicPr>
          <p:cNvPr id="86" name="latex-image-1.pdf" descr="latex-image-1.pdf"/>
          <p:cNvPicPr>
            <a:picLocks noChangeAspect="1"/>
          </p:cNvPicPr>
          <p:nvPr/>
        </p:nvPicPr>
        <p:blipFill>
          <a:blip r:embed="rId2"/>
          <a:stretch>
            <a:fillRect/>
          </a:stretch>
        </p:blipFill>
        <p:spPr>
          <a:xfrm>
            <a:off x="1161571" y="3396754"/>
            <a:ext cx="101798" cy="91083"/>
          </a:xfrm>
          <a:prstGeom prst="rect">
            <a:avLst/>
          </a:prstGeom>
          <a:ln w="12700">
            <a:miter lim="400000"/>
          </a:ln>
        </p:spPr>
      </p:pic>
    </p:spTree>
    <p:extLst>
      <p:ext uri="{BB962C8B-B14F-4D97-AF65-F5344CB8AC3E}">
        <p14:creationId xmlns:p14="http://schemas.microsoft.com/office/powerpoint/2010/main" val="4127017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fake tilt shift?</a:t>
            </a:r>
          </a:p>
        </p:txBody>
      </p:sp>
      <p:sp>
        <p:nvSpPr>
          <p:cNvPr id="3" name="Content Placeholder 2"/>
          <p:cNvSpPr>
            <a:spLocks noGrp="1"/>
          </p:cNvSpPr>
          <p:nvPr>
            <p:ph idx="1"/>
          </p:nvPr>
        </p:nvSpPr>
        <p:spPr/>
        <p:txBody>
          <a:bodyPr/>
          <a:lstStyle/>
          <a:p>
            <a:pPr marL="0" indent="0">
              <a:buNone/>
            </a:pPr>
            <a:r>
              <a:rPr lang="en-US" dirty="0"/>
              <a:t>We need to blur the image</a:t>
            </a:r>
          </a:p>
          <a:p>
            <a:pPr lvl="1"/>
            <a:r>
              <a:rPr lang="en-US" dirty="0"/>
              <a:t>OK, now we know how to do that.</a:t>
            </a:r>
          </a:p>
        </p:txBody>
      </p:sp>
    </p:spTree>
    <p:extLst>
      <p:ext uri="{BB962C8B-B14F-4D97-AF65-F5344CB8AC3E}">
        <p14:creationId xmlns:p14="http://schemas.microsoft.com/office/powerpoint/2010/main" val="894565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fake tilt shift?</a:t>
            </a:r>
          </a:p>
        </p:txBody>
      </p:sp>
      <p:sp>
        <p:nvSpPr>
          <p:cNvPr id="3" name="Content Placeholder 2"/>
          <p:cNvSpPr>
            <a:spLocks noGrp="1"/>
          </p:cNvSpPr>
          <p:nvPr>
            <p:ph idx="1"/>
          </p:nvPr>
        </p:nvSpPr>
        <p:spPr>
          <a:xfrm>
            <a:off x="457200" y="990601"/>
            <a:ext cx="8229600" cy="2895600"/>
          </a:xfrm>
        </p:spPr>
        <p:txBody>
          <a:bodyPr/>
          <a:lstStyle/>
          <a:p>
            <a:pPr marL="0" indent="0">
              <a:buNone/>
            </a:pPr>
            <a:r>
              <a:rPr lang="en-US" dirty="0"/>
              <a:t>We need to blur the image</a:t>
            </a:r>
          </a:p>
          <a:p>
            <a:pPr lvl="1"/>
            <a:r>
              <a:rPr lang="en-US" dirty="0"/>
              <a:t>OK, now we know how to do that.</a:t>
            </a:r>
          </a:p>
          <a:p>
            <a:pPr lvl="1"/>
            <a:endParaRPr lang="en-US" dirty="0"/>
          </a:p>
          <a:p>
            <a:pPr marL="0" indent="0">
              <a:buNone/>
            </a:pPr>
            <a:r>
              <a:rPr lang="en-US" dirty="0"/>
              <a:t>We need to blur progressively more away from our ‘fake’ focal point</a:t>
            </a:r>
          </a:p>
        </p:txBody>
      </p:sp>
      <p:sp>
        <p:nvSpPr>
          <p:cNvPr id="4" name="Rectangle 3"/>
          <p:cNvSpPr/>
          <p:nvPr/>
        </p:nvSpPr>
        <p:spPr>
          <a:xfrm>
            <a:off x="4953000" y="3895166"/>
            <a:ext cx="3657600" cy="1591234"/>
          </a:xfrm>
          <a:prstGeom prst="rect">
            <a:avLst/>
          </a:prstGeom>
          <a:gradFill flip="none" rotWithShape="1">
            <a:gsLst>
              <a:gs pos="0">
                <a:schemeClr val="accent1">
                  <a:lumMod val="5000"/>
                  <a:lumOff val="95000"/>
                </a:schemeClr>
              </a:gs>
              <a:gs pos="100000">
                <a:schemeClr val="tx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953000" y="5486400"/>
            <a:ext cx="3657600" cy="1201269"/>
          </a:xfrm>
          <a:prstGeom prst="rect">
            <a:avLst/>
          </a:prstGeom>
          <a:gradFill flip="none" rotWithShape="1">
            <a:gsLst>
              <a:gs pos="0">
                <a:schemeClr val="accent1">
                  <a:lumMod val="5000"/>
                  <a:lumOff val="95000"/>
                </a:schemeClr>
              </a:gs>
              <a:gs pos="100000">
                <a:schemeClr val="tx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685800" y="3886201"/>
            <a:ext cx="4144107" cy="2762738"/>
          </a:xfrm>
          <a:prstGeom prst="rect">
            <a:avLst/>
          </a:prstGeom>
        </p:spPr>
      </p:pic>
    </p:spTree>
    <p:extLst>
      <p:ext uri="{BB962C8B-B14F-4D97-AF65-F5344CB8AC3E}">
        <p14:creationId xmlns:p14="http://schemas.microsoft.com/office/powerpoint/2010/main" val="415035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can I make it look more like a toy?</a:t>
            </a:r>
          </a:p>
        </p:txBody>
      </p:sp>
      <p:sp>
        <p:nvSpPr>
          <p:cNvPr id="3" name="Content Placeholder 2"/>
          <p:cNvSpPr>
            <a:spLocks noGrp="1"/>
          </p:cNvSpPr>
          <p:nvPr>
            <p:ph idx="1"/>
          </p:nvPr>
        </p:nvSpPr>
        <p:spPr>
          <a:xfrm>
            <a:off x="275493" y="1295400"/>
            <a:ext cx="8593013" cy="4830763"/>
          </a:xfrm>
        </p:spPr>
        <p:txBody>
          <a:bodyPr/>
          <a:lstStyle/>
          <a:p>
            <a:r>
              <a:rPr lang="en-US" dirty="0"/>
              <a:t>Boost </a:t>
            </a:r>
            <a:r>
              <a:rPr lang="en-US" i="1" dirty="0"/>
              <a:t>saturation</a:t>
            </a:r>
            <a:r>
              <a:rPr lang="en-US" dirty="0"/>
              <a:t> – toys are very colorful</a:t>
            </a:r>
          </a:p>
          <a:p>
            <a:r>
              <a:rPr lang="en-US" dirty="0"/>
              <a:t>We’ll learn how to do this when we discuss color</a:t>
            </a:r>
          </a:p>
          <a:p>
            <a:pPr marL="0" indent="0">
              <a:buNone/>
            </a:pPr>
            <a:endParaRPr lang="en-US" dirty="0"/>
          </a:p>
          <a:p>
            <a:endParaRPr lang="en-US" dirty="0"/>
          </a:p>
        </p:txBody>
      </p:sp>
      <p:pic>
        <p:nvPicPr>
          <p:cNvPr id="4" name="Picture 3"/>
          <p:cNvPicPr>
            <a:picLocks noChangeAspect="1"/>
          </p:cNvPicPr>
          <p:nvPr/>
        </p:nvPicPr>
        <p:blipFill>
          <a:blip r:embed="rId3"/>
          <a:stretch>
            <a:fillRect/>
          </a:stretch>
        </p:blipFill>
        <p:spPr>
          <a:xfrm>
            <a:off x="4572000" y="3429000"/>
            <a:ext cx="4598894" cy="3065929"/>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 y="3429000"/>
            <a:ext cx="4598894" cy="3065929"/>
          </a:xfrm>
          <a:prstGeom prst="rect">
            <a:avLst/>
          </a:prstGeom>
        </p:spPr>
      </p:pic>
    </p:spTree>
    <p:extLst>
      <p:ext uri="{BB962C8B-B14F-4D97-AF65-F5344CB8AC3E}">
        <p14:creationId xmlns:p14="http://schemas.microsoft.com/office/powerpoint/2010/main" val="13348518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filter visualization</a:t>
            </a:r>
          </a:p>
        </p:txBody>
      </p:sp>
      <p:sp>
        <p:nvSpPr>
          <p:cNvPr id="3" name="Content Placeholder 2"/>
          <p:cNvSpPr>
            <a:spLocks noGrp="1"/>
          </p:cNvSpPr>
          <p:nvPr>
            <p:ph idx="1"/>
          </p:nvPr>
        </p:nvSpPr>
        <p:spPr/>
        <p:txBody>
          <a:bodyPr>
            <a:normAutofit/>
          </a:bodyPr>
          <a:lstStyle/>
          <a:p>
            <a:r>
              <a:rPr lang="en-US" dirty="0"/>
              <a:t>What happens to negative numbers?</a:t>
            </a:r>
          </a:p>
          <a:p>
            <a:endParaRPr lang="en-US" dirty="0"/>
          </a:p>
          <a:p>
            <a:r>
              <a:rPr lang="en-US" dirty="0"/>
              <a:t>For visualization:</a:t>
            </a:r>
          </a:p>
          <a:p>
            <a:pPr lvl="1"/>
            <a:r>
              <a:rPr lang="en-US" dirty="0"/>
              <a:t>Shift image + 0.5</a:t>
            </a:r>
          </a:p>
          <a:p>
            <a:pPr lvl="1"/>
            <a:r>
              <a:rPr lang="en-US" dirty="0"/>
              <a:t>If gradients are small, scale edge response</a:t>
            </a:r>
          </a:p>
        </p:txBody>
      </p:sp>
    </p:spTree>
    <p:extLst>
      <p:ext uri="{BB962C8B-B14F-4D97-AF65-F5344CB8AC3E}">
        <p14:creationId xmlns:p14="http://schemas.microsoft.com/office/powerpoint/2010/main" val="38106095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EE00B-84AD-463E-BA25-C87D0B0FD02C}"/>
              </a:ext>
            </a:extLst>
          </p:cNvPr>
          <p:cNvPicPr>
            <a:picLocks noChangeAspect="1"/>
          </p:cNvPicPr>
          <p:nvPr/>
        </p:nvPicPr>
        <p:blipFill>
          <a:blip r:embed="rId3"/>
          <a:stretch>
            <a:fillRect/>
          </a:stretch>
        </p:blipFill>
        <p:spPr>
          <a:xfrm>
            <a:off x="3345123" y="2736692"/>
            <a:ext cx="2533911" cy="3359308"/>
          </a:xfrm>
          <a:prstGeom prst="rect">
            <a:avLst/>
          </a:prstGeom>
        </p:spPr>
      </p:pic>
      <p:pic>
        <p:nvPicPr>
          <p:cNvPr id="5" name="Picture 4">
            <a:extLst>
              <a:ext uri="{FF2B5EF4-FFF2-40B4-BE49-F238E27FC236}">
                <a16:creationId xmlns:a16="http://schemas.microsoft.com/office/drawing/2014/main" id="{2D99D8A8-0202-427E-A88B-51F2B3F98708}"/>
              </a:ext>
            </a:extLst>
          </p:cNvPr>
          <p:cNvPicPr>
            <a:picLocks noChangeAspect="1"/>
          </p:cNvPicPr>
          <p:nvPr/>
        </p:nvPicPr>
        <p:blipFill>
          <a:blip r:embed="rId4"/>
          <a:stretch>
            <a:fillRect/>
          </a:stretch>
        </p:blipFill>
        <p:spPr>
          <a:xfrm>
            <a:off x="533400" y="2736692"/>
            <a:ext cx="2522367" cy="3359308"/>
          </a:xfrm>
          <a:prstGeom prst="rect">
            <a:avLst/>
          </a:prstGeom>
        </p:spPr>
      </p:pic>
      <p:pic>
        <p:nvPicPr>
          <p:cNvPr id="6" name="Picture 5">
            <a:extLst>
              <a:ext uri="{FF2B5EF4-FFF2-40B4-BE49-F238E27FC236}">
                <a16:creationId xmlns:a16="http://schemas.microsoft.com/office/drawing/2014/main" id="{FD96AF30-4362-4F7E-9854-FE7FF71A9613}"/>
              </a:ext>
            </a:extLst>
          </p:cNvPr>
          <p:cNvPicPr>
            <a:picLocks noChangeAspect="1"/>
          </p:cNvPicPr>
          <p:nvPr/>
        </p:nvPicPr>
        <p:blipFill>
          <a:blip r:embed="rId5"/>
          <a:stretch>
            <a:fillRect/>
          </a:stretch>
        </p:blipFill>
        <p:spPr>
          <a:xfrm>
            <a:off x="6168391" y="2736692"/>
            <a:ext cx="2536856" cy="3359308"/>
          </a:xfrm>
          <a:prstGeom prst="rect">
            <a:avLst/>
          </a:prstGeom>
        </p:spPr>
      </p:pic>
      <p:sp>
        <p:nvSpPr>
          <p:cNvPr id="7" name="Rectangle 6">
            <a:extLst>
              <a:ext uri="{FF2B5EF4-FFF2-40B4-BE49-F238E27FC236}">
                <a16:creationId xmlns:a16="http://schemas.microsoft.com/office/drawing/2014/main" id="{679E4604-CA7E-4B24-8BA6-CBB1139B2294}"/>
              </a:ext>
            </a:extLst>
          </p:cNvPr>
          <p:cNvSpPr/>
          <p:nvPr/>
        </p:nvSpPr>
        <p:spPr>
          <a:xfrm>
            <a:off x="5960959" y="2291160"/>
            <a:ext cx="3217547"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plt.imshow</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h + 0.5 );</a:t>
            </a:r>
          </a:p>
        </p:txBody>
      </p:sp>
      <p:sp>
        <p:nvSpPr>
          <p:cNvPr id="8" name="Rectangle 7">
            <a:extLst>
              <a:ext uri="{FF2B5EF4-FFF2-40B4-BE49-F238E27FC236}">
                <a16:creationId xmlns:a16="http://schemas.microsoft.com/office/drawing/2014/main" id="{7122AB32-12D4-49B1-B557-5F7085E628AE}"/>
              </a:ext>
            </a:extLst>
          </p:cNvPr>
          <p:cNvSpPr/>
          <p:nvPr/>
        </p:nvSpPr>
        <p:spPr>
          <a:xfrm>
            <a:off x="3488636" y="2291160"/>
            <a:ext cx="2390398"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plt.imshow</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h );</a:t>
            </a:r>
          </a:p>
        </p:txBody>
      </p:sp>
      <p:sp>
        <p:nvSpPr>
          <p:cNvPr id="9" name="Rectangle 8">
            <a:extLst>
              <a:ext uri="{FF2B5EF4-FFF2-40B4-BE49-F238E27FC236}">
                <a16:creationId xmlns:a16="http://schemas.microsoft.com/office/drawing/2014/main" id="{C2B8D5CD-0939-4BF3-81BA-FA90EBEA5529}"/>
              </a:ext>
            </a:extLst>
          </p:cNvPr>
          <p:cNvSpPr/>
          <p:nvPr/>
        </p:nvSpPr>
        <p:spPr>
          <a:xfrm>
            <a:off x="157482" y="152400"/>
            <a:ext cx="8681718" cy="64633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&gt;&gt; I = img_to_float32( </a:t>
            </a:r>
            <a:r>
              <a:rPr kumimoji="0" lang="en-US"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io.imread</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‘luke.jpg’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&gt;&gt; h = convolve2d( I, </a:t>
            </a:r>
            <a:r>
              <a:rPr kumimoji="0" lang="en-US"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sobelKernel</a:t>
            </a: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p:txBody>
      </p:sp>
      <p:grpSp>
        <p:nvGrpSpPr>
          <p:cNvPr id="10" name="Group 5">
            <a:extLst>
              <a:ext uri="{FF2B5EF4-FFF2-40B4-BE49-F238E27FC236}">
                <a16:creationId xmlns:a16="http://schemas.microsoft.com/office/drawing/2014/main" id="{28265E47-A460-47C2-AACE-AB71B88A3212}"/>
              </a:ext>
            </a:extLst>
          </p:cNvPr>
          <p:cNvGrpSpPr>
            <a:grpSpLocks noChangeAspect="1"/>
          </p:cNvGrpSpPr>
          <p:nvPr/>
        </p:nvGrpSpPr>
        <p:grpSpPr bwMode="auto">
          <a:xfrm>
            <a:off x="7595868" y="87867"/>
            <a:ext cx="1390650" cy="1371600"/>
            <a:chOff x="144" y="144"/>
            <a:chExt cx="1152" cy="1136"/>
          </a:xfrm>
        </p:grpSpPr>
        <p:sp>
          <p:nvSpPr>
            <p:cNvPr id="11" name="Rectangle 6">
              <a:extLst>
                <a:ext uri="{FF2B5EF4-FFF2-40B4-BE49-F238E27FC236}">
                  <a16:creationId xmlns:a16="http://schemas.microsoft.com/office/drawing/2014/main" id="{BB05F2ED-BC11-4603-878E-AF8EE0ABB6DE}"/>
                </a:ext>
              </a:extLst>
            </p:cNvPr>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12" name="Rectangle 7">
              <a:extLst>
                <a:ext uri="{FF2B5EF4-FFF2-40B4-BE49-F238E27FC236}">
                  <a16:creationId xmlns:a16="http://schemas.microsoft.com/office/drawing/2014/main" id="{CD8A39C0-3982-40BC-A925-65DA0105AB3E}"/>
                </a:ext>
              </a:extLst>
            </p:cNvPr>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13" name="Rectangle 8">
              <a:extLst>
                <a:ext uri="{FF2B5EF4-FFF2-40B4-BE49-F238E27FC236}">
                  <a16:creationId xmlns:a16="http://schemas.microsoft.com/office/drawing/2014/main" id="{F324E7F4-D761-4E00-9FC9-F839F79191D2}"/>
                </a:ext>
              </a:extLst>
            </p:cNvPr>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14" name="Rectangle 9">
              <a:extLst>
                <a:ext uri="{FF2B5EF4-FFF2-40B4-BE49-F238E27FC236}">
                  <a16:creationId xmlns:a16="http://schemas.microsoft.com/office/drawing/2014/main" id="{839B1CF4-FEFE-4C58-B41B-EFAC042FA4C7}"/>
                </a:ext>
              </a:extLst>
            </p:cNvPr>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15" name="Rectangle 10">
              <a:extLst>
                <a:ext uri="{FF2B5EF4-FFF2-40B4-BE49-F238E27FC236}">
                  <a16:creationId xmlns:a16="http://schemas.microsoft.com/office/drawing/2014/main" id="{1302E3AD-8866-4994-A67A-CC44E4DBB676}"/>
                </a:ext>
              </a:extLst>
            </p:cNvPr>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16" name="Rectangle 11">
              <a:extLst>
                <a:ext uri="{FF2B5EF4-FFF2-40B4-BE49-F238E27FC236}">
                  <a16:creationId xmlns:a16="http://schemas.microsoft.com/office/drawing/2014/main" id="{C9A5D2C2-E142-46B1-A966-DC5EC76E7AAE}"/>
                </a:ext>
              </a:extLst>
            </p:cNvPr>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17" name="Rectangle 12">
              <a:extLst>
                <a:ext uri="{FF2B5EF4-FFF2-40B4-BE49-F238E27FC236}">
                  <a16:creationId xmlns:a16="http://schemas.microsoft.com/office/drawing/2014/main" id="{43EE856C-4874-4005-BDB9-747B665B6017}"/>
                </a:ext>
              </a:extLst>
            </p:cNvPr>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18" name="Rectangle 13">
              <a:extLst>
                <a:ext uri="{FF2B5EF4-FFF2-40B4-BE49-F238E27FC236}">
                  <a16:creationId xmlns:a16="http://schemas.microsoft.com/office/drawing/2014/main" id="{98866269-65FF-4063-8EEF-364434113D3C}"/>
                </a:ext>
              </a:extLst>
            </p:cNvPr>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19" name="Rectangle 14">
              <a:extLst>
                <a:ext uri="{FF2B5EF4-FFF2-40B4-BE49-F238E27FC236}">
                  <a16:creationId xmlns:a16="http://schemas.microsoft.com/office/drawing/2014/main" id="{040CA1C7-0768-4A56-A81C-36E58C899D2A}"/>
                </a:ext>
              </a:extLst>
            </p:cNvPr>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20" name="Line 15">
              <a:extLst>
                <a:ext uri="{FF2B5EF4-FFF2-40B4-BE49-F238E27FC236}">
                  <a16:creationId xmlns:a16="http://schemas.microsoft.com/office/drawing/2014/main" id="{4EF5FC48-C87B-45B1-8DA1-54A7BE405641}"/>
                </a:ext>
              </a:extLst>
            </p:cNvPr>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21" name="Line 16">
              <a:extLst>
                <a:ext uri="{FF2B5EF4-FFF2-40B4-BE49-F238E27FC236}">
                  <a16:creationId xmlns:a16="http://schemas.microsoft.com/office/drawing/2014/main" id="{52B42026-91EF-4A34-BBEC-EE995D9CA0B3}"/>
                </a:ext>
              </a:extLst>
            </p:cNvPr>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22" name="Line 17">
              <a:extLst>
                <a:ext uri="{FF2B5EF4-FFF2-40B4-BE49-F238E27FC236}">
                  <a16:creationId xmlns:a16="http://schemas.microsoft.com/office/drawing/2014/main" id="{2D025D6E-1169-41EF-BB51-E37A8AFA4E96}"/>
                </a:ext>
              </a:extLst>
            </p:cNvPr>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23" name="Line 18">
              <a:extLst>
                <a:ext uri="{FF2B5EF4-FFF2-40B4-BE49-F238E27FC236}">
                  <a16:creationId xmlns:a16="http://schemas.microsoft.com/office/drawing/2014/main" id="{E0C2246C-D3A9-4A1F-B09A-2FA6CDA7EFB1}"/>
                </a:ext>
              </a:extLst>
            </p:cNvPr>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24" name="Line 19">
              <a:extLst>
                <a:ext uri="{FF2B5EF4-FFF2-40B4-BE49-F238E27FC236}">
                  <a16:creationId xmlns:a16="http://schemas.microsoft.com/office/drawing/2014/main" id="{C1503B57-E4CB-48BA-9C69-A95119DD8DF2}"/>
                </a:ext>
              </a:extLst>
            </p:cNvPr>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25" name="Line 20">
              <a:extLst>
                <a:ext uri="{FF2B5EF4-FFF2-40B4-BE49-F238E27FC236}">
                  <a16:creationId xmlns:a16="http://schemas.microsoft.com/office/drawing/2014/main" id="{63D71736-0FD4-4717-BF18-46FCCEFAC521}"/>
                </a:ext>
              </a:extLst>
            </p:cNvPr>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26" name="Line 21">
              <a:extLst>
                <a:ext uri="{FF2B5EF4-FFF2-40B4-BE49-F238E27FC236}">
                  <a16:creationId xmlns:a16="http://schemas.microsoft.com/office/drawing/2014/main" id="{7C5991ED-9DC7-4E5A-873F-E4455FA63D72}"/>
                </a:ext>
              </a:extLst>
            </p:cNvPr>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27" name="Line 22">
              <a:extLst>
                <a:ext uri="{FF2B5EF4-FFF2-40B4-BE49-F238E27FC236}">
                  <a16:creationId xmlns:a16="http://schemas.microsoft.com/office/drawing/2014/main" id="{6B017223-F435-4A13-8237-522D15A017D8}"/>
                </a:ext>
              </a:extLst>
            </p:cNvPr>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B7965189-6F4A-42B6-A6C2-4B9200875811}"/>
              </a:ext>
            </a:extLst>
          </p:cNvPr>
          <p:cNvSpPr txBox="1">
            <a:spLocks noChangeArrowheads="1"/>
          </p:cNvSpPr>
          <p:nvPr/>
        </p:nvSpPr>
        <p:spPr bwMode="auto">
          <a:xfrm>
            <a:off x="7930547" y="1515717"/>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prstClr val="black"/>
                </a:solidFill>
              </a:rPr>
              <a:t>Sobel</a:t>
            </a:r>
          </a:p>
        </p:txBody>
      </p:sp>
    </p:spTree>
    <p:extLst>
      <p:ext uri="{BB962C8B-B14F-4D97-AF65-F5344CB8AC3E}">
        <p14:creationId xmlns:p14="http://schemas.microsoft.com/office/powerpoint/2010/main" val="204839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DE09E-2C3A-4418-A069-E90DEEFF1F43}"/>
              </a:ext>
            </a:extLst>
          </p:cNvPr>
          <p:cNvSpPr>
            <a:spLocks noGrp="1"/>
          </p:cNvSpPr>
          <p:nvPr>
            <p:ph type="title"/>
          </p:nvPr>
        </p:nvSpPr>
        <p:spPr>
          <a:xfrm>
            <a:off x="1600200" y="914400"/>
            <a:ext cx="3543300" cy="914400"/>
          </a:xfrm>
        </p:spPr>
        <p:txBody>
          <a:bodyPr>
            <a:normAutofit/>
          </a:bodyPr>
          <a:lstStyle/>
          <a:p>
            <a:r>
              <a:rPr lang="en-US" sz="2400" dirty="0">
                <a:latin typeface="Courier New" panose="02070309020205020404" pitchFamily="49" charset="0"/>
                <a:cs typeface="Courier New" panose="02070309020205020404" pitchFamily="49" charset="0"/>
              </a:rPr>
              <a:t>h(:,:,1) &lt; 0                 </a:t>
            </a:r>
          </a:p>
        </p:txBody>
      </p:sp>
      <p:pic>
        <p:nvPicPr>
          <p:cNvPr id="4" name="Picture 3">
            <a:extLst>
              <a:ext uri="{FF2B5EF4-FFF2-40B4-BE49-F238E27FC236}">
                <a16:creationId xmlns:a16="http://schemas.microsoft.com/office/drawing/2014/main" id="{2325D27A-D6F6-4464-926A-063A09C63F9C}"/>
              </a:ext>
            </a:extLst>
          </p:cNvPr>
          <p:cNvPicPr>
            <a:picLocks noChangeAspect="1"/>
          </p:cNvPicPr>
          <p:nvPr/>
        </p:nvPicPr>
        <p:blipFill>
          <a:blip r:embed="rId2"/>
          <a:stretch>
            <a:fillRect/>
          </a:stretch>
        </p:blipFill>
        <p:spPr>
          <a:xfrm>
            <a:off x="1295400" y="1828800"/>
            <a:ext cx="2990491" cy="3962400"/>
          </a:xfrm>
          <a:prstGeom prst="rect">
            <a:avLst/>
          </a:prstGeom>
        </p:spPr>
      </p:pic>
      <p:pic>
        <p:nvPicPr>
          <p:cNvPr id="5" name="Picture 4">
            <a:extLst>
              <a:ext uri="{FF2B5EF4-FFF2-40B4-BE49-F238E27FC236}">
                <a16:creationId xmlns:a16="http://schemas.microsoft.com/office/drawing/2014/main" id="{63580AFE-6914-4E5D-BC2A-9260FF705EC1}"/>
              </a:ext>
            </a:extLst>
          </p:cNvPr>
          <p:cNvPicPr>
            <a:picLocks noChangeAspect="1"/>
          </p:cNvPicPr>
          <p:nvPr/>
        </p:nvPicPr>
        <p:blipFill>
          <a:blip r:embed="rId3"/>
          <a:stretch>
            <a:fillRect/>
          </a:stretch>
        </p:blipFill>
        <p:spPr>
          <a:xfrm>
            <a:off x="4876800" y="1828800"/>
            <a:ext cx="2971800" cy="3939835"/>
          </a:xfrm>
          <a:prstGeom prst="rect">
            <a:avLst/>
          </a:prstGeom>
        </p:spPr>
      </p:pic>
      <p:sp>
        <p:nvSpPr>
          <p:cNvPr id="6" name="Title 1">
            <a:extLst>
              <a:ext uri="{FF2B5EF4-FFF2-40B4-BE49-F238E27FC236}">
                <a16:creationId xmlns:a16="http://schemas.microsoft.com/office/drawing/2014/main" id="{6D89AF75-12EB-45DB-845A-0D66101C83B5}"/>
              </a:ext>
            </a:extLst>
          </p:cNvPr>
          <p:cNvSpPr txBox="1">
            <a:spLocks/>
          </p:cNvSpPr>
          <p:nvPr/>
        </p:nvSpPr>
        <p:spPr bwMode="auto">
          <a:xfrm>
            <a:off x="5177790" y="914400"/>
            <a:ext cx="2819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rPr>
              <a:t>h(:,:,1) &gt; 0                 </a:t>
            </a:r>
          </a:p>
        </p:txBody>
      </p:sp>
    </p:spTree>
    <p:extLst>
      <p:ext uri="{BB962C8B-B14F-4D97-AF65-F5344CB8AC3E}">
        <p14:creationId xmlns:p14="http://schemas.microsoft.com/office/powerpoint/2010/main" val="11244865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t>Think-Pair-Share</a:t>
            </a:r>
          </a:p>
        </p:txBody>
      </p:sp>
      <p:pic>
        <p:nvPicPr>
          <p:cNvPr id="27652" name="Picture 3" descr="C:\Users\Hoiem\Documents\Classes\Computational Photography - Fall 2010\lectures\figs\filters\fil_pairs\sobel_gaus.png"/>
          <p:cNvPicPr>
            <a:picLocks noChangeAspect="1" noChangeArrowheads="1"/>
          </p:cNvPicPr>
          <p:nvPr/>
        </p:nvPicPr>
        <p:blipFill>
          <a:blip r:embed="rId3" cstate="print">
            <a:extLst>
              <a:ext uri="{28A0092B-C50C-407E-A947-70E740481C1C}">
                <a14:useLocalDpi xmlns:a14="http://schemas.microsoft.com/office/drawing/2010/main"/>
              </a:ext>
            </a:extLst>
          </a:blip>
          <a:srcRect l="15788" t="3510" r="14474" b="3510"/>
          <a:stretch>
            <a:fillRect/>
          </a:stretch>
        </p:blipFill>
        <p:spPr bwMode="auto">
          <a:xfrm>
            <a:off x="216961" y="3102557"/>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4" descr="C:\Users\Hoiem\Documents\Classes\Computational Photography - Fall 2010\lectures\figs\filters\fil_pairs\fil_sobel.png"/>
          <p:cNvPicPr>
            <a:picLocks noChangeAspect="1" noChangeArrowheads="1"/>
          </p:cNvPicPr>
          <p:nvPr/>
        </p:nvPicPr>
        <p:blipFill>
          <a:blip r:embed="rId4" cstate="hqprint">
            <a:extLst>
              <a:ext uri="{28A0092B-C50C-407E-A947-70E740481C1C}">
                <a14:useLocalDpi xmlns:a14="http://schemas.microsoft.com/office/drawing/2010/main"/>
              </a:ext>
            </a:extLst>
          </a:blip>
          <a:srcRect l="16667" t="4167" r="13542" b="4167"/>
          <a:stretch>
            <a:fillRect/>
          </a:stretch>
        </p:blipFill>
        <p:spPr bwMode="auto">
          <a:xfrm>
            <a:off x="1803144" y="3097487"/>
            <a:ext cx="1437905" cy="141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5" descr="C:\Users\Hoiem\Documents\Classes\Computational Photography - Fall 2010\lectures\figs\filters\fil_pairs\fil_gaus.png"/>
          <p:cNvPicPr>
            <a:picLocks noChangeAspect="1" noChangeArrowheads="1"/>
          </p:cNvPicPr>
          <p:nvPr/>
        </p:nvPicPr>
        <p:blipFill>
          <a:blip r:embed="rId5" cstate="print">
            <a:extLst>
              <a:ext uri="{28A0092B-C50C-407E-A947-70E740481C1C}">
                <a14:useLocalDpi xmlns:a14="http://schemas.microsoft.com/office/drawing/2010/main"/>
              </a:ext>
            </a:extLst>
          </a:blip>
          <a:srcRect l="17708" t="5556" r="16667" b="6944"/>
          <a:stretch>
            <a:fillRect/>
          </a:stretch>
        </p:blipFill>
        <p:spPr bwMode="auto">
          <a:xfrm>
            <a:off x="275032" y="4686300"/>
            <a:ext cx="1359458" cy="1359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6" descr="C:\Users\Hoiem\Documents\Classes\Computational Photography - Fall 2010\lectures\figs\filters\fil_pairs\im_shift.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494637" y="2895796"/>
            <a:ext cx="2663637" cy="169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7" descr="C:\Users\Hoiem\Documents\Classes\Computational Photography - Fall 2010\lectures\figs\filters\fil_pairs\im_orig.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516610" y="923558"/>
            <a:ext cx="2613283" cy="166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TextBox 11"/>
          <p:cNvSpPr txBox="1">
            <a:spLocks noChangeArrowheads="1"/>
          </p:cNvSpPr>
          <p:nvPr/>
        </p:nvSpPr>
        <p:spPr bwMode="auto">
          <a:xfrm>
            <a:off x="285541" y="893673"/>
            <a:ext cx="25812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 _ = D * B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2) A = _ * _</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3) F = D * _</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4) _ = D * 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658" name="TextBox 12"/>
          <p:cNvSpPr txBox="1">
            <a:spLocks noChangeArrowheads="1"/>
          </p:cNvSpPr>
          <p:nvPr/>
        </p:nvSpPr>
        <p:spPr bwMode="auto">
          <a:xfrm>
            <a:off x="-23069" y="3094937"/>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27659" name="TextBox 13"/>
          <p:cNvSpPr txBox="1">
            <a:spLocks noChangeArrowheads="1"/>
          </p:cNvSpPr>
          <p:nvPr/>
        </p:nvSpPr>
        <p:spPr bwMode="auto">
          <a:xfrm>
            <a:off x="1549556" y="3047856"/>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27660" name="TextBox 14"/>
          <p:cNvSpPr txBox="1">
            <a:spLocks noChangeArrowheads="1"/>
          </p:cNvSpPr>
          <p:nvPr/>
        </p:nvSpPr>
        <p:spPr bwMode="auto">
          <a:xfrm>
            <a:off x="-52628" y="459486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sp>
        <p:nvSpPr>
          <p:cNvPr id="27661" name="TextBox 15"/>
          <p:cNvSpPr txBox="1">
            <a:spLocks noChangeArrowheads="1"/>
          </p:cNvSpPr>
          <p:nvPr/>
        </p:nvSpPr>
        <p:spPr bwMode="auto">
          <a:xfrm>
            <a:off x="3169920" y="866531"/>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
            </a:r>
          </a:p>
        </p:txBody>
      </p:sp>
      <p:pic>
        <p:nvPicPr>
          <p:cNvPr id="27662" name="Picture 8" descr="C:\Users\Hoiem\Documents\Classes\Computational Photography - Fall 2010\lectures\figs\filters\fil_pairs\fil_shift.png"/>
          <p:cNvPicPr>
            <a:picLocks noChangeAspect="1" noChangeArrowheads="1"/>
          </p:cNvPicPr>
          <p:nvPr/>
        </p:nvPicPr>
        <p:blipFill>
          <a:blip r:embed="rId8" cstate="hqprint">
            <a:extLst>
              <a:ext uri="{28A0092B-C50C-407E-A947-70E740481C1C}">
                <a14:useLocalDpi xmlns:a14="http://schemas.microsoft.com/office/drawing/2010/main"/>
              </a:ext>
            </a:extLst>
          </a:blip>
          <a:srcRect l="9375" t="41667" r="7292" b="41666"/>
          <a:stretch>
            <a:fillRect/>
          </a:stretch>
        </p:blipFill>
        <p:spPr bwMode="auto">
          <a:xfrm>
            <a:off x="255585" y="6194572"/>
            <a:ext cx="2438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3" name="TextBox 17"/>
          <p:cNvSpPr txBox="1">
            <a:spLocks noChangeArrowheads="1"/>
          </p:cNvSpPr>
          <p:nvPr/>
        </p:nvSpPr>
        <p:spPr bwMode="auto">
          <a:xfrm>
            <a:off x="-49215" y="6150122"/>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a:t>
            </a:r>
          </a:p>
        </p:txBody>
      </p:sp>
      <p:pic>
        <p:nvPicPr>
          <p:cNvPr id="27664" name="Picture 9" descr="C:\Users\Hoiem\Documents\Classes\Computational Photography - Fall 2010\lectures\figs\filters\fil_pairs\im_gaus.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503146" y="906462"/>
            <a:ext cx="2632227" cy="167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5" name="TextBox 19"/>
          <p:cNvSpPr txBox="1">
            <a:spLocks noChangeArrowheads="1"/>
          </p:cNvSpPr>
          <p:nvPr/>
        </p:nvSpPr>
        <p:spPr bwMode="auto">
          <a:xfrm>
            <a:off x="3148672" y="2873394"/>
            <a:ext cx="374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t>
            </a:r>
          </a:p>
        </p:txBody>
      </p:sp>
      <p:pic>
        <p:nvPicPr>
          <p:cNvPr id="27666" name="Picture 10" descr="C:\Users\Hoiem\Documents\Classes\Computational Photography - Fall 2010\lectures\figs\filters\fil_pairs\im_sobel.png"/>
          <p:cNvPicPr>
            <a:picLocks noChangeAspect="1" noChangeArrowheads="1"/>
          </p:cNvPicPr>
          <p:nvPr/>
        </p:nvPicPr>
        <p:blipFill>
          <a:blip r:embed="rId10" cstate="print">
            <a:extLst>
              <a:ext uri="{28A0092B-C50C-407E-A947-70E740481C1C}">
                <a14:useLocalDpi xmlns:a14="http://schemas.microsoft.com/office/drawing/2010/main"/>
              </a:ext>
            </a:extLst>
          </a:blip>
          <a:srcRect l="9375" t="13889" r="8333" b="13889"/>
          <a:stretch>
            <a:fillRect/>
          </a:stretch>
        </p:blipFill>
        <p:spPr bwMode="auto">
          <a:xfrm>
            <a:off x="4876800" y="4788495"/>
            <a:ext cx="2786132" cy="18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7" name="TextBox 21"/>
          <p:cNvSpPr txBox="1">
            <a:spLocks noChangeArrowheads="1"/>
          </p:cNvSpPr>
          <p:nvPr/>
        </p:nvSpPr>
        <p:spPr bwMode="auto">
          <a:xfrm>
            <a:off x="4609334" y="4729905"/>
            <a:ext cx="36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
            </a:r>
          </a:p>
        </p:txBody>
      </p:sp>
      <p:sp>
        <p:nvSpPr>
          <p:cNvPr id="27668" name="TextBox 22"/>
          <p:cNvSpPr txBox="1">
            <a:spLocks noChangeArrowheads="1"/>
          </p:cNvSpPr>
          <p:nvPr/>
        </p:nvSpPr>
        <p:spPr bwMode="auto">
          <a:xfrm>
            <a:off x="6179549" y="866531"/>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a:t>
            </a:r>
          </a:p>
        </p:txBody>
      </p:sp>
      <p:pic>
        <p:nvPicPr>
          <p:cNvPr id="27669" name="Picture 11" descr="C:\Users\Hoiem\Documents\Classes\Computational Photography - Fall 2010\lectures\figs\filters\fil_pairs\im_im.pn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l="12672" t="14799" r="8974" b="18373"/>
          <a:stretch/>
        </p:blipFill>
        <p:spPr bwMode="auto">
          <a:xfrm>
            <a:off x="6455064" y="2880361"/>
            <a:ext cx="2663190" cy="170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0" name="TextBox 24"/>
          <p:cNvSpPr txBox="1">
            <a:spLocks noChangeArrowheads="1"/>
          </p:cNvSpPr>
          <p:nvPr/>
        </p:nvSpPr>
        <p:spPr bwMode="auto">
          <a:xfrm>
            <a:off x="6205826" y="2827513"/>
            <a:ext cx="249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a:t>
            </a:r>
          </a:p>
        </p:txBody>
      </p:sp>
      <p:sp>
        <p:nvSpPr>
          <p:cNvPr id="27672" name="TextBox 27"/>
          <p:cNvSpPr txBox="1">
            <a:spLocks noChangeArrowheads="1"/>
          </p:cNvSpPr>
          <p:nvPr/>
        </p:nvSpPr>
        <p:spPr bwMode="auto">
          <a:xfrm>
            <a:off x="6156526" y="268565"/>
            <a:ext cx="26789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Convolution operator</a:t>
            </a:r>
          </a:p>
        </p:txBody>
      </p:sp>
      <p:sp>
        <p:nvSpPr>
          <p:cNvPr id="25" name="TextBox 24"/>
          <p:cNvSpPr txBox="1"/>
          <p:nvPr/>
        </p:nvSpPr>
        <p:spPr>
          <a:xfrm>
            <a:off x="8441564" y="6550223"/>
            <a:ext cx="702436" cy="307777"/>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white">
                    <a:lumMod val="50000"/>
                  </a:prstClr>
                </a:solidFill>
                <a:effectLst/>
                <a:uLnTx/>
                <a:uFillTx/>
                <a:latin typeface="Arial" charset="0"/>
                <a:ea typeface="+mn-ea"/>
                <a:cs typeface="Arial" panose="020B0604020202020204" pitchFamily="34" charset="0"/>
              </a:rPr>
              <a:t>Hoiem</a:t>
            </a:r>
            <a:endParaRPr kumimoji="0" lang="en-US" sz="1400" b="0" i="0" u="none" strike="noStrike" kern="1200" cap="none" spc="0" normalizeH="0" baseline="0" noProof="0" dirty="0">
              <a:ln>
                <a:noFill/>
              </a:ln>
              <a:solidFill>
                <a:prstClr val="white">
                  <a:lumMod val="50000"/>
                </a:prstClr>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10980245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7439-A1DD-4DD8-9E3D-C4779437E7F4}"/>
              </a:ext>
            </a:extLst>
          </p:cNvPr>
          <p:cNvSpPr>
            <a:spLocks noGrp="1"/>
          </p:cNvSpPr>
          <p:nvPr>
            <p:ph type="title"/>
          </p:nvPr>
        </p:nvSpPr>
        <p:spPr/>
        <p:txBody>
          <a:bodyPr/>
          <a:lstStyle/>
          <a:p>
            <a:r>
              <a:rPr lang="en-US" dirty="0"/>
              <a:t>I = D * D</a:t>
            </a:r>
          </a:p>
        </p:txBody>
      </p:sp>
      <p:sp>
        <p:nvSpPr>
          <p:cNvPr id="3" name="Content Placeholder 2">
            <a:extLst>
              <a:ext uri="{FF2B5EF4-FFF2-40B4-BE49-F238E27FC236}">
                <a16:creationId xmlns:a16="http://schemas.microsoft.com/office/drawing/2014/main" id="{2A5AE57B-E311-4292-9947-5E94ABB7353E}"/>
              </a:ext>
            </a:extLst>
          </p:cNvPr>
          <p:cNvSpPr>
            <a:spLocks noGrp="1"/>
          </p:cNvSpPr>
          <p:nvPr>
            <p:ph idx="1"/>
          </p:nvPr>
        </p:nvSpPr>
        <p:spPr>
          <a:xfrm>
            <a:off x="628650" y="2551234"/>
            <a:ext cx="7886700" cy="2938738"/>
          </a:xfrm>
        </p:spPr>
        <p:txBody>
          <a:bodyPr>
            <a:normAutofit/>
          </a:bodyPr>
          <a:lstStyle/>
          <a:p>
            <a:pPr marL="0" indent="0">
              <a:buNone/>
            </a:pPr>
            <a:r>
              <a:rPr lang="en-US" dirty="0"/>
              <a:t>“…something to do with lack of content (black) at edges…”</a:t>
            </a:r>
          </a:p>
        </p:txBody>
      </p:sp>
      <p:pic>
        <p:nvPicPr>
          <p:cNvPr id="4" name="Picture 7" descr="C:\Users\Hoiem\Documents\Classes\Computational Photography - Fall 2010\lectures\figs\filters\fil_pairs\im_orig.jpg">
            <a:extLst>
              <a:ext uri="{FF2B5EF4-FFF2-40B4-BE49-F238E27FC236}">
                <a16:creationId xmlns:a16="http://schemas.microsoft.com/office/drawing/2014/main" id="{DE4693F6-ED67-4646-8F3B-461C29B7108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36864" y="1121294"/>
            <a:ext cx="2003142" cy="12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C:\Users\Hoiem\Documents\Classes\Computational Photography - Fall 2010\lectures\figs\filters\fil_pairs\im_im.png">
            <a:extLst>
              <a:ext uri="{FF2B5EF4-FFF2-40B4-BE49-F238E27FC236}">
                <a16:creationId xmlns:a16="http://schemas.microsoft.com/office/drawing/2014/main" id="{6B0FF5F7-9703-4C27-8A55-9D945DE8C5D2}"/>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2672" t="14799" r="8974" b="18373"/>
          <a:stretch/>
        </p:blipFill>
        <p:spPr bwMode="auto">
          <a:xfrm>
            <a:off x="6365298" y="1121294"/>
            <a:ext cx="1997393" cy="12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C937FBB-630D-40D2-8196-2D3396634DC6}"/>
              </a:ext>
            </a:extLst>
          </p:cNvPr>
          <p:cNvSpPr txBox="1"/>
          <p:nvPr/>
        </p:nvSpPr>
        <p:spPr>
          <a:xfrm>
            <a:off x="4114800" y="851389"/>
            <a:ext cx="1629508"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rPr>
              <a:t>D (275 x 175 pixels)</a:t>
            </a:r>
          </a:p>
        </p:txBody>
      </p:sp>
      <p:sp>
        <p:nvSpPr>
          <p:cNvPr id="7" name="TextBox 6">
            <a:extLst>
              <a:ext uri="{FF2B5EF4-FFF2-40B4-BE49-F238E27FC236}">
                <a16:creationId xmlns:a16="http://schemas.microsoft.com/office/drawing/2014/main" id="{32C42236-F072-4052-A164-A2850647F8E1}"/>
              </a:ext>
            </a:extLst>
          </p:cNvPr>
          <p:cNvSpPr txBox="1"/>
          <p:nvPr/>
        </p:nvSpPr>
        <p:spPr>
          <a:xfrm>
            <a:off x="6350976" y="871903"/>
            <a:ext cx="1972107"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rPr>
              <a:t>I (from slide – 275 x 175)</a:t>
            </a:r>
          </a:p>
        </p:txBody>
      </p:sp>
    </p:spTree>
    <p:extLst>
      <p:ext uri="{BB962C8B-B14F-4D97-AF65-F5344CB8AC3E}">
        <p14:creationId xmlns:p14="http://schemas.microsoft.com/office/powerpoint/2010/main" val="315919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7439-A1DD-4DD8-9E3D-C4779437E7F4}"/>
              </a:ext>
            </a:extLst>
          </p:cNvPr>
          <p:cNvSpPr>
            <a:spLocks noGrp="1"/>
          </p:cNvSpPr>
          <p:nvPr>
            <p:ph type="title"/>
          </p:nvPr>
        </p:nvSpPr>
        <p:spPr/>
        <p:txBody>
          <a:bodyPr/>
          <a:lstStyle/>
          <a:p>
            <a:r>
              <a:rPr lang="en-US" dirty="0"/>
              <a:t>I = D * D</a:t>
            </a:r>
          </a:p>
        </p:txBody>
      </p:sp>
      <p:sp>
        <p:nvSpPr>
          <p:cNvPr id="3" name="Content Placeholder 2">
            <a:extLst>
              <a:ext uri="{FF2B5EF4-FFF2-40B4-BE49-F238E27FC236}">
                <a16:creationId xmlns:a16="http://schemas.microsoft.com/office/drawing/2014/main" id="{2A5AE57B-E311-4292-9947-5E94ABB7353E}"/>
              </a:ext>
            </a:extLst>
          </p:cNvPr>
          <p:cNvSpPr>
            <a:spLocks noGrp="1"/>
          </p:cNvSpPr>
          <p:nvPr>
            <p:ph idx="1"/>
          </p:nvPr>
        </p:nvSpPr>
        <p:spPr>
          <a:xfrm>
            <a:off x="475991" y="2590800"/>
            <a:ext cx="7886700" cy="3544766"/>
          </a:xfrm>
        </p:spPr>
        <p:txBody>
          <a:bodyPr>
            <a:normAutofit/>
          </a:bodyPr>
          <a:lstStyle/>
          <a:p>
            <a:pPr marL="0" indent="0">
              <a:buNone/>
            </a:pPr>
            <a:r>
              <a:rPr lang="en-US" dirty="0"/>
              <a:t>&gt;&gt; D = img_to_float32( </a:t>
            </a:r>
            <a:r>
              <a:rPr lang="en-US" dirty="0" err="1"/>
              <a:t>io.imread</a:t>
            </a:r>
            <a:r>
              <a:rPr lang="en-US" dirty="0"/>
              <a:t>( ‘convexample.png’ ) )</a:t>
            </a:r>
          </a:p>
          <a:p>
            <a:pPr marL="0" indent="0">
              <a:buNone/>
            </a:pPr>
            <a:r>
              <a:rPr lang="en-US" dirty="0"/>
              <a:t>&gt;&gt; I = convolve2d( D, D )</a:t>
            </a:r>
          </a:p>
          <a:p>
            <a:pPr marL="0" indent="0">
              <a:buNone/>
            </a:pPr>
            <a:r>
              <a:rPr lang="en-US" dirty="0"/>
              <a:t>&gt;&gt; </a:t>
            </a:r>
            <a:r>
              <a:rPr lang="en-US" dirty="0" err="1"/>
              <a:t>np.max</a:t>
            </a:r>
            <a:r>
              <a:rPr lang="en-US" dirty="0"/>
              <a:t>(I)</a:t>
            </a:r>
          </a:p>
          <a:p>
            <a:pPr marL="0" indent="0">
              <a:buNone/>
            </a:pPr>
            <a:r>
              <a:rPr lang="en-US" dirty="0"/>
              <a:t>1.1021e+04</a:t>
            </a:r>
          </a:p>
          <a:p>
            <a:pPr marL="0" indent="0">
              <a:buNone/>
            </a:pPr>
            <a:endParaRPr lang="en-US" dirty="0"/>
          </a:p>
          <a:p>
            <a:pPr marL="0" indent="0">
              <a:buNone/>
            </a:pPr>
            <a:r>
              <a:rPr lang="en-US" dirty="0"/>
              <a:t># Normalize for visualization</a:t>
            </a:r>
            <a:br>
              <a:rPr lang="en-US" dirty="0"/>
            </a:br>
            <a:r>
              <a:rPr lang="en-US" dirty="0"/>
              <a:t>&gt;&gt; </a:t>
            </a:r>
            <a:r>
              <a:rPr lang="en-US" dirty="0" err="1"/>
              <a:t>I_norm</a:t>
            </a:r>
            <a:r>
              <a:rPr lang="en-US" dirty="0"/>
              <a:t> = (I – </a:t>
            </a:r>
            <a:r>
              <a:rPr lang="en-US" dirty="0" err="1"/>
              <a:t>np.min</a:t>
            </a:r>
            <a:r>
              <a:rPr lang="en-US" dirty="0"/>
              <a:t>(I)) / (</a:t>
            </a:r>
            <a:r>
              <a:rPr lang="en-US" dirty="0" err="1"/>
              <a:t>np.max</a:t>
            </a:r>
            <a:r>
              <a:rPr lang="en-US" dirty="0"/>
              <a:t>(I) – </a:t>
            </a:r>
            <a:r>
              <a:rPr lang="en-US" dirty="0" err="1"/>
              <a:t>np.min</a:t>
            </a:r>
            <a:r>
              <a:rPr lang="en-US" dirty="0"/>
              <a:t>(I))</a:t>
            </a:r>
          </a:p>
          <a:p>
            <a:pPr marL="0" indent="0">
              <a:buNone/>
            </a:pPr>
            <a:r>
              <a:rPr lang="en-US" dirty="0"/>
              <a:t>&gt;&gt; </a:t>
            </a:r>
            <a:r>
              <a:rPr lang="en-US" dirty="0" err="1"/>
              <a:t>plt.imshow</a:t>
            </a:r>
            <a:r>
              <a:rPr lang="en-US" dirty="0"/>
              <a:t>( </a:t>
            </a:r>
            <a:r>
              <a:rPr lang="en-US" dirty="0" err="1"/>
              <a:t>I_norm</a:t>
            </a:r>
            <a:r>
              <a:rPr lang="en-US" dirty="0"/>
              <a:t> )</a:t>
            </a:r>
          </a:p>
        </p:txBody>
      </p:sp>
      <p:pic>
        <p:nvPicPr>
          <p:cNvPr id="4" name="Picture 7" descr="C:\Users\Hoiem\Documents\Classes\Computational Photography - Fall 2010\lectures\figs\filters\fil_pairs\im_orig.jpg">
            <a:extLst>
              <a:ext uri="{FF2B5EF4-FFF2-40B4-BE49-F238E27FC236}">
                <a16:creationId xmlns:a16="http://schemas.microsoft.com/office/drawing/2014/main" id="{DE4693F6-ED67-4646-8F3B-461C29B7108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136864" y="1121294"/>
            <a:ext cx="2003142" cy="12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C:\Users\Hoiem\Documents\Classes\Computational Photography - Fall 2010\lectures\figs\filters\fil_pairs\im_im.png">
            <a:extLst>
              <a:ext uri="{FF2B5EF4-FFF2-40B4-BE49-F238E27FC236}">
                <a16:creationId xmlns:a16="http://schemas.microsoft.com/office/drawing/2014/main" id="{6B0FF5F7-9703-4C27-8A55-9D945DE8C5D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2672" t="14799" r="8974" b="18373"/>
          <a:stretch/>
        </p:blipFill>
        <p:spPr bwMode="auto">
          <a:xfrm>
            <a:off x="6365298" y="1121294"/>
            <a:ext cx="1997393" cy="12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C937FBB-630D-40D2-8196-2D3396634DC6}"/>
              </a:ext>
            </a:extLst>
          </p:cNvPr>
          <p:cNvSpPr txBox="1"/>
          <p:nvPr/>
        </p:nvSpPr>
        <p:spPr>
          <a:xfrm>
            <a:off x="4114800" y="851389"/>
            <a:ext cx="1629508"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rPr>
              <a:t>D (275 x 175 pixels)</a:t>
            </a:r>
          </a:p>
        </p:txBody>
      </p:sp>
      <p:sp>
        <p:nvSpPr>
          <p:cNvPr id="7" name="TextBox 6">
            <a:extLst>
              <a:ext uri="{FF2B5EF4-FFF2-40B4-BE49-F238E27FC236}">
                <a16:creationId xmlns:a16="http://schemas.microsoft.com/office/drawing/2014/main" id="{32C42236-F072-4052-A164-A2850647F8E1}"/>
              </a:ext>
            </a:extLst>
          </p:cNvPr>
          <p:cNvSpPr txBox="1"/>
          <p:nvPr/>
        </p:nvSpPr>
        <p:spPr>
          <a:xfrm>
            <a:off x="6350976" y="871903"/>
            <a:ext cx="1972107"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rPr>
              <a:t>I (from slide – 275 x 175)</a:t>
            </a:r>
          </a:p>
        </p:txBody>
      </p:sp>
      <p:pic>
        <p:nvPicPr>
          <p:cNvPr id="9" name="Picture 8">
            <a:extLst>
              <a:ext uri="{FF2B5EF4-FFF2-40B4-BE49-F238E27FC236}">
                <a16:creationId xmlns:a16="http://schemas.microsoft.com/office/drawing/2014/main" id="{FB0B6CC1-7CF7-45D2-BCAB-A145EE66B3AC}"/>
              </a:ext>
            </a:extLst>
          </p:cNvPr>
          <p:cNvPicPr>
            <a:picLocks noChangeAspect="1"/>
          </p:cNvPicPr>
          <p:nvPr/>
        </p:nvPicPr>
        <p:blipFill>
          <a:blip r:embed="rId4"/>
          <a:stretch>
            <a:fillRect/>
          </a:stretch>
        </p:blipFill>
        <p:spPr>
          <a:xfrm>
            <a:off x="4394020" y="3335215"/>
            <a:ext cx="3929063" cy="2500313"/>
          </a:xfrm>
          <a:prstGeom prst="rect">
            <a:avLst/>
          </a:prstGeom>
        </p:spPr>
      </p:pic>
      <p:sp>
        <p:nvSpPr>
          <p:cNvPr id="10" name="TextBox 9">
            <a:extLst>
              <a:ext uri="{FF2B5EF4-FFF2-40B4-BE49-F238E27FC236}">
                <a16:creationId xmlns:a16="http://schemas.microsoft.com/office/drawing/2014/main" id="{FCEC2532-6C24-403E-836A-6C54AC929CD0}"/>
              </a:ext>
            </a:extLst>
          </p:cNvPr>
          <p:cNvSpPr txBox="1"/>
          <p:nvPr/>
        </p:nvSpPr>
        <p:spPr>
          <a:xfrm>
            <a:off x="4378569" y="3049465"/>
            <a:ext cx="2555632" cy="300082"/>
          </a:xfrm>
          <a:prstGeom prst="rect">
            <a:avLst/>
          </a:prstGeom>
          <a:noFill/>
        </p:spPr>
        <p:txBody>
          <a:bodyPr wrap="square" rtlCol="0">
            <a:spAutoFit/>
          </a:bodyPr>
          <a:lstStyle/>
          <a:p>
            <a:pPr defTabSz="685800" fontAlgn="auto">
              <a:spcBef>
                <a:spcPts val="0"/>
              </a:spcBef>
              <a:spcAft>
                <a:spcPts val="0"/>
              </a:spcAft>
            </a:pPr>
            <a:r>
              <a:rPr lang="en-US" sz="1350" dirty="0" err="1">
                <a:solidFill>
                  <a:prstClr val="black"/>
                </a:solidFill>
                <a:latin typeface="Calibri" panose="020F0502020204030204"/>
              </a:rPr>
              <a:t>I_norm</a:t>
            </a:r>
            <a:endParaRPr lang="en-US" sz="1350" dirty="0">
              <a:solidFill>
                <a:prstClr val="black"/>
              </a:solidFill>
              <a:latin typeface="Calibri" panose="020F0502020204030204"/>
            </a:endParaRPr>
          </a:p>
        </p:txBody>
      </p:sp>
    </p:spTree>
    <p:extLst>
      <p:ext uri="{BB962C8B-B14F-4D97-AF65-F5344CB8AC3E}">
        <p14:creationId xmlns:p14="http://schemas.microsoft.com/office/powerpoint/2010/main" val="82154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6A74409-0C89-459F-A5A8-1A190B471B32}"/>
              </a:ext>
            </a:extLst>
          </p:cNvPr>
          <p:cNvSpPr/>
          <p:nvPr/>
        </p:nvSpPr>
        <p:spPr>
          <a:xfrm>
            <a:off x="198578" y="2664765"/>
            <a:ext cx="3996232" cy="26132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EDF57439-A1DD-4DD8-9E3D-C4779437E7F4}"/>
              </a:ext>
            </a:extLst>
          </p:cNvPr>
          <p:cNvSpPr>
            <a:spLocks noGrp="1"/>
          </p:cNvSpPr>
          <p:nvPr>
            <p:ph type="title"/>
          </p:nvPr>
        </p:nvSpPr>
        <p:spPr/>
        <p:txBody>
          <a:bodyPr/>
          <a:lstStyle/>
          <a:p>
            <a:r>
              <a:rPr lang="en-US" dirty="0"/>
              <a:t>I = D * D</a:t>
            </a:r>
          </a:p>
        </p:txBody>
      </p:sp>
      <p:pic>
        <p:nvPicPr>
          <p:cNvPr id="4" name="Picture 7" descr="C:\Users\Hoiem\Documents\Classes\Computational Photography - Fall 2010\lectures\figs\filters\fil_pairs\im_orig.jpg">
            <a:extLst>
              <a:ext uri="{FF2B5EF4-FFF2-40B4-BE49-F238E27FC236}">
                <a16:creationId xmlns:a16="http://schemas.microsoft.com/office/drawing/2014/main" id="{DE4693F6-ED67-4646-8F3B-461C29B7108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136864" y="1121294"/>
            <a:ext cx="2003142" cy="12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C:\Users\Hoiem\Documents\Classes\Computational Photography - Fall 2010\lectures\figs\filters\fil_pairs\im_im.png">
            <a:extLst>
              <a:ext uri="{FF2B5EF4-FFF2-40B4-BE49-F238E27FC236}">
                <a16:creationId xmlns:a16="http://schemas.microsoft.com/office/drawing/2014/main" id="{6B0FF5F7-9703-4C27-8A55-9D945DE8C5D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2672" t="14799" r="8974" b="18373"/>
          <a:stretch/>
        </p:blipFill>
        <p:spPr bwMode="auto">
          <a:xfrm>
            <a:off x="6365298" y="1121294"/>
            <a:ext cx="1997393" cy="12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C937FBB-630D-40D2-8196-2D3396634DC6}"/>
              </a:ext>
            </a:extLst>
          </p:cNvPr>
          <p:cNvSpPr txBox="1"/>
          <p:nvPr/>
        </p:nvSpPr>
        <p:spPr>
          <a:xfrm>
            <a:off x="4114800" y="851389"/>
            <a:ext cx="1629508"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rPr>
              <a:t>D (275 x 175 pixels)</a:t>
            </a:r>
          </a:p>
        </p:txBody>
      </p:sp>
      <p:pic>
        <p:nvPicPr>
          <p:cNvPr id="9" name="Picture 8">
            <a:extLst>
              <a:ext uri="{FF2B5EF4-FFF2-40B4-BE49-F238E27FC236}">
                <a16:creationId xmlns:a16="http://schemas.microsoft.com/office/drawing/2014/main" id="{FB0B6CC1-7CF7-45D2-BCAB-A145EE66B3AC}"/>
              </a:ext>
            </a:extLst>
          </p:cNvPr>
          <p:cNvPicPr>
            <a:picLocks noChangeAspect="1"/>
          </p:cNvPicPr>
          <p:nvPr/>
        </p:nvPicPr>
        <p:blipFill>
          <a:blip r:embed="rId4"/>
          <a:stretch>
            <a:fillRect/>
          </a:stretch>
        </p:blipFill>
        <p:spPr>
          <a:xfrm>
            <a:off x="4394020" y="3335215"/>
            <a:ext cx="3929063" cy="2500313"/>
          </a:xfrm>
          <a:prstGeom prst="rect">
            <a:avLst/>
          </a:prstGeom>
        </p:spPr>
      </p:pic>
      <p:sp>
        <p:nvSpPr>
          <p:cNvPr id="10" name="TextBox 9">
            <a:extLst>
              <a:ext uri="{FF2B5EF4-FFF2-40B4-BE49-F238E27FC236}">
                <a16:creationId xmlns:a16="http://schemas.microsoft.com/office/drawing/2014/main" id="{FCEC2532-6C24-403E-836A-6C54AC929CD0}"/>
              </a:ext>
            </a:extLst>
          </p:cNvPr>
          <p:cNvSpPr txBox="1"/>
          <p:nvPr/>
        </p:nvSpPr>
        <p:spPr>
          <a:xfrm>
            <a:off x="4378569" y="3049465"/>
            <a:ext cx="2555632" cy="300082"/>
          </a:xfrm>
          <a:prstGeom prst="rect">
            <a:avLst/>
          </a:prstGeom>
          <a:noFill/>
        </p:spPr>
        <p:txBody>
          <a:bodyPr wrap="square" rtlCol="0">
            <a:spAutoFit/>
          </a:bodyPr>
          <a:lstStyle/>
          <a:p>
            <a:pPr defTabSz="685800" fontAlgn="auto">
              <a:spcBef>
                <a:spcPts val="0"/>
              </a:spcBef>
              <a:spcAft>
                <a:spcPts val="0"/>
              </a:spcAft>
            </a:pPr>
            <a:r>
              <a:rPr lang="en-US" sz="1350" dirty="0" err="1">
                <a:solidFill>
                  <a:prstClr val="black"/>
                </a:solidFill>
                <a:latin typeface="Calibri" panose="020F0502020204030204"/>
              </a:rPr>
              <a:t>I_norm</a:t>
            </a:r>
            <a:endParaRPr lang="en-US" sz="1350" dirty="0">
              <a:solidFill>
                <a:prstClr val="black"/>
              </a:solidFill>
              <a:latin typeface="Calibri" panose="020F0502020204030204"/>
            </a:endParaRPr>
          </a:p>
        </p:txBody>
      </p:sp>
      <p:pic>
        <p:nvPicPr>
          <p:cNvPr id="11" name="Picture 7" descr="C:\Users\Hoiem\Documents\Classes\Computational Photography - Fall 2010\lectures\figs\filters\fil_pairs\im_orig.jpg">
            <a:extLst>
              <a:ext uri="{FF2B5EF4-FFF2-40B4-BE49-F238E27FC236}">
                <a16:creationId xmlns:a16="http://schemas.microsoft.com/office/drawing/2014/main" id="{6F3B9B07-D67E-4743-9D63-FDA98584366B}"/>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208229" y="3319371"/>
            <a:ext cx="2003142" cy="12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6B227D81-D9A0-40BC-A1DD-73B5EF192D3A}"/>
              </a:ext>
            </a:extLst>
          </p:cNvPr>
          <p:cNvSpPr txBox="1"/>
          <p:nvPr/>
        </p:nvSpPr>
        <p:spPr>
          <a:xfrm>
            <a:off x="528748" y="5362967"/>
            <a:ext cx="2864366" cy="507831"/>
          </a:xfrm>
          <a:prstGeom prst="rect">
            <a:avLst/>
          </a:prstGeom>
          <a:noFill/>
        </p:spPr>
        <p:txBody>
          <a:bodyPr wrap="square" rtlCol="0">
            <a:spAutoFit/>
          </a:bodyPr>
          <a:lstStyle/>
          <a:p>
            <a:pPr algn="r" defTabSz="685800" fontAlgn="auto">
              <a:spcBef>
                <a:spcPts val="0"/>
              </a:spcBef>
              <a:spcAft>
                <a:spcPts val="0"/>
              </a:spcAft>
            </a:pPr>
            <a:r>
              <a:rPr lang="en-US" sz="1350" dirty="0">
                <a:solidFill>
                  <a:prstClr val="black"/>
                </a:solidFill>
                <a:latin typeface="Calibri" panose="020F0502020204030204"/>
              </a:rPr>
              <a:t>For x: 275 + (275-1)/2 + (275-1)/2 </a:t>
            </a:r>
            <a:br>
              <a:rPr lang="en-US" sz="1350" dirty="0">
                <a:solidFill>
                  <a:prstClr val="black"/>
                </a:solidFill>
                <a:latin typeface="Calibri" panose="020F0502020204030204"/>
              </a:rPr>
            </a:br>
            <a:r>
              <a:rPr lang="en-US" sz="1350" dirty="0">
                <a:solidFill>
                  <a:prstClr val="black"/>
                </a:solidFill>
                <a:latin typeface="Calibri" panose="020F0502020204030204"/>
              </a:rPr>
              <a:t>= 549</a:t>
            </a:r>
          </a:p>
        </p:txBody>
      </p:sp>
      <p:pic>
        <p:nvPicPr>
          <p:cNvPr id="13" name="Picture 7" descr="C:\Users\Hoiem\Documents\Classes\Computational Photography - Fall 2010\lectures\figs\filters\fil_pairs\im_orig.jpg">
            <a:extLst>
              <a:ext uri="{FF2B5EF4-FFF2-40B4-BE49-F238E27FC236}">
                <a16:creationId xmlns:a16="http://schemas.microsoft.com/office/drawing/2014/main" id="{D5C55D51-903C-455B-970E-5BAE7A5453B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8579" y="2664765"/>
            <a:ext cx="2003142" cy="1277303"/>
          </a:xfrm>
          <a:prstGeom prst="rect">
            <a:avLst/>
          </a:prstGeom>
          <a:blipFill dpi="0" rotWithShape="1">
            <a:blip r:embed="rId5">
              <a:alphaModFix amt="50000"/>
            </a:blip>
            <a:srcRect/>
            <a:tile tx="0" ty="0" sx="100000" sy="100000" flip="none" algn="tl"/>
          </a:blipFill>
          <a:ln>
            <a:noFill/>
          </a:ln>
          <a:effectLst/>
        </p:spPr>
      </p:pic>
      <p:cxnSp>
        <p:nvCxnSpPr>
          <p:cNvPr id="14" name="Straight Connector 13">
            <a:extLst>
              <a:ext uri="{FF2B5EF4-FFF2-40B4-BE49-F238E27FC236}">
                <a16:creationId xmlns:a16="http://schemas.microsoft.com/office/drawing/2014/main" id="{30FF2860-6079-4294-B2BD-84E381C37E19}"/>
              </a:ext>
            </a:extLst>
          </p:cNvPr>
          <p:cNvCxnSpPr/>
          <p:nvPr/>
        </p:nvCxnSpPr>
        <p:spPr>
          <a:xfrm>
            <a:off x="1208229" y="4735568"/>
            <a:ext cx="2003142"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9445ACB-F80C-4A14-A9A0-D9E2A93E1E24}"/>
              </a:ext>
            </a:extLst>
          </p:cNvPr>
          <p:cNvSpPr txBox="1"/>
          <p:nvPr/>
        </p:nvSpPr>
        <p:spPr>
          <a:xfrm>
            <a:off x="1960931" y="4788292"/>
            <a:ext cx="638504"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white"/>
                </a:solidFill>
                <a:latin typeface="Calibri" panose="020F0502020204030204"/>
              </a:rPr>
              <a:t>275</a:t>
            </a:r>
          </a:p>
        </p:txBody>
      </p:sp>
      <p:sp>
        <p:nvSpPr>
          <p:cNvPr id="16" name="TextBox 15">
            <a:extLst>
              <a:ext uri="{FF2B5EF4-FFF2-40B4-BE49-F238E27FC236}">
                <a16:creationId xmlns:a16="http://schemas.microsoft.com/office/drawing/2014/main" id="{B64577E0-45A4-49BE-A988-4082C392D7AB}"/>
              </a:ext>
            </a:extLst>
          </p:cNvPr>
          <p:cNvSpPr txBox="1"/>
          <p:nvPr/>
        </p:nvSpPr>
        <p:spPr>
          <a:xfrm>
            <a:off x="350979" y="2244988"/>
            <a:ext cx="849171"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rPr>
              <a:t>(275-1)/2</a:t>
            </a:r>
          </a:p>
        </p:txBody>
      </p:sp>
      <p:cxnSp>
        <p:nvCxnSpPr>
          <p:cNvPr id="18" name="Straight Connector 17">
            <a:extLst>
              <a:ext uri="{FF2B5EF4-FFF2-40B4-BE49-F238E27FC236}">
                <a16:creationId xmlns:a16="http://schemas.microsoft.com/office/drawing/2014/main" id="{CF0FB3B4-8F97-49C9-8F7C-3F6F5EB8E998}"/>
              </a:ext>
            </a:extLst>
          </p:cNvPr>
          <p:cNvCxnSpPr>
            <a:cxnSpLocks/>
          </p:cNvCxnSpPr>
          <p:nvPr/>
        </p:nvCxnSpPr>
        <p:spPr>
          <a:xfrm flipV="1">
            <a:off x="206923" y="2546128"/>
            <a:ext cx="1001306" cy="1974"/>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7ED4807-4D8A-49E5-9C21-F0DB039C8076}"/>
              </a:ext>
            </a:extLst>
          </p:cNvPr>
          <p:cNvSpPr/>
          <p:nvPr/>
        </p:nvSpPr>
        <p:spPr>
          <a:xfrm>
            <a:off x="4968484" y="3048106"/>
            <a:ext cx="1406411" cy="300082"/>
          </a:xfrm>
          <a:prstGeom prst="rect">
            <a:avLst/>
          </a:prstGeom>
        </p:spPr>
        <p:txBody>
          <a:bodyPr wrap="none">
            <a:spAutoFit/>
          </a:bodyPr>
          <a:lstStyle/>
          <a:p>
            <a:pPr defTabSz="685800" fontAlgn="auto">
              <a:spcBef>
                <a:spcPts val="0"/>
              </a:spcBef>
              <a:spcAft>
                <a:spcPts val="0"/>
              </a:spcAft>
            </a:pPr>
            <a:r>
              <a:rPr lang="en-US" sz="1350" dirty="0">
                <a:solidFill>
                  <a:prstClr val="black"/>
                </a:solidFill>
                <a:latin typeface="Calibri" panose="020F0502020204030204"/>
              </a:rPr>
              <a:t>(549 x 349 pixels)</a:t>
            </a:r>
          </a:p>
        </p:txBody>
      </p:sp>
      <p:sp>
        <p:nvSpPr>
          <p:cNvPr id="20" name="TextBox 19">
            <a:extLst>
              <a:ext uri="{FF2B5EF4-FFF2-40B4-BE49-F238E27FC236}">
                <a16:creationId xmlns:a16="http://schemas.microsoft.com/office/drawing/2014/main" id="{56729FC3-AFFD-479E-AA93-240D9E5C011B}"/>
              </a:ext>
            </a:extLst>
          </p:cNvPr>
          <p:cNvSpPr txBox="1"/>
          <p:nvPr/>
        </p:nvSpPr>
        <p:spPr>
          <a:xfrm>
            <a:off x="3265628" y="2272552"/>
            <a:ext cx="849171"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rPr>
              <a:t>(275-1)/2</a:t>
            </a:r>
          </a:p>
        </p:txBody>
      </p:sp>
      <p:cxnSp>
        <p:nvCxnSpPr>
          <p:cNvPr id="21" name="Straight Connector 20">
            <a:extLst>
              <a:ext uri="{FF2B5EF4-FFF2-40B4-BE49-F238E27FC236}">
                <a16:creationId xmlns:a16="http://schemas.microsoft.com/office/drawing/2014/main" id="{99D75659-2D34-4A01-AFE7-7656B1DA6FF6}"/>
              </a:ext>
            </a:extLst>
          </p:cNvPr>
          <p:cNvCxnSpPr/>
          <p:nvPr/>
        </p:nvCxnSpPr>
        <p:spPr>
          <a:xfrm>
            <a:off x="3221251" y="2561867"/>
            <a:ext cx="931188"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897D235-B5CA-4E25-ABC0-92B9D85F4D2E}"/>
              </a:ext>
            </a:extLst>
          </p:cNvPr>
          <p:cNvSpPr txBox="1"/>
          <p:nvPr/>
        </p:nvSpPr>
        <p:spPr>
          <a:xfrm>
            <a:off x="6350976" y="871903"/>
            <a:ext cx="1972107"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rPr>
              <a:t>I (from slide – 275 x 175)</a:t>
            </a:r>
          </a:p>
        </p:txBody>
      </p:sp>
    </p:spTree>
    <p:extLst>
      <p:ext uri="{BB962C8B-B14F-4D97-AF65-F5344CB8AC3E}">
        <p14:creationId xmlns:p14="http://schemas.microsoft.com/office/powerpoint/2010/main" val="38183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3"/>
                                        </p:tgtEl>
                                        <p:attrNameLst>
                                          <p:attrName>style.opacity</p:attrName>
                                        </p:attrNameLst>
                                      </p:cBhvr>
                                      <p:to>
                                        <p:strVal val="0.5"/>
                                      </p:to>
                                    </p:set>
                                    <p:animEffect filter="image" prLst="opacity: 0.5">
                                      <p:cBhvr rctx="IE">
                                        <p:cTn id="7" dur="indefinite"/>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2.96296E-6 L 0.21784 -2.96296E-6 " pathEditMode="relative" rAng="0" ptsTypes="AA">
                                      <p:cBhvr>
                                        <p:cTn id="11" dur="2000" fill="hold"/>
                                        <p:tgtEl>
                                          <p:spTgt spid="13"/>
                                        </p:tgtEl>
                                        <p:attrNameLst>
                                          <p:attrName>ppt_x</p:attrName>
                                          <p:attrName>ppt_y</p:attrName>
                                        </p:attrNameLst>
                                      </p:cBhvr>
                                      <p:rCtr x="10885" y="0"/>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Examples of point processing</a:t>
            </a:r>
            <a:endParaRPr dirty="0"/>
          </a:p>
        </p:txBody>
      </p:sp>
      <p:pic>
        <p:nvPicPr>
          <p:cNvPr id="40" name="latex-image-1.pdf" descr="latex-image-1.pdf"/>
          <p:cNvPicPr>
            <a:picLocks noChangeAspect="1"/>
          </p:cNvPicPr>
          <p:nvPr/>
        </p:nvPicPr>
        <p:blipFill>
          <a:blip r:embed="rId2"/>
          <a:stretch>
            <a:fillRect/>
          </a:stretch>
        </p:blipFill>
        <p:spPr>
          <a:xfrm>
            <a:off x="1883466" y="2938471"/>
            <a:ext cx="127249" cy="113854"/>
          </a:xfrm>
          <a:prstGeom prst="rect">
            <a:avLst/>
          </a:prstGeom>
          <a:ln w="12700">
            <a:miter lim="400000"/>
          </a:ln>
          <a:effectLst/>
        </p:spPr>
      </p:pic>
      <p:grpSp>
        <p:nvGrpSpPr>
          <p:cNvPr id="41" name="Group 40"/>
          <p:cNvGrpSpPr/>
          <p:nvPr/>
        </p:nvGrpSpPr>
        <p:grpSpPr>
          <a:xfrm>
            <a:off x="178267" y="3980948"/>
            <a:ext cx="8787467" cy="1371600"/>
            <a:chOff x="236554" y="4103286"/>
            <a:chExt cx="11716622" cy="1828800"/>
          </a:xfrm>
        </p:grpSpPr>
        <p:pic>
          <p:nvPicPr>
            <p:cNvPr id="42" name="image.png" descr="image.png"/>
            <p:cNvPicPr>
              <a:picLocks noChangeAspect="1"/>
            </p:cNvPicPr>
            <p:nvPr/>
          </p:nvPicPr>
          <p:blipFill>
            <a:blip r:embed="rId3"/>
            <a:stretch>
              <a:fillRect/>
            </a:stretch>
          </p:blipFill>
          <p:spPr>
            <a:xfrm>
              <a:off x="3222802" y="4103286"/>
              <a:ext cx="2757878" cy="1828800"/>
            </a:xfrm>
            <a:prstGeom prst="rect">
              <a:avLst/>
            </a:prstGeom>
            <a:ln w="12700">
              <a:solidFill>
                <a:schemeClr val="tx1"/>
              </a:solidFill>
              <a:miter lim="400000"/>
            </a:ln>
            <a:effectLst/>
          </p:spPr>
        </p:pic>
        <p:pic>
          <p:nvPicPr>
            <p:cNvPr id="43" name="image.png" descr="image.png"/>
            <p:cNvPicPr>
              <a:picLocks noChangeAspect="1"/>
            </p:cNvPicPr>
            <p:nvPr/>
          </p:nvPicPr>
          <p:blipFill>
            <a:blip r:embed="rId4"/>
            <a:stretch>
              <a:fillRect/>
            </a:stretch>
          </p:blipFill>
          <p:spPr>
            <a:xfrm>
              <a:off x="6209050" y="4103286"/>
              <a:ext cx="2757878" cy="1828800"/>
            </a:xfrm>
            <a:prstGeom prst="rect">
              <a:avLst/>
            </a:prstGeom>
            <a:ln w="12700">
              <a:solidFill>
                <a:schemeClr val="tx1"/>
              </a:solidFill>
              <a:miter lim="400000"/>
            </a:ln>
            <a:effectLst/>
          </p:spPr>
        </p:pic>
        <p:pic>
          <p:nvPicPr>
            <p:cNvPr id="44" name="image.png" descr="image.png"/>
            <p:cNvPicPr>
              <a:picLocks noChangeAspect="1"/>
            </p:cNvPicPr>
            <p:nvPr/>
          </p:nvPicPr>
          <p:blipFill>
            <a:blip r:embed="rId5"/>
            <a:stretch>
              <a:fillRect/>
            </a:stretch>
          </p:blipFill>
          <p:spPr>
            <a:xfrm>
              <a:off x="236554" y="4103286"/>
              <a:ext cx="2757878" cy="1828800"/>
            </a:xfrm>
            <a:prstGeom prst="rect">
              <a:avLst/>
            </a:prstGeom>
            <a:ln w="12700">
              <a:solidFill>
                <a:schemeClr val="tx1"/>
              </a:solidFill>
              <a:miter lim="400000"/>
            </a:ln>
            <a:effectLst/>
          </p:spPr>
        </p:pic>
        <p:pic>
          <p:nvPicPr>
            <p:cNvPr id="45" name="image.png" descr="image.png"/>
            <p:cNvPicPr>
              <a:picLocks noChangeAspect="1"/>
            </p:cNvPicPr>
            <p:nvPr/>
          </p:nvPicPr>
          <p:blipFill>
            <a:blip r:embed="rId6"/>
            <a:stretch>
              <a:fillRect/>
            </a:stretch>
          </p:blipFill>
          <p:spPr>
            <a:xfrm>
              <a:off x="9195298" y="4103286"/>
              <a:ext cx="2757878" cy="1828800"/>
            </a:xfrm>
            <a:prstGeom prst="rect">
              <a:avLst/>
            </a:prstGeom>
            <a:ln w="12700">
              <a:solidFill>
                <a:schemeClr val="tx1"/>
              </a:solidFill>
              <a:miter lim="400000"/>
            </a:ln>
            <a:effectLst/>
          </p:spPr>
        </p:pic>
      </p:grpSp>
      <p:grpSp>
        <p:nvGrpSpPr>
          <p:cNvPr id="2" name="Group 1"/>
          <p:cNvGrpSpPr/>
          <p:nvPr/>
        </p:nvGrpSpPr>
        <p:grpSpPr>
          <a:xfrm>
            <a:off x="178267" y="1538579"/>
            <a:ext cx="8787467" cy="1606645"/>
            <a:chOff x="237689" y="990630"/>
            <a:chExt cx="11716622" cy="2142193"/>
          </a:xfrm>
        </p:grpSpPr>
        <p:grpSp>
          <p:nvGrpSpPr>
            <p:cNvPr id="56" name="Group 55"/>
            <p:cNvGrpSpPr/>
            <p:nvPr/>
          </p:nvGrpSpPr>
          <p:grpSpPr>
            <a:xfrm>
              <a:off x="237689" y="1304023"/>
              <a:ext cx="11716622" cy="1828800"/>
              <a:chOff x="237689" y="1108817"/>
              <a:chExt cx="11716622" cy="1828800"/>
            </a:xfrm>
          </p:grpSpPr>
          <p:pic>
            <p:nvPicPr>
              <p:cNvPr id="57" name="image.png" descr="image.png"/>
              <p:cNvPicPr>
                <a:picLocks noChangeAspect="1"/>
              </p:cNvPicPr>
              <p:nvPr/>
            </p:nvPicPr>
            <p:blipFill>
              <a:blip r:embed="rId7"/>
              <a:stretch>
                <a:fillRect/>
              </a:stretch>
            </p:blipFill>
            <p:spPr>
              <a:xfrm>
                <a:off x="237689" y="1108817"/>
                <a:ext cx="2757878" cy="1828800"/>
              </a:xfrm>
              <a:prstGeom prst="rect">
                <a:avLst/>
              </a:prstGeom>
              <a:ln w="12700">
                <a:solidFill>
                  <a:schemeClr val="tx1"/>
                </a:solidFill>
                <a:miter lim="400000"/>
              </a:ln>
              <a:effectLst/>
            </p:spPr>
          </p:pic>
          <p:pic>
            <p:nvPicPr>
              <p:cNvPr id="58" name="image.png" descr="image.png"/>
              <p:cNvPicPr>
                <a:picLocks noChangeAspect="1"/>
              </p:cNvPicPr>
              <p:nvPr/>
            </p:nvPicPr>
            <p:blipFill>
              <a:blip r:embed="rId8"/>
              <a:stretch>
                <a:fillRect/>
              </a:stretch>
            </p:blipFill>
            <p:spPr>
              <a:xfrm>
                <a:off x="3223937" y="1108817"/>
                <a:ext cx="2757878" cy="1828800"/>
              </a:xfrm>
              <a:prstGeom prst="rect">
                <a:avLst/>
              </a:prstGeom>
              <a:ln w="12700">
                <a:solidFill>
                  <a:schemeClr val="tx1"/>
                </a:solidFill>
                <a:miter lim="400000"/>
              </a:ln>
              <a:effectLst/>
            </p:spPr>
          </p:pic>
          <p:pic>
            <p:nvPicPr>
              <p:cNvPr id="59" name="image.png" descr="image.png"/>
              <p:cNvPicPr>
                <a:picLocks noChangeAspect="1"/>
              </p:cNvPicPr>
              <p:nvPr/>
            </p:nvPicPr>
            <p:blipFill>
              <a:blip r:embed="rId9"/>
              <a:stretch>
                <a:fillRect/>
              </a:stretch>
            </p:blipFill>
            <p:spPr>
              <a:xfrm>
                <a:off x="6210185" y="1108817"/>
                <a:ext cx="2757878" cy="1828800"/>
              </a:xfrm>
              <a:prstGeom prst="rect">
                <a:avLst/>
              </a:prstGeom>
              <a:ln w="12700">
                <a:solidFill>
                  <a:schemeClr val="tx1"/>
                </a:solidFill>
                <a:miter lim="400000"/>
              </a:ln>
              <a:effectLst/>
            </p:spPr>
          </p:pic>
          <p:pic>
            <p:nvPicPr>
              <p:cNvPr id="74" name="image.jpg" descr="image.jpg"/>
              <p:cNvPicPr>
                <a:picLocks noChangeAspect="1"/>
              </p:cNvPicPr>
              <p:nvPr/>
            </p:nvPicPr>
            <p:blipFill>
              <a:blip r:embed="rId10"/>
              <a:stretch>
                <a:fillRect/>
              </a:stretch>
            </p:blipFill>
            <p:spPr>
              <a:xfrm>
                <a:off x="9196433" y="1108817"/>
                <a:ext cx="2757878" cy="1828800"/>
              </a:xfrm>
              <a:prstGeom prst="rect">
                <a:avLst/>
              </a:prstGeom>
              <a:ln w="12700">
                <a:solidFill>
                  <a:schemeClr val="tx1"/>
                </a:solidFill>
                <a:miter lim="400000"/>
              </a:ln>
              <a:effectLst/>
            </p:spPr>
          </p:pic>
        </p:grpSp>
        <p:grpSp>
          <p:nvGrpSpPr>
            <p:cNvPr id="75" name="Group 74"/>
            <p:cNvGrpSpPr/>
            <p:nvPr/>
          </p:nvGrpSpPr>
          <p:grpSpPr>
            <a:xfrm>
              <a:off x="237689" y="990630"/>
              <a:ext cx="11716622" cy="307776"/>
              <a:chOff x="237689" y="713232"/>
              <a:chExt cx="11716622" cy="307776"/>
            </a:xfrm>
          </p:grpSpPr>
          <p:sp>
            <p:nvSpPr>
              <p:cNvPr id="76" name="Original"/>
              <p:cNvSpPr/>
              <p:nvPr/>
            </p:nvSpPr>
            <p:spPr>
              <a:xfrm>
                <a:off x="237689" y="713232"/>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o</a:t>
                </a:r>
                <a:r>
                  <a:rPr sz="1500" dirty="0">
                    <a:latin typeface="+mj-lt"/>
                  </a:rPr>
                  <a:t>riginal</a:t>
                </a:r>
              </a:p>
            </p:txBody>
          </p:sp>
          <p:sp>
            <p:nvSpPr>
              <p:cNvPr id="77" name="Lower Contrast"/>
              <p:cNvSpPr/>
              <p:nvPr/>
            </p:nvSpPr>
            <p:spPr>
              <a:xfrm>
                <a:off x="621018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8" name="Nonlinear Lower Contrast"/>
              <p:cNvSpPr/>
              <p:nvPr/>
            </p:nvSpPr>
            <p:spPr>
              <a:xfrm>
                <a:off x="9196432"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9" name="Original"/>
              <p:cNvSpPr/>
              <p:nvPr/>
            </p:nvSpPr>
            <p:spPr>
              <a:xfrm>
                <a:off x="322393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darken</a:t>
                </a:r>
                <a:endParaRPr sz="1500" dirty="0">
                  <a:latin typeface="+mj-lt"/>
                </a:endParaRPr>
              </a:p>
            </p:txBody>
          </p:sp>
        </p:grpSp>
      </p:grpSp>
      <p:grpSp>
        <p:nvGrpSpPr>
          <p:cNvPr id="80" name="Group 79"/>
          <p:cNvGrpSpPr/>
          <p:nvPr/>
        </p:nvGrpSpPr>
        <p:grpSpPr>
          <a:xfrm>
            <a:off x="178267" y="3741809"/>
            <a:ext cx="8787467" cy="230833"/>
            <a:chOff x="237689" y="3743339"/>
            <a:chExt cx="11716622" cy="307777"/>
          </a:xfrm>
        </p:grpSpPr>
        <p:sp>
          <p:nvSpPr>
            <p:cNvPr id="81" name="Original"/>
            <p:cNvSpPr/>
            <p:nvPr/>
          </p:nvSpPr>
          <p:spPr>
            <a:xfrm>
              <a:off x="237689" y="3743339"/>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invert</a:t>
              </a:r>
              <a:endParaRPr sz="1500" dirty="0">
                <a:latin typeface="+mj-lt"/>
              </a:endParaRPr>
            </a:p>
          </p:txBody>
        </p:sp>
        <p:sp>
          <p:nvSpPr>
            <p:cNvPr id="82" name="Lower Contrast"/>
            <p:cNvSpPr/>
            <p:nvPr/>
          </p:nvSpPr>
          <p:spPr>
            <a:xfrm>
              <a:off x="621018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raise c</a:t>
              </a:r>
              <a:r>
                <a:rPr sz="1500" dirty="0">
                  <a:latin typeface="+mj-lt"/>
                </a:rPr>
                <a:t>ontrast</a:t>
              </a:r>
            </a:p>
          </p:txBody>
        </p:sp>
        <p:sp>
          <p:nvSpPr>
            <p:cNvPr id="83" name="Nonlinear Lower Contrast"/>
            <p:cNvSpPr/>
            <p:nvPr/>
          </p:nvSpPr>
          <p:spPr>
            <a:xfrm>
              <a:off x="9196432" y="3743339"/>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raise</a:t>
              </a:r>
              <a:r>
                <a:rPr sz="1500" dirty="0">
                  <a:latin typeface="+mj-lt"/>
                </a:rPr>
                <a:t> </a:t>
              </a:r>
              <a:r>
                <a:rPr lang="en-US" sz="1500" dirty="0">
                  <a:latin typeface="+mj-lt"/>
                </a:rPr>
                <a:t>c</a:t>
              </a:r>
              <a:r>
                <a:rPr sz="1500" dirty="0">
                  <a:latin typeface="+mj-lt"/>
                </a:rPr>
                <a:t>ontrast</a:t>
              </a:r>
            </a:p>
          </p:txBody>
        </p:sp>
        <p:sp>
          <p:nvSpPr>
            <p:cNvPr id="84" name="Original"/>
            <p:cNvSpPr/>
            <p:nvPr/>
          </p:nvSpPr>
          <p:spPr>
            <a:xfrm>
              <a:off x="322393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lighten</a:t>
              </a:r>
              <a:endParaRPr sz="1500" dirty="0">
                <a:latin typeface="+mj-lt"/>
              </a:endParaRPr>
            </a:p>
          </p:txBody>
        </p:sp>
      </p:grpSp>
      <p:pic>
        <p:nvPicPr>
          <p:cNvPr id="86" name="latex-image-1.pdf" descr="latex-image-1.pdf"/>
          <p:cNvPicPr>
            <a:picLocks noChangeAspect="1"/>
          </p:cNvPicPr>
          <p:nvPr/>
        </p:nvPicPr>
        <p:blipFill>
          <a:blip r:embed="rId2"/>
          <a:stretch>
            <a:fillRect/>
          </a:stretch>
        </p:blipFill>
        <p:spPr>
          <a:xfrm>
            <a:off x="1161571" y="3396754"/>
            <a:ext cx="101798" cy="91083"/>
          </a:xfrm>
          <a:prstGeom prst="rect">
            <a:avLst/>
          </a:prstGeom>
          <a:ln w="12700">
            <a:miter lim="400000"/>
          </a:ln>
        </p:spPr>
      </p:pic>
      <p:pic>
        <p:nvPicPr>
          <p:cNvPr id="26" name="latex-image-2.pdf" descr="latex-image-2.pdf"/>
          <p:cNvPicPr>
            <a:picLocks noChangeAspect="1"/>
          </p:cNvPicPr>
          <p:nvPr/>
        </p:nvPicPr>
        <p:blipFill>
          <a:blip r:embed="rId11"/>
          <a:stretch>
            <a:fillRect/>
          </a:stretch>
        </p:blipFill>
        <p:spPr>
          <a:xfrm>
            <a:off x="3134706" y="3372643"/>
            <a:ext cx="626864" cy="139304"/>
          </a:xfrm>
          <a:prstGeom prst="rect">
            <a:avLst/>
          </a:prstGeom>
          <a:ln w="12700">
            <a:miter lim="400000"/>
          </a:ln>
        </p:spPr>
      </p:pic>
      <p:sp>
        <p:nvSpPr>
          <p:cNvPr id="34" name="filtering"/>
          <p:cNvSpPr/>
          <p:nvPr/>
        </p:nvSpPr>
        <p:spPr>
          <a:xfrm>
            <a:off x="302004" y="1026722"/>
            <a:ext cx="1813945"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1800"/>
            </a:lvl1pPr>
          </a:lstStyle>
          <a:p>
            <a:pPr algn="ctr"/>
            <a:r>
              <a:rPr lang="en-US" sz="1500" dirty="0">
                <a:latin typeface="+mj-lt"/>
              </a:rPr>
              <a:t>How would you implement these?</a:t>
            </a:r>
            <a:endParaRPr sz="1500" dirty="0">
              <a:latin typeface="+mj-lt"/>
            </a:endParaRPr>
          </a:p>
        </p:txBody>
      </p:sp>
    </p:spTree>
    <p:extLst>
      <p:ext uri="{BB962C8B-B14F-4D97-AF65-F5344CB8AC3E}">
        <p14:creationId xmlns:p14="http://schemas.microsoft.com/office/powerpoint/2010/main" val="273451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7439-A1DD-4DD8-9E3D-C4779437E7F4}"/>
              </a:ext>
            </a:extLst>
          </p:cNvPr>
          <p:cNvSpPr>
            <a:spLocks noGrp="1"/>
          </p:cNvSpPr>
          <p:nvPr>
            <p:ph type="title"/>
          </p:nvPr>
        </p:nvSpPr>
        <p:spPr/>
        <p:txBody>
          <a:bodyPr/>
          <a:lstStyle/>
          <a:p>
            <a:r>
              <a:rPr lang="en-US" dirty="0"/>
              <a:t>I = D * D</a:t>
            </a:r>
          </a:p>
        </p:txBody>
      </p:sp>
      <p:sp>
        <p:nvSpPr>
          <p:cNvPr id="3" name="Content Placeholder 2">
            <a:extLst>
              <a:ext uri="{FF2B5EF4-FFF2-40B4-BE49-F238E27FC236}">
                <a16:creationId xmlns:a16="http://schemas.microsoft.com/office/drawing/2014/main" id="{2A5AE57B-E311-4292-9947-5E94ABB7353E}"/>
              </a:ext>
            </a:extLst>
          </p:cNvPr>
          <p:cNvSpPr>
            <a:spLocks noGrp="1"/>
          </p:cNvSpPr>
          <p:nvPr>
            <p:ph idx="1"/>
          </p:nvPr>
        </p:nvSpPr>
        <p:spPr>
          <a:xfrm>
            <a:off x="628650" y="2551234"/>
            <a:ext cx="7886700" cy="3773366"/>
          </a:xfrm>
        </p:spPr>
        <p:txBody>
          <a:bodyPr>
            <a:normAutofit/>
          </a:bodyPr>
          <a:lstStyle/>
          <a:p>
            <a:pPr marL="0" indent="0">
              <a:buNone/>
            </a:pPr>
            <a:r>
              <a:rPr lang="en-US" dirty="0"/>
              <a:t>&gt;&gt; I = convolve2d( D, D, mode=‘full’ )</a:t>
            </a:r>
          </a:p>
          <a:p>
            <a:pPr marL="0" indent="0">
              <a:buNone/>
            </a:pPr>
            <a:r>
              <a:rPr lang="en-US" i="1" dirty="0"/>
              <a:t>(Default; pad with zeros)</a:t>
            </a:r>
          </a:p>
          <a:p>
            <a:pPr marL="0" indent="0">
              <a:buNone/>
            </a:pPr>
            <a:endParaRPr lang="en-US" i="1" dirty="0"/>
          </a:p>
          <a:p>
            <a:pPr marL="0" indent="0">
              <a:buNone/>
            </a:pPr>
            <a:r>
              <a:rPr lang="en-US" dirty="0"/>
              <a:t>&gt;&gt; I = convolve2d( D, D, mode=‘same’ ) </a:t>
            </a:r>
          </a:p>
          <a:p>
            <a:pPr marL="0" indent="0">
              <a:buNone/>
            </a:pPr>
            <a:r>
              <a:rPr lang="en-US" i="1" dirty="0"/>
              <a:t>(Return same size as D)</a:t>
            </a:r>
          </a:p>
          <a:p>
            <a:pPr marL="0" indent="0">
              <a:buNone/>
            </a:pPr>
            <a:endParaRPr lang="en-US" i="1" dirty="0"/>
          </a:p>
          <a:p>
            <a:pPr marL="0" indent="0">
              <a:buNone/>
            </a:pPr>
            <a:endParaRPr lang="en-US" i="1" dirty="0"/>
          </a:p>
          <a:p>
            <a:pPr marL="0" indent="0">
              <a:buNone/>
            </a:pPr>
            <a:r>
              <a:rPr lang="en-US" dirty="0"/>
              <a:t>&gt;&gt; I = convolve2d( D, D, mode=‘valid’ )</a:t>
            </a:r>
          </a:p>
          <a:p>
            <a:pPr marL="0" indent="0">
              <a:buNone/>
            </a:pPr>
            <a:r>
              <a:rPr lang="en-US" i="1" dirty="0"/>
              <a:t>(No padding)</a:t>
            </a:r>
            <a:endParaRPr lang="en-US" dirty="0"/>
          </a:p>
        </p:txBody>
      </p:sp>
      <p:pic>
        <p:nvPicPr>
          <p:cNvPr id="4" name="Picture 7" descr="C:\Users\Hoiem\Documents\Classes\Computational Photography - Fall 2010\lectures\figs\filters\fil_pairs\im_orig.jpg">
            <a:extLst>
              <a:ext uri="{FF2B5EF4-FFF2-40B4-BE49-F238E27FC236}">
                <a16:creationId xmlns:a16="http://schemas.microsoft.com/office/drawing/2014/main" id="{DE4693F6-ED67-4646-8F3B-461C29B7108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136864" y="1121294"/>
            <a:ext cx="2003142" cy="12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C:\Users\Hoiem\Documents\Classes\Computational Photography - Fall 2010\lectures\figs\filters\fil_pairs\im_im.png">
            <a:extLst>
              <a:ext uri="{FF2B5EF4-FFF2-40B4-BE49-F238E27FC236}">
                <a16:creationId xmlns:a16="http://schemas.microsoft.com/office/drawing/2014/main" id="{6B0FF5F7-9703-4C27-8A55-9D945DE8C5D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2672" t="14799" r="8974" b="18373"/>
          <a:stretch/>
        </p:blipFill>
        <p:spPr bwMode="auto">
          <a:xfrm>
            <a:off x="6365298" y="1121294"/>
            <a:ext cx="1997393" cy="12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8550DDC6-DF73-4CB8-910D-3D2B0A4EC486}"/>
              </a:ext>
            </a:extLst>
          </p:cNvPr>
          <p:cNvPicPr>
            <a:picLocks noChangeAspect="1"/>
          </p:cNvPicPr>
          <p:nvPr/>
        </p:nvPicPr>
        <p:blipFill>
          <a:blip r:embed="rId4"/>
          <a:stretch>
            <a:fillRect/>
          </a:stretch>
        </p:blipFill>
        <p:spPr>
          <a:xfrm>
            <a:off x="6485539" y="2554549"/>
            <a:ext cx="1689236" cy="1074968"/>
          </a:xfrm>
          <a:prstGeom prst="rect">
            <a:avLst/>
          </a:prstGeom>
        </p:spPr>
      </p:pic>
      <p:sp>
        <p:nvSpPr>
          <p:cNvPr id="9" name="Rectangle 8">
            <a:extLst>
              <a:ext uri="{FF2B5EF4-FFF2-40B4-BE49-F238E27FC236}">
                <a16:creationId xmlns:a16="http://schemas.microsoft.com/office/drawing/2014/main" id="{797429C8-E312-4112-A1A4-F08A4117A201}"/>
              </a:ext>
            </a:extLst>
          </p:cNvPr>
          <p:cNvSpPr/>
          <p:nvPr/>
        </p:nvSpPr>
        <p:spPr>
          <a:xfrm>
            <a:off x="8198355" y="3361445"/>
            <a:ext cx="904415" cy="300082"/>
          </a:xfrm>
          <a:prstGeom prst="rect">
            <a:avLst/>
          </a:prstGeom>
        </p:spPr>
        <p:txBody>
          <a:bodyPr wrap="none">
            <a:spAutoFit/>
          </a:bodyPr>
          <a:lstStyle/>
          <a:p>
            <a:pPr defTabSz="685800" fontAlgn="auto">
              <a:spcBef>
                <a:spcPts val="0"/>
              </a:spcBef>
              <a:spcAft>
                <a:spcPts val="0"/>
              </a:spcAft>
            </a:pPr>
            <a:r>
              <a:rPr lang="en-US" sz="1350" dirty="0">
                <a:solidFill>
                  <a:prstClr val="black"/>
                </a:solidFill>
                <a:latin typeface="Calibri" panose="020F0502020204030204"/>
              </a:rPr>
              <a:t>549 x 349 </a:t>
            </a:r>
          </a:p>
        </p:txBody>
      </p:sp>
      <p:pic>
        <p:nvPicPr>
          <p:cNvPr id="10" name="Picture 9">
            <a:extLst>
              <a:ext uri="{FF2B5EF4-FFF2-40B4-BE49-F238E27FC236}">
                <a16:creationId xmlns:a16="http://schemas.microsoft.com/office/drawing/2014/main" id="{2862B03B-BE63-41B4-9BD1-1B8835E64767}"/>
              </a:ext>
            </a:extLst>
          </p:cNvPr>
          <p:cNvPicPr>
            <a:picLocks noChangeAspect="1"/>
          </p:cNvPicPr>
          <p:nvPr/>
        </p:nvPicPr>
        <p:blipFill>
          <a:blip r:embed="rId5"/>
          <a:stretch>
            <a:fillRect/>
          </a:stretch>
        </p:blipFill>
        <p:spPr>
          <a:xfrm>
            <a:off x="6863441" y="4000733"/>
            <a:ext cx="970499" cy="622385"/>
          </a:xfrm>
          <a:prstGeom prst="rect">
            <a:avLst/>
          </a:prstGeom>
        </p:spPr>
      </p:pic>
      <p:sp>
        <p:nvSpPr>
          <p:cNvPr id="11" name="TextBox 10">
            <a:extLst>
              <a:ext uri="{FF2B5EF4-FFF2-40B4-BE49-F238E27FC236}">
                <a16:creationId xmlns:a16="http://schemas.microsoft.com/office/drawing/2014/main" id="{BDD72670-2FE9-4F69-9054-F7D4E091DD37}"/>
              </a:ext>
            </a:extLst>
          </p:cNvPr>
          <p:cNvSpPr txBox="1"/>
          <p:nvPr/>
        </p:nvSpPr>
        <p:spPr>
          <a:xfrm>
            <a:off x="4114800" y="851389"/>
            <a:ext cx="1629508"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rPr>
              <a:t>D (275 x 175 pixels)</a:t>
            </a:r>
          </a:p>
        </p:txBody>
      </p:sp>
      <p:sp>
        <p:nvSpPr>
          <p:cNvPr id="12" name="TextBox 11">
            <a:extLst>
              <a:ext uri="{FF2B5EF4-FFF2-40B4-BE49-F238E27FC236}">
                <a16:creationId xmlns:a16="http://schemas.microsoft.com/office/drawing/2014/main" id="{A30DE5C5-1C30-434F-8298-0B3493E7D47C}"/>
              </a:ext>
            </a:extLst>
          </p:cNvPr>
          <p:cNvSpPr txBox="1"/>
          <p:nvPr/>
        </p:nvSpPr>
        <p:spPr>
          <a:xfrm>
            <a:off x="6350976" y="871903"/>
            <a:ext cx="1972107"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rPr>
              <a:t>I (from slide – 275 x 175)</a:t>
            </a:r>
          </a:p>
        </p:txBody>
      </p:sp>
      <p:sp>
        <p:nvSpPr>
          <p:cNvPr id="13" name="Rectangle 12">
            <a:extLst>
              <a:ext uri="{FF2B5EF4-FFF2-40B4-BE49-F238E27FC236}">
                <a16:creationId xmlns:a16="http://schemas.microsoft.com/office/drawing/2014/main" id="{EA984365-90B6-4644-AEA6-DA49962CDE5B}"/>
              </a:ext>
            </a:extLst>
          </p:cNvPr>
          <p:cNvSpPr/>
          <p:nvPr/>
        </p:nvSpPr>
        <p:spPr>
          <a:xfrm>
            <a:off x="8198355" y="4418392"/>
            <a:ext cx="865943" cy="300082"/>
          </a:xfrm>
          <a:prstGeom prst="rect">
            <a:avLst/>
          </a:prstGeom>
        </p:spPr>
        <p:txBody>
          <a:bodyPr wrap="none">
            <a:spAutoFit/>
          </a:bodyPr>
          <a:lstStyle/>
          <a:p>
            <a:pPr defTabSz="685800" fontAlgn="auto">
              <a:spcBef>
                <a:spcPts val="0"/>
              </a:spcBef>
              <a:spcAft>
                <a:spcPts val="0"/>
              </a:spcAft>
            </a:pPr>
            <a:r>
              <a:rPr lang="en-US" sz="1350" dirty="0">
                <a:solidFill>
                  <a:prstClr val="black"/>
                </a:solidFill>
                <a:latin typeface="Calibri" panose="020F0502020204030204"/>
              </a:rPr>
              <a:t>275 x 175</a:t>
            </a:r>
          </a:p>
        </p:txBody>
      </p:sp>
      <p:sp>
        <p:nvSpPr>
          <p:cNvPr id="14" name="TextBox 13">
            <a:extLst>
              <a:ext uri="{FF2B5EF4-FFF2-40B4-BE49-F238E27FC236}">
                <a16:creationId xmlns:a16="http://schemas.microsoft.com/office/drawing/2014/main" id="{3F7CBADB-D4AC-4612-95E1-7FE5A3ED19B8}"/>
              </a:ext>
            </a:extLst>
          </p:cNvPr>
          <p:cNvSpPr txBox="1"/>
          <p:nvPr/>
        </p:nvSpPr>
        <p:spPr>
          <a:xfrm>
            <a:off x="7607147" y="5569168"/>
            <a:ext cx="520262"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rPr>
              <a:t>1x1</a:t>
            </a:r>
          </a:p>
        </p:txBody>
      </p:sp>
      <p:sp>
        <p:nvSpPr>
          <p:cNvPr id="15" name="Rectangle 14">
            <a:extLst>
              <a:ext uri="{FF2B5EF4-FFF2-40B4-BE49-F238E27FC236}">
                <a16:creationId xmlns:a16="http://schemas.microsoft.com/office/drawing/2014/main" id="{3DCD0D4E-A741-495E-AA18-18273FFAABB1}"/>
              </a:ext>
            </a:extLst>
          </p:cNvPr>
          <p:cNvSpPr/>
          <p:nvPr/>
        </p:nvSpPr>
        <p:spPr>
          <a:xfrm>
            <a:off x="7064923" y="5267654"/>
            <a:ext cx="520262" cy="5202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4D7AB619-0C0F-49E6-A3CC-7C1F459A3795}"/>
              </a:ext>
            </a:extLst>
          </p:cNvPr>
          <p:cNvSpPr/>
          <p:nvPr/>
        </p:nvSpPr>
        <p:spPr>
          <a:xfrm>
            <a:off x="7616192" y="5379983"/>
            <a:ext cx="1309974" cy="300082"/>
          </a:xfrm>
          <a:prstGeom prst="rect">
            <a:avLst/>
          </a:prstGeom>
        </p:spPr>
        <p:txBody>
          <a:bodyPr wrap="none">
            <a:spAutoFit/>
          </a:bodyPr>
          <a:lstStyle/>
          <a:p>
            <a:pPr defTabSz="685800" fontAlgn="auto">
              <a:spcBef>
                <a:spcPts val="0"/>
              </a:spcBef>
              <a:spcAft>
                <a:spcPts val="0"/>
              </a:spcAft>
            </a:pPr>
            <a:r>
              <a:rPr lang="en-US" sz="1350" dirty="0">
                <a:solidFill>
                  <a:prstClr val="black"/>
                </a:solidFill>
                <a:latin typeface="Calibri" panose="020F0502020204030204"/>
              </a:rPr>
              <a:t>Value = 10528.3</a:t>
            </a:r>
          </a:p>
        </p:txBody>
      </p:sp>
    </p:spTree>
    <p:extLst>
      <p:ext uri="{BB962C8B-B14F-4D97-AF65-F5344CB8AC3E}">
        <p14:creationId xmlns:p14="http://schemas.microsoft.com/office/powerpoint/2010/main" val="11534241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153FE8-EB80-430C-8C47-EEB0A6EF7592}"/>
              </a:ext>
            </a:extLst>
          </p:cNvPr>
          <p:cNvSpPr>
            <a:spLocks noGrp="1"/>
          </p:cNvSpPr>
          <p:nvPr>
            <p:ph type="title"/>
          </p:nvPr>
        </p:nvSpPr>
        <p:spPr>
          <a:xfrm>
            <a:off x="457200" y="457200"/>
            <a:ext cx="8229600" cy="685800"/>
          </a:xfrm>
        </p:spPr>
        <p:txBody>
          <a:bodyPr>
            <a:normAutofit/>
          </a:bodyPr>
          <a:lstStyle/>
          <a:p>
            <a:r>
              <a:rPr lang="en-US" altLang="en-US" dirty="0">
                <a:latin typeface="Courier New" panose="02070309020205020404" pitchFamily="49" charset="0"/>
                <a:cs typeface="Courier New" panose="02070309020205020404" pitchFamily="49" charset="0"/>
              </a:rPr>
              <a:t>A = B * C  - </a:t>
            </a:r>
            <a:r>
              <a:rPr lang="en-US" dirty="0">
                <a:solidFill>
                  <a:prstClr val="black"/>
                </a:solidFill>
              </a:rPr>
              <a:t>“because it kind of looks like it.”</a:t>
            </a:r>
            <a:endParaRPr lang="en-US" dirty="0"/>
          </a:p>
        </p:txBody>
      </p:sp>
      <p:sp>
        <p:nvSpPr>
          <p:cNvPr id="5" name="Content Placeholder 4">
            <a:extLst>
              <a:ext uri="{FF2B5EF4-FFF2-40B4-BE49-F238E27FC236}">
                <a16:creationId xmlns:a16="http://schemas.microsoft.com/office/drawing/2014/main" id="{37E9488D-EEEB-45E9-8D8E-632E08F13311}"/>
              </a:ext>
            </a:extLst>
          </p:cNvPr>
          <p:cNvSpPr>
            <a:spLocks noGrp="1"/>
          </p:cNvSpPr>
          <p:nvPr>
            <p:ph idx="1"/>
          </p:nvPr>
        </p:nvSpPr>
        <p:spPr>
          <a:xfrm>
            <a:off x="716860" y="3641208"/>
            <a:ext cx="7998373" cy="3064392"/>
          </a:xfrm>
        </p:spPr>
        <p:txBody>
          <a:bodyPr>
            <a:normAutofit/>
          </a:bodyPr>
          <a:lstStyle/>
          <a:p>
            <a:pPr marL="0" indent="0">
              <a:buNone/>
            </a:pPr>
            <a:r>
              <a:rPr lang="en-US" dirty="0"/>
              <a:t>When the filter ‘looks like’ the image = ‘template matching’</a:t>
            </a:r>
          </a:p>
          <a:p>
            <a:pPr marL="0" indent="0">
              <a:buNone/>
            </a:pPr>
            <a:endParaRPr lang="en-US" dirty="0"/>
          </a:p>
          <a:p>
            <a:pPr marL="0" indent="0" algn="ctr">
              <a:buNone/>
            </a:pPr>
            <a:r>
              <a:rPr lang="en-US" dirty="0"/>
              <a:t>Filtering viewed as comparing an image of </a:t>
            </a:r>
            <a:br>
              <a:rPr lang="en-US" dirty="0"/>
            </a:br>
            <a:r>
              <a:rPr lang="en-US" dirty="0"/>
              <a:t>what you want to find against all image regions.</a:t>
            </a:r>
          </a:p>
          <a:p>
            <a:pPr marL="0" indent="0" algn="ctr">
              <a:buNone/>
            </a:pPr>
            <a:endParaRPr lang="en-US" dirty="0"/>
          </a:p>
          <a:p>
            <a:pPr marL="0" indent="0" algn="ctr">
              <a:buNone/>
            </a:pPr>
            <a:r>
              <a:rPr lang="en-US" i="1" dirty="0"/>
              <a:t>For symmetric filters:</a:t>
            </a:r>
            <a:r>
              <a:rPr lang="en-US" dirty="0"/>
              <a:t> use either convolution or correlation.</a:t>
            </a:r>
          </a:p>
          <a:p>
            <a:pPr marL="0" indent="0" algn="ctr">
              <a:buNone/>
            </a:pPr>
            <a:r>
              <a:rPr lang="en-US" i="1" dirty="0"/>
              <a:t>For nonsymmetric filters: </a:t>
            </a:r>
            <a:r>
              <a:rPr lang="en-US" dirty="0"/>
              <a:t>correlation is template matching.</a:t>
            </a:r>
          </a:p>
        </p:txBody>
      </p:sp>
      <p:pic>
        <p:nvPicPr>
          <p:cNvPr id="6" name="Picture 3" descr="C:\Users\Hoiem\Documents\Classes\Computational Photography - Fall 2010\lectures\figs\filters\fil_pairs\sobel_gaus.png">
            <a:extLst>
              <a:ext uri="{FF2B5EF4-FFF2-40B4-BE49-F238E27FC236}">
                <a16:creationId xmlns:a16="http://schemas.microsoft.com/office/drawing/2014/main" id="{8C01834D-E674-4DEA-9ABA-D6A871D355C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l="15788" t="3510" r="14474" b="3510"/>
          <a:stretch>
            <a:fillRect/>
          </a:stretch>
        </p:blipFill>
        <p:spPr bwMode="auto">
          <a:xfrm>
            <a:off x="1143000" y="1710035"/>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C:\Users\Hoiem\Documents\Classes\Computational Photography - Fall 2010\lectures\figs\filters\fil_pairs\fil_sobel.png">
            <a:extLst>
              <a:ext uri="{FF2B5EF4-FFF2-40B4-BE49-F238E27FC236}">
                <a16:creationId xmlns:a16="http://schemas.microsoft.com/office/drawing/2014/main" id="{DA686D49-DE00-4EB2-9534-18E1C9A4EEF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l="16667" t="4167" r="13542" b="4167"/>
          <a:stretch>
            <a:fillRect/>
          </a:stretch>
        </p:blipFill>
        <p:spPr bwMode="auto">
          <a:xfrm>
            <a:off x="2729183" y="1704965"/>
            <a:ext cx="1437905" cy="141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Users\Hoiem\Documents\Classes\Computational Photography - Fall 2010\lectures\figs\filters\fil_pairs\fil_gaus.png">
            <a:extLst>
              <a:ext uri="{FF2B5EF4-FFF2-40B4-BE49-F238E27FC236}">
                <a16:creationId xmlns:a16="http://schemas.microsoft.com/office/drawing/2014/main" id="{14F4052A-7E0C-4447-9D12-541B10853BB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l="17708" t="5556" r="16667" b="6944"/>
          <a:stretch>
            <a:fillRect/>
          </a:stretch>
        </p:blipFill>
        <p:spPr bwMode="auto">
          <a:xfrm>
            <a:off x="4407233" y="1733932"/>
            <a:ext cx="1359458" cy="1359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a:extLst>
              <a:ext uri="{FF2B5EF4-FFF2-40B4-BE49-F238E27FC236}">
                <a16:creationId xmlns:a16="http://schemas.microsoft.com/office/drawing/2014/main" id="{43D8E49E-B311-496E-9BC6-B410D8DF990D}"/>
              </a:ext>
            </a:extLst>
          </p:cNvPr>
          <p:cNvSpPr txBox="1">
            <a:spLocks noChangeArrowheads="1"/>
          </p:cNvSpPr>
          <p:nvPr/>
        </p:nvSpPr>
        <p:spPr bwMode="auto">
          <a:xfrm>
            <a:off x="902970" y="1702415"/>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10" name="TextBox 13">
            <a:extLst>
              <a:ext uri="{FF2B5EF4-FFF2-40B4-BE49-F238E27FC236}">
                <a16:creationId xmlns:a16="http://schemas.microsoft.com/office/drawing/2014/main" id="{1F66AD35-6706-4A66-AF9B-AF351A83AB99}"/>
              </a:ext>
            </a:extLst>
          </p:cNvPr>
          <p:cNvSpPr txBox="1">
            <a:spLocks noChangeArrowheads="1"/>
          </p:cNvSpPr>
          <p:nvPr/>
        </p:nvSpPr>
        <p:spPr bwMode="auto">
          <a:xfrm>
            <a:off x="2475595" y="1655334"/>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11" name="TextBox 14">
            <a:extLst>
              <a:ext uri="{FF2B5EF4-FFF2-40B4-BE49-F238E27FC236}">
                <a16:creationId xmlns:a16="http://schemas.microsoft.com/office/drawing/2014/main" id="{8DF8BA14-04A1-4904-8327-50244729DC66}"/>
              </a:ext>
            </a:extLst>
          </p:cNvPr>
          <p:cNvSpPr txBox="1">
            <a:spLocks noChangeArrowheads="1"/>
          </p:cNvSpPr>
          <p:nvPr/>
        </p:nvSpPr>
        <p:spPr bwMode="auto">
          <a:xfrm>
            <a:off x="4079573" y="1642492"/>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sp>
        <p:nvSpPr>
          <p:cNvPr id="12" name="TextBox 11">
            <a:extLst>
              <a:ext uri="{FF2B5EF4-FFF2-40B4-BE49-F238E27FC236}">
                <a16:creationId xmlns:a16="http://schemas.microsoft.com/office/drawing/2014/main" id="{9130A991-6CE0-40E1-B2AD-79DDD9614581}"/>
              </a:ext>
            </a:extLst>
          </p:cNvPr>
          <p:cNvSpPr txBox="1"/>
          <p:nvPr/>
        </p:nvSpPr>
        <p:spPr>
          <a:xfrm>
            <a:off x="6006836" y="2012380"/>
            <a:ext cx="2819400" cy="923330"/>
          </a:xfrm>
          <a:prstGeom prst="rect">
            <a:avLst/>
          </a:prstGeom>
          <a:noFill/>
        </p:spPr>
        <p:txBody>
          <a:bodyPr wrap="square" rtlCol="0">
            <a:spAutoFit/>
          </a:bodyPr>
          <a:lstStyle/>
          <a:p>
            <a:pPr defTabSz="685800" fontAlgn="auto">
              <a:spcBef>
                <a:spcPts val="0"/>
              </a:spcBef>
              <a:spcAft>
                <a:spcPts val="0"/>
              </a:spcAft>
            </a:pPr>
            <a:r>
              <a:rPr lang="en-US" dirty="0">
                <a:solidFill>
                  <a:prstClr val="black"/>
                </a:solidFill>
                <a:latin typeface="Calibri"/>
              </a:rPr>
              <a:t>C is a Gaussian filter </a:t>
            </a:r>
            <a:br>
              <a:rPr lang="en-US" dirty="0">
                <a:solidFill>
                  <a:prstClr val="black"/>
                </a:solidFill>
                <a:latin typeface="Calibri"/>
              </a:rPr>
            </a:br>
            <a:r>
              <a:rPr lang="en-US" dirty="0">
                <a:solidFill>
                  <a:prstClr val="black"/>
                </a:solidFill>
                <a:latin typeface="Calibri"/>
              </a:rPr>
              <a:t>(or something close to it it), </a:t>
            </a:r>
            <a:br>
              <a:rPr lang="en-US" dirty="0">
                <a:solidFill>
                  <a:prstClr val="black"/>
                </a:solidFill>
                <a:latin typeface="Calibri"/>
              </a:rPr>
            </a:br>
            <a:r>
              <a:rPr lang="en-US" dirty="0">
                <a:solidFill>
                  <a:prstClr val="black"/>
                </a:solidFill>
                <a:latin typeface="Calibri"/>
              </a:rPr>
              <a:t>and we know that it ‘blurs’.</a:t>
            </a:r>
          </a:p>
        </p:txBody>
      </p:sp>
    </p:spTree>
    <p:extLst>
      <p:ext uri="{BB962C8B-B14F-4D97-AF65-F5344CB8AC3E}">
        <p14:creationId xmlns:p14="http://schemas.microsoft.com/office/powerpoint/2010/main" val="68039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a:t>Filtering: Correlation and Convolution</a:t>
            </a:r>
          </a:p>
        </p:txBody>
      </p:sp>
      <p:sp>
        <p:nvSpPr>
          <p:cNvPr id="57347" name="Content Placeholder 2"/>
          <p:cNvSpPr>
            <a:spLocks noGrp="1"/>
          </p:cNvSpPr>
          <p:nvPr>
            <p:ph idx="1"/>
          </p:nvPr>
        </p:nvSpPr>
        <p:spPr>
          <a:xfrm>
            <a:off x="457200" y="990600"/>
            <a:ext cx="8229600" cy="5715000"/>
          </a:xfrm>
        </p:spPr>
        <p:txBody>
          <a:bodyPr/>
          <a:lstStyle/>
          <a:p>
            <a:r>
              <a:rPr lang="en-US" altLang="en-US" dirty="0"/>
              <a:t>2d correlation</a:t>
            </a:r>
          </a:p>
          <a:p>
            <a:pPr lvl="1"/>
            <a:endParaRPr lang="en-US" altLang="en-US" dirty="0"/>
          </a:p>
          <a:p>
            <a:pPr>
              <a:buFont typeface="Arial" panose="020B0604020202020204" pitchFamily="34" charset="0"/>
              <a:buNone/>
            </a:pPr>
            <a:endParaRPr lang="en-US" altLang="en-US" dirty="0"/>
          </a:p>
          <a:p>
            <a:endParaRPr lang="en-US" altLang="en-US" dirty="0"/>
          </a:p>
          <a:p>
            <a:r>
              <a:rPr lang="en-US" altLang="en-US" dirty="0"/>
              <a:t>2d convolution</a:t>
            </a:r>
          </a:p>
          <a:p>
            <a:pPr lvl="1"/>
            <a:endParaRPr lang="en-US" altLang="en-US" dirty="0"/>
          </a:p>
          <a:p>
            <a:pPr lvl="1"/>
            <a:endParaRPr lang="en-US" altLang="en-US" dirty="0"/>
          </a:p>
        </p:txBody>
      </p:sp>
      <p:graphicFrame>
        <p:nvGraphicFramePr>
          <p:cNvPr id="57348" name="Object 381"/>
          <p:cNvGraphicFramePr>
            <a:graphicFrameLocks noChangeAspect="1"/>
          </p:cNvGraphicFramePr>
          <p:nvPr/>
        </p:nvGraphicFramePr>
        <p:xfrm>
          <a:off x="2073275" y="3848100"/>
          <a:ext cx="4997450" cy="874712"/>
        </p:xfrm>
        <a:graphic>
          <a:graphicData uri="http://schemas.openxmlformats.org/presentationml/2006/ole">
            <mc:AlternateContent xmlns:mc="http://schemas.openxmlformats.org/markup-compatibility/2006">
              <mc:Choice xmlns:v="urn:schemas-microsoft-com:vml" Requires="v">
                <p:oleObj spid="_x0000_s18496" name="Equation" r:id="rId4" imgW="2031840" imgH="355320" progId="Equation.3">
                  <p:embed/>
                </p:oleObj>
              </mc:Choice>
              <mc:Fallback>
                <p:oleObj name="Equation" r:id="rId4" imgW="2031840" imgH="355320" progId="Equation.3">
                  <p:embed/>
                  <p:pic>
                    <p:nvPicPr>
                      <p:cNvPr id="57348" name="Object 381"/>
                      <p:cNvPicPr>
                        <a:picLocks noChangeAspect="1" noChangeArrowheads="1"/>
                      </p:cNvPicPr>
                      <p:nvPr/>
                    </p:nvPicPr>
                    <p:blipFill>
                      <a:blip r:embed="rId5"/>
                      <a:srcRect/>
                      <a:stretch>
                        <a:fillRect/>
                      </a:stretch>
                    </p:blipFill>
                    <p:spPr bwMode="auto">
                      <a:xfrm>
                        <a:off x="2073275" y="3848100"/>
                        <a:ext cx="4997450" cy="8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53" name="Object 3"/>
          <p:cNvGraphicFramePr>
            <a:graphicFrameLocks noChangeAspect="1"/>
          </p:cNvGraphicFramePr>
          <p:nvPr/>
        </p:nvGraphicFramePr>
        <p:xfrm>
          <a:off x="2187575" y="1527912"/>
          <a:ext cx="4997450" cy="874713"/>
        </p:xfrm>
        <a:graphic>
          <a:graphicData uri="http://schemas.openxmlformats.org/presentationml/2006/ole">
            <mc:AlternateContent xmlns:mc="http://schemas.openxmlformats.org/markup-compatibility/2006">
              <mc:Choice xmlns:v="urn:schemas-microsoft-com:vml" Requires="v">
                <p:oleObj spid="_x0000_s18497" name="Equation" r:id="rId6" imgW="2031840" imgH="355320" progId="Equation.3">
                  <p:embed/>
                </p:oleObj>
              </mc:Choice>
              <mc:Fallback>
                <p:oleObj name="Equation" r:id="rId6" imgW="2031840" imgH="355320" progId="Equation.3">
                  <p:embed/>
                  <p:pic>
                    <p:nvPicPr>
                      <p:cNvPr id="57353" name="Object 3"/>
                      <p:cNvPicPr>
                        <a:picLocks noChangeAspect="1" noChangeArrowheads="1"/>
                      </p:cNvPicPr>
                      <p:nvPr/>
                    </p:nvPicPr>
                    <p:blipFill>
                      <a:blip r:embed="rId7"/>
                      <a:srcRect/>
                      <a:stretch>
                        <a:fillRect/>
                      </a:stretch>
                    </p:blipFill>
                    <p:spPr bwMode="auto">
                      <a:xfrm>
                        <a:off x="2187575" y="1527912"/>
                        <a:ext cx="4997450"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ctangle 2"/>
          <p:cNvSpPr/>
          <p:nvPr/>
        </p:nvSpPr>
        <p:spPr>
          <a:xfrm>
            <a:off x="304800" y="5716386"/>
            <a:ext cx="8382000" cy="707886"/>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Convolution is the same as correlation with a 180° rotated filter kernel.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Correlation and convolution are identical when the filter kernel is symmetric.</a:t>
            </a:r>
          </a:p>
        </p:txBody>
      </p:sp>
      <p:sp>
        <p:nvSpPr>
          <p:cNvPr id="12" name="Rectangle 11"/>
          <p:cNvSpPr/>
          <p:nvPr/>
        </p:nvSpPr>
        <p:spPr>
          <a:xfrm>
            <a:off x="8276856" y="6573913"/>
            <a:ext cx="900118" cy="2769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James Hays</a:t>
            </a:r>
          </a:p>
        </p:txBody>
      </p:sp>
      <p:sp>
        <p:nvSpPr>
          <p:cNvPr id="2" name="Rectangle 1">
            <a:extLst>
              <a:ext uri="{FF2B5EF4-FFF2-40B4-BE49-F238E27FC236}">
                <a16:creationId xmlns:a16="http://schemas.microsoft.com/office/drawing/2014/main" id="{98A76FD7-AEA8-4A36-9BCE-DF2428B39512}"/>
              </a:ext>
            </a:extLst>
          </p:cNvPr>
          <p:cNvSpPr/>
          <p:nvPr/>
        </p:nvSpPr>
        <p:spPr>
          <a:xfrm>
            <a:off x="1600200" y="2430726"/>
            <a:ext cx="7239000" cy="369332"/>
          </a:xfrm>
          <a:prstGeom prst="rect">
            <a:avLst/>
          </a:prstGeom>
        </p:spPr>
        <p:txBody>
          <a:bodyPr wrap="square">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pitchFamily="49" charset="0"/>
                <a:ea typeface="+mn-ea"/>
                <a:cs typeface="+mn-cs"/>
              </a:rPr>
              <a:t>e.g., h = scipy.signal.correlate2d(</a:t>
            </a:r>
            <a:r>
              <a:rPr kumimoji="0" lang="en-US" altLang="en-US" sz="1800" b="0" i="0" u="none" strike="noStrike" kern="1200" cap="none" spc="0" normalizeH="0" baseline="0" noProof="0" dirty="0" err="1">
                <a:ln>
                  <a:noFill/>
                </a:ln>
                <a:solidFill>
                  <a:prstClr val="black"/>
                </a:solidFill>
                <a:effectLst/>
                <a:uLnTx/>
                <a:uFillTx/>
                <a:latin typeface="Courier" pitchFamily="49" charset="0"/>
                <a:ea typeface="+mn-ea"/>
                <a:cs typeface="+mn-cs"/>
              </a:rPr>
              <a:t>f,I</a:t>
            </a:r>
            <a:r>
              <a:rPr kumimoji="0" lang="en-US" altLang="en-US" sz="1800" b="0" i="0" u="none" strike="noStrike" kern="1200" cap="none" spc="0" normalizeH="0" baseline="0" noProof="0" dirty="0">
                <a:ln>
                  <a:noFill/>
                </a:ln>
                <a:solidFill>
                  <a:prstClr val="black"/>
                </a:solidFill>
                <a:effectLst/>
                <a:uLnTx/>
                <a:uFillTx/>
                <a:latin typeface="Courier" pitchFamily="49" charset="0"/>
                <a:ea typeface="+mn-ea"/>
                <a:cs typeface="+mn-cs"/>
              </a:rPr>
              <a:t>)</a:t>
            </a:r>
          </a:p>
        </p:txBody>
      </p:sp>
      <p:sp>
        <p:nvSpPr>
          <p:cNvPr id="4" name="Rectangle 3">
            <a:extLst>
              <a:ext uri="{FF2B5EF4-FFF2-40B4-BE49-F238E27FC236}">
                <a16:creationId xmlns:a16="http://schemas.microsoft.com/office/drawing/2014/main" id="{F3500A89-CE98-47CA-A70F-E0EE451844AA}"/>
              </a:ext>
            </a:extLst>
          </p:cNvPr>
          <p:cNvSpPr/>
          <p:nvPr/>
        </p:nvSpPr>
        <p:spPr>
          <a:xfrm>
            <a:off x="1391322" y="4868041"/>
            <a:ext cx="7362456" cy="369332"/>
          </a:xfrm>
          <a:prstGeom prst="rect">
            <a:avLst/>
          </a:prstGeom>
        </p:spPr>
        <p:txBody>
          <a:bodyPr wrap="square">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pitchFamily="49" charset="0"/>
                <a:ea typeface="+mn-ea"/>
                <a:cs typeface="+mn-cs"/>
              </a:rPr>
              <a:t>e.g., h = scipy.signal.convolve2d(</a:t>
            </a:r>
            <a:r>
              <a:rPr kumimoji="0" lang="en-US" altLang="en-US" sz="1800" b="0" i="0" u="none" strike="noStrike" kern="1200" cap="none" spc="0" normalizeH="0" baseline="0" noProof="0" dirty="0" err="1">
                <a:ln>
                  <a:noFill/>
                </a:ln>
                <a:solidFill>
                  <a:prstClr val="black"/>
                </a:solidFill>
                <a:effectLst/>
                <a:uLnTx/>
                <a:uFillTx/>
                <a:latin typeface="Courier" pitchFamily="49" charset="0"/>
                <a:ea typeface="+mn-ea"/>
                <a:cs typeface="+mn-cs"/>
              </a:rPr>
              <a:t>f,I</a:t>
            </a:r>
            <a:r>
              <a:rPr kumimoji="0" lang="en-US" altLang="en-US" sz="1800" b="0" i="0" u="none" strike="noStrike" kern="1200" cap="none" spc="0" normalizeH="0" baseline="0" noProof="0" dirty="0">
                <a:ln>
                  <a:noFill/>
                </a:ln>
                <a:solidFill>
                  <a:prstClr val="black"/>
                </a:solidFill>
                <a:effectLst/>
                <a:uLnTx/>
                <a:uFillTx/>
                <a:latin typeface="Courier" pitchFamily="49" charset="0"/>
                <a:ea typeface="+mn-ea"/>
                <a:cs typeface="+mn-cs"/>
              </a:rPr>
              <a:t>)</a:t>
            </a:r>
          </a:p>
        </p:txBody>
      </p:sp>
    </p:spTree>
    <p:extLst>
      <p:ext uri="{BB962C8B-B14F-4D97-AF65-F5344CB8AC3E}">
        <p14:creationId xmlns:p14="http://schemas.microsoft.com/office/powerpoint/2010/main" val="41627758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5828EA8-6C8E-41AD-A728-C59A362013B4}"/>
              </a:ext>
            </a:extLst>
          </p:cNvPr>
          <p:cNvPicPr>
            <a:picLocks noChangeAspect="1"/>
          </p:cNvPicPr>
          <p:nvPr/>
        </p:nvPicPr>
        <p:blipFill>
          <a:blip r:embed="rId2"/>
          <a:stretch>
            <a:fillRect/>
          </a:stretch>
        </p:blipFill>
        <p:spPr>
          <a:xfrm>
            <a:off x="5597075" y="3799832"/>
            <a:ext cx="3181683" cy="2021751"/>
          </a:xfrm>
          <a:prstGeom prst="rect">
            <a:avLst/>
          </a:prstGeom>
        </p:spPr>
      </p:pic>
      <p:pic>
        <p:nvPicPr>
          <p:cNvPr id="9" name="Picture 7" descr="C:\Users\Hoiem\Documents\Classes\Computational Photography - Fall 2010\lectures\figs\filters\fil_pairs\im_orig.jpg">
            <a:extLst>
              <a:ext uri="{FF2B5EF4-FFF2-40B4-BE49-F238E27FC236}">
                <a16:creationId xmlns:a16="http://schemas.microsoft.com/office/drawing/2014/main" id="{3A8C3129-82FA-493C-87B4-5FD73690A1D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63807" y="1135408"/>
            <a:ext cx="2003142" cy="12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370B0DA7-CA69-4288-B7D7-589FEF6D8EB1}"/>
              </a:ext>
            </a:extLst>
          </p:cNvPr>
          <p:cNvSpPr txBox="1">
            <a:spLocks/>
          </p:cNvSpPr>
          <p:nvPr/>
        </p:nvSpPr>
        <p:spPr bwMode="auto">
          <a:xfrm>
            <a:off x="628650" y="2287972"/>
            <a:ext cx="7886700" cy="320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00">
              <a:buNone/>
            </a:pPr>
            <a:r>
              <a:rPr lang="en-US" sz="2400" dirty="0">
                <a:solidFill>
                  <a:prstClr val="black"/>
                </a:solidFill>
                <a:latin typeface="Calibri"/>
              </a:rPr>
              <a:t>&gt;&gt; f = D[ 57:117, 107:167 ]</a:t>
            </a:r>
          </a:p>
          <a:p>
            <a:pPr marL="0" indent="0" defTabSz="685800">
              <a:buNone/>
            </a:pPr>
            <a:r>
              <a:rPr lang="en-US" sz="2400" i="1" dirty="0">
                <a:solidFill>
                  <a:prstClr val="black"/>
                </a:solidFill>
                <a:latin typeface="Calibri"/>
              </a:rPr>
              <a:t>Expect response ‘peak’ in middle of I</a:t>
            </a:r>
          </a:p>
          <a:p>
            <a:pPr marL="0" indent="0" defTabSz="685800">
              <a:buNone/>
            </a:pPr>
            <a:endParaRPr lang="en-US" sz="2400" dirty="0">
              <a:solidFill>
                <a:prstClr val="black"/>
              </a:solidFill>
              <a:latin typeface="Calibri"/>
            </a:endParaRPr>
          </a:p>
          <a:p>
            <a:pPr marL="0" indent="0" defTabSz="685800">
              <a:buNone/>
            </a:pPr>
            <a:r>
              <a:rPr lang="en-US" sz="2400" dirty="0">
                <a:solidFill>
                  <a:prstClr val="black"/>
                </a:solidFill>
                <a:latin typeface="Calibri"/>
              </a:rPr>
              <a:t>&gt;&gt; I = correlate2d( D, f, ‘same’ )</a:t>
            </a:r>
          </a:p>
        </p:txBody>
      </p:sp>
      <p:pic>
        <p:nvPicPr>
          <p:cNvPr id="7" name="Picture 6">
            <a:extLst>
              <a:ext uri="{FF2B5EF4-FFF2-40B4-BE49-F238E27FC236}">
                <a16:creationId xmlns:a16="http://schemas.microsoft.com/office/drawing/2014/main" id="{47904406-9C5D-43AA-97D9-1B218EA562F8}"/>
              </a:ext>
            </a:extLst>
          </p:cNvPr>
          <p:cNvPicPr>
            <a:picLocks noChangeAspect="1"/>
          </p:cNvPicPr>
          <p:nvPr/>
        </p:nvPicPr>
        <p:blipFill>
          <a:blip r:embed="rId4"/>
          <a:stretch>
            <a:fillRect/>
          </a:stretch>
        </p:blipFill>
        <p:spPr>
          <a:xfrm>
            <a:off x="5597075" y="2318120"/>
            <a:ext cx="1126919" cy="1132161"/>
          </a:xfrm>
          <a:prstGeom prst="rect">
            <a:avLst/>
          </a:prstGeom>
        </p:spPr>
      </p:pic>
      <p:sp>
        <p:nvSpPr>
          <p:cNvPr id="8" name="TextBox 7">
            <a:extLst>
              <a:ext uri="{FF2B5EF4-FFF2-40B4-BE49-F238E27FC236}">
                <a16:creationId xmlns:a16="http://schemas.microsoft.com/office/drawing/2014/main" id="{D9E410B9-56A7-4F8D-BE36-120B5C799D9F}"/>
              </a:ext>
            </a:extLst>
          </p:cNvPr>
          <p:cNvSpPr txBox="1"/>
          <p:nvPr/>
        </p:nvSpPr>
        <p:spPr>
          <a:xfrm>
            <a:off x="6763874" y="2983921"/>
            <a:ext cx="726717" cy="507831"/>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a:rPr>
              <a:t>f</a:t>
            </a:r>
          </a:p>
          <a:p>
            <a:pPr defTabSz="685800" fontAlgn="auto">
              <a:spcBef>
                <a:spcPts val="0"/>
              </a:spcBef>
              <a:spcAft>
                <a:spcPts val="0"/>
              </a:spcAft>
            </a:pPr>
            <a:r>
              <a:rPr lang="en-US" sz="1350" dirty="0">
                <a:solidFill>
                  <a:prstClr val="black"/>
                </a:solidFill>
                <a:latin typeface="Calibri"/>
              </a:rPr>
              <a:t>61 x 61</a:t>
            </a:r>
          </a:p>
        </p:txBody>
      </p:sp>
      <p:sp>
        <p:nvSpPr>
          <p:cNvPr id="10" name="TextBox 9">
            <a:extLst>
              <a:ext uri="{FF2B5EF4-FFF2-40B4-BE49-F238E27FC236}">
                <a16:creationId xmlns:a16="http://schemas.microsoft.com/office/drawing/2014/main" id="{0854184D-AA59-4693-89D8-3A4DA5A13121}"/>
              </a:ext>
            </a:extLst>
          </p:cNvPr>
          <p:cNvSpPr txBox="1"/>
          <p:nvPr/>
        </p:nvSpPr>
        <p:spPr>
          <a:xfrm>
            <a:off x="7041742" y="865502"/>
            <a:ext cx="1629508"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a:rPr>
              <a:t>D (275 x 175 pixels)</a:t>
            </a:r>
          </a:p>
        </p:txBody>
      </p:sp>
      <p:sp>
        <p:nvSpPr>
          <p:cNvPr id="12" name="TextBox 11">
            <a:extLst>
              <a:ext uri="{FF2B5EF4-FFF2-40B4-BE49-F238E27FC236}">
                <a16:creationId xmlns:a16="http://schemas.microsoft.com/office/drawing/2014/main" id="{87127CDF-6D7F-413B-8CB6-969382870D02}"/>
              </a:ext>
            </a:extLst>
          </p:cNvPr>
          <p:cNvSpPr txBox="1"/>
          <p:nvPr/>
        </p:nvSpPr>
        <p:spPr>
          <a:xfrm>
            <a:off x="5588661" y="3552194"/>
            <a:ext cx="1571495"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a:rPr>
              <a:t>I</a:t>
            </a:r>
          </a:p>
        </p:txBody>
      </p:sp>
      <p:sp>
        <p:nvSpPr>
          <p:cNvPr id="13" name="Oval 12">
            <a:extLst>
              <a:ext uri="{FF2B5EF4-FFF2-40B4-BE49-F238E27FC236}">
                <a16:creationId xmlns:a16="http://schemas.microsoft.com/office/drawing/2014/main" id="{DF8220DE-A301-4C9F-B446-6016107C055F}"/>
              </a:ext>
            </a:extLst>
          </p:cNvPr>
          <p:cNvSpPr/>
          <p:nvPr/>
        </p:nvSpPr>
        <p:spPr>
          <a:xfrm>
            <a:off x="6200336" y="4403686"/>
            <a:ext cx="482586" cy="62163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a:endParaRPr>
          </a:p>
        </p:txBody>
      </p:sp>
      <p:sp>
        <p:nvSpPr>
          <p:cNvPr id="14" name="TextBox 13">
            <a:extLst>
              <a:ext uri="{FF2B5EF4-FFF2-40B4-BE49-F238E27FC236}">
                <a16:creationId xmlns:a16="http://schemas.microsoft.com/office/drawing/2014/main" id="{8BE8D7B6-11D0-40F9-BB13-87C4F79E726E}"/>
              </a:ext>
            </a:extLst>
          </p:cNvPr>
          <p:cNvSpPr txBox="1"/>
          <p:nvPr/>
        </p:nvSpPr>
        <p:spPr>
          <a:xfrm>
            <a:off x="6115589" y="5067799"/>
            <a:ext cx="1211975" cy="507831"/>
          </a:xfrm>
          <a:prstGeom prst="rect">
            <a:avLst/>
          </a:prstGeom>
          <a:noFill/>
        </p:spPr>
        <p:txBody>
          <a:bodyPr wrap="square" rtlCol="0">
            <a:spAutoFit/>
          </a:bodyPr>
          <a:lstStyle/>
          <a:p>
            <a:pPr defTabSz="685800" fontAlgn="auto">
              <a:spcBef>
                <a:spcPts val="0"/>
              </a:spcBef>
              <a:spcAft>
                <a:spcPts val="0"/>
              </a:spcAft>
            </a:pPr>
            <a:r>
              <a:rPr lang="en-US" sz="1350" dirty="0">
                <a:solidFill>
                  <a:srgbClr val="C00000"/>
                </a:solidFill>
                <a:latin typeface="Calibri"/>
              </a:rPr>
              <a:t>Response peak</a:t>
            </a:r>
          </a:p>
        </p:txBody>
      </p:sp>
      <p:sp>
        <p:nvSpPr>
          <p:cNvPr id="15" name="TextBox 14">
            <a:extLst>
              <a:ext uri="{FF2B5EF4-FFF2-40B4-BE49-F238E27FC236}">
                <a16:creationId xmlns:a16="http://schemas.microsoft.com/office/drawing/2014/main" id="{DBCA9493-AF45-40F5-9991-D57539AD9994}"/>
              </a:ext>
            </a:extLst>
          </p:cNvPr>
          <p:cNvSpPr txBox="1"/>
          <p:nvPr/>
        </p:nvSpPr>
        <p:spPr>
          <a:xfrm>
            <a:off x="699595" y="4445876"/>
            <a:ext cx="3987567" cy="646331"/>
          </a:xfrm>
          <a:prstGeom prst="rect">
            <a:avLst/>
          </a:prstGeom>
          <a:noFill/>
        </p:spPr>
        <p:txBody>
          <a:bodyPr wrap="square" rtlCol="0">
            <a:spAutoFit/>
          </a:bodyPr>
          <a:lstStyle/>
          <a:p>
            <a:pPr defTabSz="685800" fontAlgn="auto">
              <a:spcBef>
                <a:spcPts val="0"/>
              </a:spcBef>
              <a:spcAft>
                <a:spcPts val="0"/>
              </a:spcAft>
            </a:pPr>
            <a:r>
              <a:rPr lang="en-US" dirty="0">
                <a:solidFill>
                  <a:prstClr val="black"/>
                </a:solidFill>
                <a:latin typeface="Calibri"/>
              </a:rPr>
              <a:t>Hmm…</a:t>
            </a:r>
            <a:br>
              <a:rPr lang="en-US" dirty="0">
                <a:solidFill>
                  <a:prstClr val="black"/>
                </a:solidFill>
                <a:latin typeface="Calibri"/>
              </a:rPr>
            </a:br>
            <a:r>
              <a:rPr lang="en-US" dirty="0">
                <a:solidFill>
                  <a:prstClr val="black"/>
                </a:solidFill>
                <a:latin typeface="Calibri"/>
              </a:rPr>
              <a:t>That didn’t work – why not?</a:t>
            </a:r>
          </a:p>
        </p:txBody>
      </p:sp>
      <p:sp>
        <p:nvSpPr>
          <p:cNvPr id="16" name="TextBox 15">
            <a:extLst>
              <a:ext uri="{FF2B5EF4-FFF2-40B4-BE49-F238E27FC236}">
                <a16:creationId xmlns:a16="http://schemas.microsoft.com/office/drawing/2014/main" id="{60049866-EA22-4D86-BD3B-6BE21E18B2FA}"/>
              </a:ext>
            </a:extLst>
          </p:cNvPr>
          <p:cNvSpPr txBox="1"/>
          <p:nvPr/>
        </p:nvSpPr>
        <p:spPr>
          <a:xfrm>
            <a:off x="7110248" y="4636735"/>
            <a:ext cx="230571" cy="300082"/>
          </a:xfrm>
          <a:prstGeom prst="rect">
            <a:avLst/>
          </a:prstGeom>
          <a:noFill/>
        </p:spPr>
        <p:txBody>
          <a:bodyPr wrap="square" rtlCol="0">
            <a:spAutoFit/>
          </a:bodyPr>
          <a:lstStyle/>
          <a:p>
            <a:pPr defTabSz="685800" fontAlgn="auto">
              <a:spcBef>
                <a:spcPts val="0"/>
              </a:spcBef>
              <a:spcAft>
                <a:spcPts val="0"/>
              </a:spcAft>
            </a:pPr>
            <a:r>
              <a:rPr lang="en-US" sz="1350" dirty="0">
                <a:solidFill>
                  <a:srgbClr val="0070C0"/>
                </a:solidFill>
                <a:latin typeface="Calibri"/>
              </a:rPr>
              <a:t>+</a:t>
            </a:r>
          </a:p>
        </p:txBody>
      </p:sp>
      <p:sp>
        <p:nvSpPr>
          <p:cNvPr id="17" name="TextBox 16">
            <a:extLst>
              <a:ext uri="{FF2B5EF4-FFF2-40B4-BE49-F238E27FC236}">
                <a16:creationId xmlns:a16="http://schemas.microsoft.com/office/drawing/2014/main" id="{B9613C74-855F-450D-B6BC-85FE37FAE304}"/>
              </a:ext>
            </a:extLst>
          </p:cNvPr>
          <p:cNvSpPr txBox="1"/>
          <p:nvPr/>
        </p:nvSpPr>
        <p:spPr>
          <a:xfrm>
            <a:off x="7135227" y="4188575"/>
            <a:ext cx="1211975" cy="507831"/>
          </a:xfrm>
          <a:prstGeom prst="rect">
            <a:avLst/>
          </a:prstGeom>
          <a:noFill/>
        </p:spPr>
        <p:txBody>
          <a:bodyPr wrap="square" rtlCol="0">
            <a:spAutoFit/>
          </a:bodyPr>
          <a:lstStyle/>
          <a:p>
            <a:pPr defTabSz="685800" fontAlgn="auto">
              <a:spcBef>
                <a:spcPts val="0"/>
              </a:spcBef>
              <a:spcAft>
                <a:spcPts val="0"/>
              </a:spcAft>
            </a:pPr>
            <a:r>
              <a:rPr lang="en-US" sz="1350" dirty="0">
                <a:solidFill>
                  <a:srgbClr val="4F81BD"/>
                </a:solidFill>
                <a:latin typeface="Calibri"/>
              </a:rPr>
              <a:t>Correct location</a:t>
            </a:r>
          </a:p>
        </p:txBody>
      </p:sp>
      <p:sp>
        <p:nvSpPr>
          <p:cNvPr id="18" name="TextBox 17">
            <a:extLst>
              <a:ext uri="{FF2B5EF4-FFF2-40B4-BE49-F238E27FC236}">
                <a16:creationId xmlns:a16="http://schemas.microsoft.com/office/drawing/2014/main" id="{2F90F7CA-3230-4A41-AA28-3B976CACFB59}"/>
              </a:ext>
            </a:extLst>
          </p:cNvPr>
          <p:cNvSpPr txBox="1"/>
          <p:nvPr/>
        </p:nvSpPr>
        <p:spPr>
          <a:xfrm>
            <a:off x="0" y="6520537"/>
            <a:ext cx="2989385"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white">
                    <a:lumMod val="50000"/>
                  </a:prstClr>
                </a:solidFill>
                <a:latin typeface="Calibri"/>
              </a:rPr>
              <a:t>[Thanks to Robert Collins @ Penn State]</a:t>
            </a:r>
          </a:p>
        </p:txBody>
      </p:sp>
      <p:sp>
        <p:nvSpPr>
          <p:cNvPr id="21" name="Title 20">
            <a:extLst>
              <a:ext uri="{FF2B5EF4-FFF2-40B4-BE49-F238E27FC236}">
                <a16:creationId xmlns:a16="http://schemas.microsoft.com/office/drawing/2014/main" id="{E8C92336-EE0E-47E2-BD18-879A69F83E61}"/>
              </a:ext>
            </a:extLst>
          </p:cNvPr>
          <p:cNvSpPr>
            <a:spLocks noGrp="1"/>
          </p:cNvSpPr>
          <p:nvPr>
            <p:ph type="title"/>
          </p:nvPr>
        </p:nvSpPr>
        <p:spPr/>
        <p:txBody>
          <a:bodyPr/>
          <a:lstStyle/>
          <a:p>
            <a:endParaRPr lang="en-US" dirty="0"/>
          </a:p>
        </p:txBody>
      </p:sp>
      <p:sp>
        <p:nvSpPr>
          <p:cNvPr id="24" name="Content Placeholder 4">
            <a:extLst>
              <a:ext uri="{FF2B5EF4-FFF2-40B4-BE49-F238E27FC236}">
                <a16:creationId xmlns:a16="http://schemas.microsoft.com/office/drawing/2014/main" id="{9FBB8E18-0068-47B8-8096-1D241E9A5DF6}"/>
              </a:ext>
            </a:extLst>
          </p:cNvPr>
          <p:cNvSpPr txBox="1">
            <a:spLocks/>
          </p:cNvSpPr>
          <p:nvPr/>
        </p:nvSpPr>
        <p:spPr bwMode="auto">
          <a:xfrm>
            <a:off x="457200" y="1282370"/>
            <a:ext cx="6339710" cy="57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rmAutofit fontScale="85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00">
              <a:buNone/>
            </a:pPr>
            <a:r>
              <a:rPr lang="en-US" sz="2400" dirty="0">
                <a:solidFill>
                  <a:prstClr val="black"/>
                </a:solidFill>
                <a:latin typeface="Calibri"/>
              </a:rPr>
              <a:t>OK, so let’s test this idea. Let’s see if we can use correlation to ‘find’ the parts of the image that look like the filter.</a:t>
            </a:r>
          </a:p>
        </p:txBody>
      </p:sp>
    </p:spTree>
    <p:extLst>
      <p:ext uri="{BB962C8B-B14F-4D97-AF65-F5344CB8AC3E}">
        <p14:creationId xmlns:p14="http://schemas.microsoft.com/office/powerpoint/2010/main" val="103758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animBg="1"/>
      <p:bldP spid="14" grpId="0"/>
      <p:bldP spid="15" grpId="0"/>
      <p:bldP spid="16" grpId="0"/>
      <p:bldP spid="1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a:t>Correlation</a:t>
            </a:r>
          </a:p>
        </p:txBody>
      </p:sp>
      <p:sp>
        <p:nvSpPr>
          <p:cNvPr id="57347" name="Content Placeholder 2"/>
          <p:cNvSpPr>
            <a:spLocks noGrp="1"/>
          </p:cNvSpPr>
          <p:nvPr>
            <p:ph idx="1"/>
          </p:nvPr>
        </p:nvSpPr>
        <p:spPr>
          <a:xfrm>
            <a:off x="457200" y="990600"/>
            <a:ext cx="8229600" cy="5715000"/>
          </a:xfrm>
        </p:spPr>
        <p:txBody>
          <a:bodyPr/>
          <a:lstStyle/>
          <a:p>
            <a:pPr marL="342900" lvl="1" indent="0">
              <a:buNone/>
            </a:pPr>
            <a:endParaRPr lang="en-US" altLang="en-US" dirty="0"/>
          </a:p>
          <a:p>
            <a:pPr>
              <a:buFont typeface="Arial" panose="020B0604020202020204" pitchFamily="34" charset="0"/>
              <a:buNone/>
            </a:pPr>
            <a:endParaRPr lang="en-US" altLang="en-US" dirty="0"/>
          </a:p>
          <a:p>
            <a:pPr marL="342900" lvl="1" indent="0">
              <a:buNone/>
            </a:pPr>
            <a:endParaRPr lang="en-US" altLang="en-US" dirty="0"/>
          </a:p>
          <a:p>
            <a:pPr lvl="1"/>
            <a:endParaRPr lang="en-US" altLang="en-US" dirty="0"/>
          </a:p>
        </p:txBody>
      </p:sp>
      <p:graphicFrame>
        <p:nvGraphicFramePr>
          <p:cNvPr id="57353" name="Object 3"/>
          <p:cNvGraphicFramePr>
            <a:graphicFrameLocks noChangeAspect="1"/>
          </p:cNvGraphicFramePr>
          <p:nvPr/>
        </p:nvGraphicFramePr>
        <p:xfrm>
          <a:off x="2187575" y="1527912"/>
          <a:ext cx="4997450" cy="874713"/>
        </p:xfrm>
        <a:graphic>
          <a:graphicData uri="http://schemas.openxmlformats.org/presentationml/2006/ole">
            <mc:AlternateContent xmlns:mc="http://schemas.openxmlformats.org/markup-compatibility/2006">
              <mc:Choice xmlns:v="urn:schemas-microsoft-com:vml" Requires="v">
                <p:oleObj spid="_x0000_s19489" name="Equation" r:id="rId4" imgW="2031840" imgH="355320" progId="Equation.3">
                  <p:embed/>
                </p:oleObj>
              </mc:Choice>
              <mc:Fallback>
                <p:oleObj name="Equation" r:id="rId4" imgW="2031840" imgH="355320" progId="Equation.3">
                  <p:embed/>
                  <p:pic>
                    <p:nvPicPr>
                      <p:cNvPr id="57353" name="Object 3"/>
                      <p:cNvPicPr>
                        <a:picLocks noChangeAspect="1" noChangeArrowheads="1"/>
                      </p:cNvPicPr>
                      <p:nvPr/>
                    </p:nvPicPr>
                    <p:blipFill>
                      <a:blip r:embed="rId5"/>
                      <a:srcRect/>
                      <a:stretch>
                        <a:fillRect/>
                      </a:stretch>
                    </p:blipFill>
                    <p:spPr bwMode="auto">
                      <a:xfrm>
                        <a:off x="2187575" y="1527912"/>
                        <a:ext cx="4997450"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98A76FD7-AEA8-4A36-9BCE-DF2428B39512}"/>
              </a:ext>
            </a:extLst>
          </p:cNvPr>
          <p:cNvSpPr/>
          <p:nvPr/>
        </p:nvSpPr>
        <p:spPr>
          <a:xfrm>
            <a:off x="1600200" y="2430726"/>
            <a:ext cx="7239000" cy="369332"/>
          </a:xfrm>
          <a:prstGeom prst="rect">
            <a:avLst/>
          </a:prstGeom>
        </p:spPr>
        <p:txBody>
          <a:bodyPr wrap="square">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ourier" pitchFamily="49" charset="0"/>
                <a:ea typeface="+mn-ea"/>
                <a:cs typeface="+mn-cs"/>
              </a:rPr>
              <a:t>e.g., h = scipy.signal.correlate2d(</a:t>
            </a:r>
            <a:r>
              <a:rPr kumimoji="0" lang="en-US" altLang="en-US" sz="1800" b="0" i="0" u="none" strike="noStrike" kern="1200" cap="none" spc="0" normalizeH="0" baseline="0" noProof="0" dirty="0" err="1">
                <a:ln>
                  <a:noFill/>
                </a:ln>
                <a:solidFill>
                  <a:prstClr val="black"/>
                </a:solidFill>
                <a:effectLst/>
                <a:uLnTx/>
                <a:uFillTx/>
                <a:latin typeface="Courier" pitchFamily="49" charset="0"/>
                <a:ea typeface="+mn-ea"/>
                <a:cs typeface="+mn-cs"/>
              </a:rPr>
              <a:t>f,I</a:t>
            </a:r>
            <a:r>
              <a:rPr kumimoji="0" lang="en-US" altLang="en-US" sz="1800" b="0" i="0" u="none" strike="noStrike" kern="1200" cap="none" spc="0" normalizeH="0" baseline="0" noProof="0" dirty="0">
                <a:ln>
                  <a:noFill/>
                </a:ln>
                <a:solidFill>
                  <a:prstClr val="black"/>
                </a:solidFill>
                <a:effectLst/>
                <a:uLnTx/>
                <a:uFillTx/>
                <a:latin typeface="Courier" pitchFamily="49" charset="0"/>
                <a:ea typeface="+mn-ea"/>
                <a:cs typeface="+mn-cs"/>
              </a:rPr>
              <a:t>)</a:t>
            </a:r>
          </a:p>
        </p:txBody>
      </p:sp>
      <p:sp>
        <p:nvSpPr>
          <p:cNvPr id="5" name="Rectangle 4">
            <a:extLst>
              <a:ext uri="{FF2B5EF4-FFF2-40B4-BE49-F238E27FC236}">
                <a16:creationId xmlns:a16="http://schemas.microsoft.com/office/drawing/2014/main" id="{7DF4EB55-FFBC-4060-AFA7-42BA45385EE9}"/>
              </a:ext>
            </a:extLst>
          </p:cNvPr>
          <p:cNvSpPr/>
          <p:nvPr/>
        </p:nvSpPr>
        <p:spPr>
          <a:xfrm>
            <a:off x="1676400" y="3389594"/>
            <a:ext cx="6400800" cy="2246769"/>
          </a:xfrm>
          <a:prstGeom prst="rect">
            <a:avLst/>
          </a:prstGeom>
        </p:spPr>
        <p:txBody>
          <a:bodyPr wrap="square">
            <a:spAutoFit/>
          </a:bodyPr>
          <a:lstStyle/>
          <a:p>
            <a:pPr defTabSz="685800" fontAlgn="auto">
              <a:spcBef>
                <a:spcPts val="0"/>
              </a:spcBef>
              <a:spcAft>
                <a:spcPts val="0"/>
              </a:spcAft>
            </a:pPr>
            <a:r>
              <a:rPr lang="en-US" sz="2800" dirty="0">
                <a:solidFill>
                  <a:prstClr val="black"/>
                </a:solidFill>
                <a:latin typeface="Calibri"/>
              </a:rPr>
              <a:t>As brightness in </a:t>
            </a:r>
            <a:r>
              <a:rPr lang="en-US" sz="2800" i="1" dirty="0">
                <a:solidFill>
                  <a:prstClr val="black"/>
                </a:solidFill>
                <a:latin typeface="Times" panose="02020603050405020304" pitchFamily="18" charset="0"/>
                <a:cs typeface="Times" panose="02020603050405020304" pitchFamily="18" charset="0"/>
              </a:rPr>
              <a:t>I</a:t>
            </a:r>
            <a:r>
              <a:rPr lang="en-US" sz="2800" dirty="0">
                <a:solidFill>
                  <a:prstClr val="black"/>
                </a:solidFill>
                <a:latin typeface="Calibri"/>
              </a:rPr>
              <a:t> increases, the response in </a:t>
            </a:r>
            <a:r>
              <a:rPr lang="en-US" sz="2800" i="1" dirty="0">
                <a:solidFill>
                  <a:prstClr val="black"/>
                </a:solidFill>
                <a:latin typeface="Times" panose="02020603050405020304" pitchFamily="18" charset="0"/>
                <a:cs typeface="Times" panose="02020603050405020304" pitchFamily="18" charset="0"/>
              </a:rPr>
              <a:t>h</a:t>
            </a:r>
            <a:r>
              <a:rPr lang="en-US" sz="2800" dirty="0">
                <a:solidFill>
                  <a:prstClr val="black"/>
                </a:solidFill>
                <a:latin typeface="Calibri"/>
              </a:rPr>
              <a:t> will increase, as long as </a:t>
            </a:r>
            <a:r>
              <a:rPr lang="en-US" sz="2800" i="1" dirty="0">
                <a:solidFill>
                  <a:prstClr val="black"/>
                </a:solidFill>
                <a:latin typeface="Times" panose="02020603050405020304" pitchFamily="18" charset="0"/>
                <a:cs typeface="Times" panose="02020603050405020304" pitchFamily="18" charset="0"/>
              </a:rPr>
              <a:t>f</a:t>
            </a:r>
            <a:r>
              <a:rPr lang="en-US" sz="2800" dirty="0">
                <a:solidFill>
                  <a:prstClr val="black"/>
                </a:solidFill>
                <a:latin typeface="Calibri"/>
              </a:rPr>
              <a:t> is positive.</a:t>
            </a:r>
          </a:p>
          <a:p>
            <a:pPr defTabSz="685800" fontAlgn="auto">
              <a:spcBef>
                <a:spcPts val="0"/>
              </a:spcBef>
              <a:spcAft>
                <a:spcPts val="0"/>
              </a:spcAft>
            </a:pPr>
            <a:endParaRPr lang="en-US" sz="2800" i="1" dirty="0">
              <a:solidFill>
                <a:prstClr val="black"/>
              </a:solidFill>
              <a:latin typeface="Calibri"/>
            </a:endParaRPr>
          </a:p>
          <a:p>
            <a:pPr algn="ctr" defTabSz="685800" fontAlgn="auto">
              <a:spcBef>
                <a:spcPts val="0"/>
              </a:spcBef>
              <a:spcAft>
                <a:spcPts val="0"/>
              </a:spcAft>
            </a:pPr>
            <a:r>
              <a:rPr lang="en-US" sz="2800" i="1" dirty="0">
                <a:solidFill>
                  <a:prstClr val="black"/>
                </a:solidFill>
                <a:latin typeface="Calibri"/>
              </a:rPr>
              <a:t>Overall brighter regions will give higher correlation response -&gt; not useful!</a:t>
            </a:r>
          </a:p>
        </p:txBody>
      </p:sp>
    </p:spTree>
    <p:extLst>
      <p:ext uri="{BB962C8B-B14F-4D97-AF65-F5344CB8AC3E}">
        <p14:creationId xmlns:p14="http://schemas.microsoft.com/office/powerpoint/2010/main" val="239178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BCC8F2-7502-454D-8C56-8F7D02A94FAD}"/>
              </a:ext>
            </a:extLst>
          </p:cNvPr>
          <p:cNvPicPr>
            <a:picLocks noChangeAspect="1"/>
          </p:cNvPicPr>
          <p:nvPr/>
        </p:nvPicPr>
        <p:blipFill>
          <a:blip r:embed="rId2"/>
          <a:stretch>
            <a:fillRect/>
          </a:stretch>
        </p:blipFill>
        <p:spPr>
          <a:xfrm>
            <a:off x="5832231" y="3833583"/>
            <a:ext cx="3159369" cy="2014511"/>
          </a:xfrm>
          <a:prstGeom prst="rect">
            <a:avLst/>
          </a:prstGeom>
        </p:spPr>
      </p:pic>
      <p:sp>
        <p:nvSpPr>
          <p:cNvPr id="5" name="Content Placeholder 4">
            <a:extLst>
              <a:ext uri="{FF2B5EF4-FFF2-40B4-BE49-F238E27FC236}">
                <a16:creationId xmlns:a16="http://schemas.microsoft.com/office/drawing/2014/main" id="{37E9488D-EEEB-45E9-8D8E-632E08F13311}"/>
              </a:ext>
            </a:extLst>
          </p:cNvPr>
          <p:cNvSpPr>
            <a:spLocks noGrp="1"/>
          </p:cNvSpPr>
          <p:nvPr>
            <p:ph idx="1"/>
          </p:nvPr>
        </p:nvSpPr>
        <p:spPr>
          <a:xfrm>
            <a:off x="384284" y="1600201"/>
            <a:ext cx="6339710" cy="575441"/>
          </a:xfrm>
        </p:spPr>
        <p:txBody>
          <a:bodyPr>
            <a:normAutofit/>
          </a:bodyPr>
          <a:lstStyle/>
          <a:p>
            <a:pPr marL="0" indent="0">
              <a:buNone/>
            </a:pPr>
            <a:r>
              <a:rPr lang="en-US" dirty="0"/>
              <a:t>OK, so let’s subtract the mean</a:t>
            </a:r>
          </a:p>
        </p:txBody>
      </p:sp>
      <p:sp>
        <p:nvSpPr>
          <p:cNvPr id="6" name="Content Placeholder 2">
            <a:extLst>
              <a:ext uri="{FF2B5EF4-FFF2-40B4-BE49-F238E27FC236}">
                <a16:creationId xmlns:a16="http://schemas.microsoft.com/office/drawing/2014/main" id="{370B0DA7-CA69-4288-B7D7-589FEF6D8EB1}"/>
              </a:ext>
            </a:extLst>
          </p:cNvPr>
          <p:cNvSpPr txBox="1">
            <a:spLocks/>
          </p:cNvSpPr>
          <p:nvPr/>
        </p:nvSpPr>
        <p:spPr bwMode="auto">
          <a:xfrm>
            <a:off x="628650" y="2287972"/>
            <a:ext cx="7886700" cy="320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rmAutofit fontScale="925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00">
              <a:buNone/>
              <a:defRPr/>
            </a:pPr>
            <a:r>
              <a:rPr lang="en-US" sz="2400" dirty="0">
                <a:solidFill>
                  <a:prstClr val="black"/>
                </a:solidFill>
                <a:latin typeface="Calibri"/>
              </a:rPr>
              <a:t>&gt;&gt; f = D[ 57:117, 107:167 ]</a:t>
            </a:r>
          </a:p>
          <a:p>
            <a:pPr marL="0" indent="0" defTabSz="685800">
              <a:buNone/>
              <a:defRPr/>
            </a:pPr>
            <a:r>
              <a:rPr lang="en-US" sz="2400" dirty="0">
                <a:solidFill>
                  <a:prstClr val="black"/>
                </a:solidFill>
                <a:latin typeface="Calibri"/>
              </a:rPr>
              <a:t>&gt;&gt; f2 = f – </a:t>
            </a:r>
            <a:r>
              <a:rPr lang="en-US" sz="2400" dirty="0" err="1">
                <a:solidFill>
                  <a:prstClr val="black"/>
                </a:solidFill>
                <a:latin typeface="Calibri"/>
              </a:rPr>
              <a:t>np.mean</a:t>
            </a:r>
            <a:r>
              <a:rPr lang="en-US" sz="2400" dirty="0">
                <a:solidFill>
                  <a:prstClr val="black"/>
                </a:solidFill>
                <a:latin typeface="Calibri"/>
              </a:rPr>
              <a:t>(f)</a:t>
            </a:r>
          </a:p>
          <a:p>
            <a:pPr marL="0" indent="0" defTabSz="685800">
              <a:buNone/>
              <a:defRPr/>
            </a:pPr>
            <a:r>
              <a:rPr lang="en-US" sz="2400" dirty="0">
                <a:solidFill>
                  <a:prstClr val="black"/>
                </a:solidFill>
                <a:latin typeface="Calibri"/>
              </a:rPr>
              <a:t>&gt;&gt; D2 = D – </a:t>
            </a:r>
            <a:r>
              <a:rPr lang="en-US" sz="2400" dirty="0" err="1">
                <a:solidFill>
                  <a:prstClr val="black"/>
                </a:solidFill>
                <a:latin typeface="Calibri"/>
              </a:rPr>
              <a:t>np.mean</a:t>
            </a:r>
            <a:r>
              <a:rPr lang="en-US" sz="2400" dirty="0">
                <a:solidFill>
                  <a:prstClr val="black"/>
                </a:solidFill>
                <a:latin typeface="Calibri"/>
              </a:rPr>
              <a:t>(D)</a:t>
            </a:r>
          </a:p>
          <a:p>
            <a:pPr marL="0" indent="0" defTabSz="685800">
              <a:buNone/>
              <a:defRPr/>
            </a:pPr>
            <a:r>
              <a:rPr lang="en-US" sz="2400" i="1" dirty="0">
                <a:solidFill>
                  <a:prstClr val="black"/>
                </a:solidFill>
                <a:latin typeface="Calibri"/>
              </a:rPr>
              <a:t/>
            </a:r>
            <a:br>
              <a:rPr lang="en-US" sz="2400" i="1" dirty="0">
                <a:solidFill>
                  <a:prstClr val="black"/>
                </a:solidFill>
                <a:latin typeface="Calibri"/>
              </a:rPr>
            </a:br>
            <a:r>
              <a:rPr lang="en-US" sz="2400" i="1" dirty="0">
                <a:solidFill>
                  <a:prstClr val="black"/>
                </a:solidFill>
                <a:latin typeface="Calibri"/>
              </a:rPr>
              <a:t>Now zero centered. </a:t>
            </a:r>
            <a:br>
              <a:rPr lang="en-US" sz="2400" i="1" dirty="0">
                <a:solidFill>
                  <a:prstClr val="black"/>
                </a:solidFill>
                <a:latin typeface="Calibri"/>
              </a:rPr>
            </a:br>
            <a:r>
              <a:rPr lang="en-US" sz="2400" i="1" dirty="0">
                <a:solidFill>
                  <a:prstClr val="black"/>
                </a:solidFill>
                <a:latin typeface="Calibri"/>
              </a:rPr>
              <a:t>Score is higher only when dark parts</a:t>
            </a:r>
            <a:br>
              <a:rPr lang="en-US" sz="2400" i="1" dirty="0">
                <a:solidFill>
                  <a:prstClr val="black"/>
                </a:solidFill>
                <a:latin typeface="Calibri"/>
              </a:rPr>
            </a:br>
            <a:r>
              <a:rPr lang="en-US" sz="2400" i="1" dirty="0">
                <a:solidFill>
                  <a:prstClr val="black"/>
                </a:solidFill>
                <a:latin typeface="Calibri"/>
              </a:rPr>
              <a:t>match and when light parts match.</a:t>
            </a:r>
          </a:p>
          <a:p>
            <a:pPr marL="0" indent="0" defTabSz="685800">
              <a:buNone/>
              <a:defRPr/>
            </a:pPr>
            <a:endParaRPr lang="en-US" sz="2400" dirty="0">
              <a:solidFill>
                <a:prstClr val="black"/>
              </a:solidFill>
              <a:latin typeface="Calibri"/>
            </a:endParaRPr>
          </a:p>
          <a:p>
            <a:pPr marL="0" indent="0" defTabSz="685800">
              <a:buNone/>
              <a:defRPr/>
            </a:pPr>
            <a:r>
              <a:rPr lang="en-US" sz="2400" dirty="0">
                <a:solidFill>
                  <a:prstClr val="black"/>
                </a:solidFill>
                <a:latin typeface="Calibri"/>
              </a:rPr>
              <a:t>&gt;&gt; I2 = correlate2d( D2, f2, ‘same’ )</a:t>
            </a:r>
          </a:p>
        </p:txBody>
      </p:sp>
      <p:sp>
        <p:nvSpPr>
          <p:cNvPr id="8" name="TextBox 7">
            <a:extLst>
              <a:ext uri="{FF2B5EF4-FFF2-40B4-BE49-F238E27FC236}">
                <a16:creationId xmlns:a16="http://schemas.microsoft.com/office/drawing/2014/main" id="{D9E410B9-56A7-4F8D-BE36-120B5C799D9F}"/>
              </a:ext>
            </a:extLst>
          </p:cNvPr>
          <p:cNvSpPr txBox="1"/>
          <p:nvPr/>
        </p:nvSpPr>
        <p:spPr>
          <a:xfrm>
            <a:off x="6763874" y="2983921"/>
            <a:ext cx="726717" cy="507831"/>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a:rPr>
              <a:t>f2</a:t>
            </a:r>
          </a:p>
          <a:p>
            <a:pPr defTabSz="685800" fontAlgn="auto">
              <a:spcBef>
                <a:spcPts val="0"/>
              </a:spcBef>
              <a:spcAft>
                <a:spcPts val="0"/>
              </a:spcAft>
              <a:defRPr/>
            </a:pPr>
            <a:r>
              <a:rPr lang="en-US" sz="1350" dirty="0">
                <a:solidFill>
                  <a:prstClr val="black"/>
                </a:solidFill>
                <a:latin typeface="Calibri"/>
              </a:rPr>
              <a:t>61 x 61</a:t>
            </a:r>
          </a:p>
        </p:txBody>
      </p:sp>
      <p:sp>
        <p:nvSpPr>
          <p:cNvPr id="10" name="TextBox 9">
            <a:extLst>
              <a:ext uri="{FF2B5EF4-FFF2-40B4-BE49-F238E27FC236}">
                <a16:creationId xmlns:a16="http://schemas.microsoft.com/office/drawing/2014/main" id="{0854184D-AA59-4693-89D8-3A4DA5A13121}"/>
              </a:ext>
            </a:extLst>
          </p:cNvPr>
          <p:cNvSpPr txBox="1"/>
          <p:nvPr/>
        </p:nvSpPr>
        <p:spPr>
          <a:xfrm>
            <a:off x="6953819" y="865502"/>
            <a:ext cx="1629508" cy="300082"/>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a:rPr>
              <a:t>D2 (275 x 175 pixels)</a:t>
            </a:r>
          </a:p>
        </p:txBody>
      </p:sp>
      <p:sp>
        <p:nvSpPr>
          <p:cNvPr id="12" name="TextBox 11">
            <a:extLst>
              <a:ext uri="{FF2B5EF4-FFF2-40B4-BE49-F238E27FC236}">
                <a16:creationId xmlns:a16="http://schemas.microsoft.com/office/drawing/2014/main" id="{87127CDF-6D7F-413B-8CB6-969382870D02}"/>
              </a:ext>
            </a:extLst>
          </p:cNvPr>
          <p:cNvSpPr txBox="1"/>
          <p:nvPr/>
        </p:nvSpPr>
        <p:spPr>
          <a:xfrm>
            <a:off x="5820710" y="3565534"/>
            <a:ext cx="1571495" cy="300082"/>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a:rPr>
              <a:t>I2</a:t>
            </a:r>
          </a:p>
        </p:txBody>
      </p:sp>
      <p:pic>
        <p:nvPicPr>
          <p:cNvPr id="3" name="Picture 2">
            <a:extLst>
              <a:ext uri="{FF2B5EF4-FFF2-40B4-BE49-F238E27FC236}">
                <a16:creationId xmlns:a16="http://schemas.microsoft.com/office/drawing/2014/main" id="{FC1E2D19-370B-445A-92F1-338A01006A99}"/>
              </a:ext>
            </a:extLst>
          </p:cNvPr>
          <p:cNvPicPr>
            <a:picLocks noChangeAspect="1"/>
          </p:cNvPicPr>
          <p:nvPr/>
        </p:nvPicPr>
        <p:blipFill>
          <a:blip r:embed="rId3"/>
          <a:stretch>
            <a:fillRect/>
          </a:stretch>
        </p:blipFill>
        <p:spPr>
          <a:xfrm>
            <a:off x="5620924" y="2287465"/>
            <a:ext cx="1156388" cy="1151060"/>
          </a:xfrm>
          <a:prstGeom prst="rect">
            <a:avLst/>
          </a:prstGeom>
        </p:spPr>
      </p:pic>
      <p:pic>
        <p:nvPicPr>
          <p:cNvPr id="18" name="Picture 17">
            <a:extLst>
              <a:ext uri="{FF2B5EF4-FFF2-40B4-BE49-F238E27FC236}">
                <a16:creationId xmlns:a16="http://schemas.microsoft.com/office/drawing/2014/main" id="{CF9C7686-918C-49E7-8068-938761CE0F2D}"/>
              </a:ext>
            </a:extLst>
          </p:cNvPr>
          <p:cNvPicPr>
            <a:picLocks noChangeAspect="1"/>
          </p:cNvPicPr>
          <p:nvPr/>
        </p:nvPicPr>
        <p:blipFill>
          <a:blip r:embed="rId4"/>
          <a:stretch>
            <a:fillRect/>
          </a:stretch>
        </p:blipFill>
        <p:spPr>
          <a:xfrm>
            <a:off x="6975231" y="1142502"/>
            <a:ext cx="2102628" cy="1343257"/>
          </a:xfrm>
          <a:prstGeom prst="rect">
            <a:avLst/>
          </a:prstGeom>
        </p:spPr>
      </p:pic>
      <p:sp>
        <p:nvSpPr>
          <p:cNvPr id="11" name="TextBox 10">
            <a:extLst>
              <a:ext uri="{FF2B5EF4-FFF2-40B4-BE49-F238E27FC236}">
                <a16:creationId xmlns:a16="http://schemas.microsoft.com/office/drawing/2014/main" id="{308F836E-E74F-4923-99B3-521B54A83537}"/>
              </a:ext>
            </a:extLst>
          </p:cNvPr>
          <p:cNvSpPr txBox="1"/>
          <p:nvPr/>
        </p:nvSpPr>
        <p:spPr>
          <a:xfrm>
            <a:off x="7514036" y="2584938"/>
            <a:ext cx="1501009" cy="738664"/>
          </a:xfrm>
          <a:prstGeom prst="rect">
            <a:avLst/>
          </a:prstGeom>
          <a:noFill/>
        </p:spPr>
        <p:txBody>
          <a:bodyPr wrap="square" rtlCol="0">
            <a:spAutoFit/>
          </a:bodyPr>
          <a:lstStyle/>
          <a:p>
            <a:r>
              <a:rPr lang="en-US" sz="1400" i="1" dirty="0"/>
              <a:t>Remember – float data type– goes negative!</a:t>
            </a:r>
          </a:p>
        </p:txBody>
      </p:sp>
    </p:spTree>
    <p:extLst>
      <p:ext uri="{BB962C8B-B14F-4D97-AF65-F5344CB8AC3E}">
        <p14:creationId xmlns:p14="http://schemas.microsoft.com/office/powerpoint/2010/main" val="326082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Effect transition="in" filter="fade">
                                      <p:cBhvr>
                                        <p:cTn id="43" dur="500"/>
                                        <p:tgtEl>
                                          <p:spTgt spid="6">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E9488D-EEEB-45E9-8D8E-632E08F13311}"/>
              </a:ext>
            </a:extLst>
          </p:cNvPr>
          <p:cNvSpPr>
            <a:spLocks noGrp="1"/>
          </p:cNvSpPr>
          <p:nvPr>
            <p:ph idx="1"/>
          </p:nvPr>
        </p:nvSpPr>
        <p:spPr>
          <a:xfrm>
            <a:off x="384284" y="1600201"/>
            <a:ext cx="6339710" cy="575441"/>
          </a:xfrm>
        </p:spPr>
        <p:txBody>
          <a:bodyPr>
            <a:normAutofit/>
          </a:bodyPr>
          <a:lstStyle/>
          <a:p>
            <a:pPr marL="0" indent="0">
              <a:buNone/>
            </a:pPr>
            <a:r>
              <a:rPr lang="en-US" dirty="0"/>
              <a:t>Or our original example: D2 correlated with itself</a:t>
            </a:r>
          </a:p>
        </p:txBody>
      </p:sp>
      <p:sp>
        <p:nvSpPr>
          <p:cNvPr id="6" name="Content Placeholder 2">
            <a:extLst>
              <a:ext uri="{FF2B5EF4-FFF2-40B4-BE49-F238E27FC236}">
                <a16:creationId xmlns:a16="http://schemas.microsoft.com/office/drawing/2014/main" id="{370B0DA7-CA69-4288-B7D7-589FEF6D8EB1}"/>
              </a:ext>
            </a:extLst>
          </p:cNvPr>
          <p:cNvSpPr txBox="1">
            <a:spLocks/>
          </p:cNvSpPr>
          <p:nvPr/>
        </p:nvSpPr>
        <p:spPr bwMode="auto">
          <a:xfrm>
            <a:off x="628650" y="2287972"/>
            <a:ext cx="7886700" cy="57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00">
              <a:buNone/>
              <a:defRPr/>
            </a:pPr>
            <a:r>
              <a:rPr lang="en-US" sz="2400" dirty="0">
                <a:solidFill>
                  <a:prstClr val="black"/>
                </a:solidFill>
                <a:latin typeface="Calibri"/>
              </a:rPr>
              <a:t>&gt;&gt; I3 = correlate2d( D2, D2, ‘full’ )</a:t>
            </a:r>
          </a:p>
        </p:txBody>
      </p:sp>
      <p:pic>
        <p:nvPicPr>
          <p:cNvPr id="3" name="Picture 2">
            <a:extLst>
              <a:ext uri="{FF2B5EF4-FFF2-40B4-BE49-F238E27FC236}">
                <a16:creationId xmlns:a16="http://schemas.microsoft.com/office/drawing/2014/main" id="{85FF6B8B-D857-4F12-8D79-F4193A3DFF79}"/>
              </a:ext>
            </a:extLst>
          </p:cNvPr>
          <p:cNvPicPr>
            <a:picLocks noChangeAspect="1"/>
          </p:cNvPicPr>
          <p:nvPr/>
        </p:nvPicPr>
        <p:blipFill>
          <a:blip r:embed="rId2"/>
          <a:stretch>
            <a:fillRect/>
          </a:stretch>
        </p:blipFill>
        <p:spPr>
          <a:xfrm>
            <a:off x="4676592" y="3157632"/>
            <a:ext cx="3929063" cy="2500313"/>
          </a:xfrm>
          <a:prstGeom prst="rect">
            <a:avLst/>
          </a:prstGeom>
        </p:spPr>
      </p:pic>
      <p:sp>
        <p:nvSpPr>
          <p:cNvPr id="11" name="TextBox 10">
            <a:extLst>
              <a:ext uri="{FF2B5EF4-FFF2-40B4-BE49-F238E27FC236}">
                <a16:creationId xmlns:a16="http://schemas.microsoft.com/office/drawing/2014/main" id="{E2002355-343C-4C0F-9E4B-59119978FA17}"/>
              </a:ext>
            </a:extLst>
          </p:cNvPr>
          <p:cNvSpPr txBox="1"/>
          <p:nvPr/>
        </p:nvSpPr>
        <p:spPr>
          <a:xfrm>
            <a:off x="4670731" y="2856034"/>
            <a:ext cx="446393"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a:rPr>
              <a:t>I3</a:t>
            </a:r>
          </a:p>
        </p:txBody>
      </p:sp>
      <p:sp>
        <p:nvSpPr>
          <p:cNvPr id="13" name="TextBox 12">
            <a:extLst>
              <a:ext uri="{FF2B5EF4-FFF2-40B4-BE49-F238E27FC236}">
                <a16:creationId xmlns:a16="http://schemas.microsoft.com/office/drawing/2014/main" id="{D7025A43-B196-4C99-AA45-0B1DFA2EDEC5}"/>
              </a:ext>
            </a:extLst>
          </p:cNvPr>
          <p:cNvSpPr txBox="1"/>
          <p:nvPr/>
        </p:nvSpPr>
        <p:spPr>
          <a:xfrm>
            <a:off x="6953819" y="865502"/>
            <a:ext cx="1629508" cy="300082"/>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a:rPr>
              <a:t>D2 (275 x 175 pixels)</a:t>
            </a:r>
          </a:p>
        </p:txBody>
      </p:sp>
      <p:pic>
        <p:nvPicPr>
          <p:cNvPr id="14" name="Picture 13">
            <a:extLst>
              <a:ext uri="{FF2B5EF4-FFF2-40B4-BE49-F238E27FC236}">
                <a16:creationId xmlns:a16="http://schemas.microsoft.com/office/drawing/2014/main" id="{DD67450C-F540-4B8D-98F2-960EA8C9C929}"/>
              </a:ext>
            </a:extLst>
          </p:cNvPr>
          <p:cNvPicPr>
            <a:picLocks noChangeAspect="1"/>
          </p:cNvPicPr>
          <p:nvPr/>
        </p:nvPicPr>
        <p:blipFill>
          <a:blip r:embed="rId3"/>
          <a:stretch>
            <a:fillRect/>
          </a:stretch>
        </p:blipFill>
        <p:spPr>
          <a:xfrm>
            <a:off x="6975231" y="1142502"/>
            <a:ext cx="2102628" cy="1343257"/>
          </a:xfrm>
          <a:prstGeom prst="rect">
            <a:avLst/>
          </a:prstGeom>
        </p:spPr>
      </p:pic>
    </p:spTree>
    <p:extLst>
      <p:ext uri="{BB962C8B-B14F-4D97-AF65-F5344CB8AC3E}">
        <p14:creationId xmlns:p14="http://schemas.microsoft.com/office/powerpoint/2010/main" val="188020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E9488D-EEEB-45E9-8D8E-632E08F13311}"/>
              </a:ext>
            </a:extLst>
          </p:cNvPr>
          <p:cNvSpPr>
            <a:spLocks noGrp="1"/>
          </p:cNvSpPr>
          <p:nvPr>
            <p:ph idx="1"/>
          </p:nvPr>
        </p:nvSpPr>
        <p:spPr>
          <a:xfrm>
            <a:off x="384284" y="1600201"/>
            <a:ext cx="6339710" cy="575441"/>
          </a:xfrm>
        </p:spPr>
        <p:txBody>
          <a:bodyPr>
            <a:normAutofit/>
          </a:bodyPr>
          <a:lstStyle/>
          <a:p>
            <a:pPr marL="0" indent="0">
              <a:buNone/>
            </a:pPr>
            <a:r>
              <a:rPr lang="en-US" dirty="0"/>
              <a:t>What happens with convolution?</a:t>
            </a:r>
          </a:p>
        </p:txBody>
      </p:sp>
      <p:sp>
        <p:nvSpPr>
          <p:cNvPr id="6" name="Content Placeholder 2">
            <a:extLst>
              <a:ext uri="{FF2B5EF4-FFF2-40B4-BE49-F238E27FC236}">
                <a16:creationId xmlns:a16="http://schemas.microsoft.com/office/drawing/2014/main" id="{370B0DA7-CA69-4288-B7D7-589FEF6D8EB1}"/>
              </a:ext>
            </a:extLst>
          </p:cNvPr>
          <p:cNvSpPr txBox="1">
            <a:spLocks/>
          </p:cNvSpPr>
          <p:nvPr/>
        </p:nvSpPr>
        <p:spPr bwMode="auto">
          <a:xfrm>
            <a:off x="628650" y="2287972"/>
            <a:ext cx="7886700" cy="320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00">
              <a:buNone/>
              <a:defRPr/>
            </a:pPr>
            <a:r>
              <a:rPr lang="en-US" sz="2400" dirty="0">
                <a:solidFill>
                  <a:prstClr val="black"/>
                </a:solidFill>
                <a:latin typeface="Calibri"/>
              </a:rPr>
              <a:t>&gt;&gt; f = D[ 57:117, 107:167 ]</a:t>
            </a:r>
          </a:p>
          <a:p>
            <a:pPr marL="0" indent="0" defTabSz="685800">
              <a:buNone/>
              <a:defRPr/>
            </a:pPr>
            <a:r>
              <a:rPr lang="en-US" sz="2400" dirty="0">
                <a:solidFill>
                  <a:prstClr val="black"/>
                </a:solidFill>
                <a:latin typeface="Calibri"/>
              </a:rPr>
              <a:t>&gt;&gt; f2 = f – </a:t>
            </a:r>
            <a:r>
              <a:rPr lang="en-US" sz="2400" dirty="0" err="1">
                <a:solidFill>
                  <a:prstClr val="black"/>
                </a:solidFill>
                <a:latin typeface="Calibri"/>
              </a:rPr>
              <a:t>np.mean</a:t>
            </a:r>
            <a:r>
              <a:rPr lang="en-US" sz="2400" dirty="0">
                <a:solidFill>
                  <a:prstClr val="black"/>
                </a:solidFill>
                <a:latin typeface="Calibri"/>
              </a:rPr>
              <a:t>(f)</a:t>
            </a:r>
          </a:p>
          <a:p>
            <a:pPr marL="0" indent="0" defTabSz="685800">
              <a:buNone/>
              <a:defRPr/>
            </a:pPr>
            <a:r>
              <a:rPr lang="en-US" sz="2400" dirty="0">
                <a:solidFill>
                  <a:prstClr val="black"/>
                </a:solidFill>
                <a:latin typeface="Calibri"/>
              </a:rPr>
              <a:t>&gt;&gt; D2 = D – </a:t>
            </a:r>
            <a:r>
              <a:rPr lang="en-US" sz="2400" dirty="0" err="1">
                <a:solidFill>
                  <a:prstClr val="black"/>
                </a:solidFill>
                <a:latin typeface="Calibri"/>
              </a:rPr>
              <a:t>np.mean</a:t>
            </a:r>
            <a:r>
              <a:rPr lang="en-US" sz="2400" dirty="0">
                <a:solidFill>
                  <a:prstClr val="black"/>
                </a:solidFill>
                <a:latin typeface="Calibri"/>
              </a:rPr>
              <a:t>(D)</a:t>
            </a:r>
          </a:p>
          <a:p>
            <a:pPr marL="0" indent="0" defTabSz="685800">
              <a:buNone/>
              <a:defRPr/>
            </a:pPr>
            <a:r>
              <a:rPr lang="en-US" sz="2400" i="1" dirty="0">
                <a:solidFill>
                  <a:prstClr val="black"/>
                </a:solidFill>
                <a:latin typeface="Calibri"/>
              </a:rPr>
              <a:t/>
            </a:r>
            <a:br>
              <a:rPr lang="en-US" sz="2400" i="1" dirty="0">
                <a:solidFill>
                  <a:prstClr val="black"/>
                </a:solidFill>
                <a:latin typeface="Calibri"/>
              </a:rPr>
            </a:br>
            <a:r>
              <a:rPr lang="en-US" sz="2400" dirty="0">
                <a:solidFill>
                  <a:prstClr val="black"/>
                </a:solidFill>
                <a:latin typeface="Calibri"/>
              </a:rPr>
              <a:t>&gt;&gt; I2 = convolve2d( D2, f2, ‘same’ )</a:t>
            </a:r>
          </a:p>
        </p:txBody>
      </p:sp>
      <p:sp>
        <p:nvSpPr>
          <p:cNvPr id="8" name="TextBox 7">
            <a:extLst>
              <a:ext uri="{FF2B5EF4-FFF2-40B4-BE49-F238E27FC236}">
                <a16:creationId xmlns:a16="http://schemas.microsoft.com/office/drawing/2014/main" id="{D9E410B9-56A7-4F8D-BE36-120B5C799D9F}"/>
              </a:ext>
            </a:extLst>
          </p:cNvPr>
          <p:cNvSpPr txBox="1"/>
          <p:nvPr/>
        </p:nvSpPr>
        <p:spPr>
          <a:xfrm>
            <a:off x="6763874" y="2983921"/>
            <a:ext cx="726717" cy="507831"/>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a:rPr>
              <a:t>f2</a:t>
            </a:r>
          </a:p>
          <a:p>
            <a:pPr defTabSz="685800" fontAlgn="auto">
              <a:spcBef>
                <a:spcPts val="0"/>
              </a:spcBef>
              <a:spcAft>
                <a:spcPts val="0"/>
              </a:spcAft>
              <a:defRPr/>
            </a:pPr>
            <a:r>
              <a:rPr lang="en-US" sz="1350" dirty="0">
                <a:solidFill>
                  <a:prstClr val="black"/>
                </a:solidFill>
                <a:latin typeface="Calibri"/>
              </a:rPr>
              <a:t>61 x 61</a:t>
            </a:r>
          </a:p>
        </p:txBody>
      </p:sp>
      <p:sp>
        <p:nvSpPr>
          <p:cNvPr id="10" name="TextBox 9">
            <a:extLst>
              <a:ext uri="{FF2B5EF4-FFF2-40B4-BE49-F238E27FC236}">
                <a16:creationId xmlns:a16="http://schemas.microsoft.com/office/drawing/2014/main" id="{0854184D-AA59-4693-89D8-3A4DA5A13121}"/>
              </a:ext>
            </a:extLst>
          </p:cNvPr>
          <p:cNvSpPr txBox="1"/>
          <p:nvPr/>
        </p:nvSpPr>
        <p:spPr>
          <a:xfrm>
            <a:off x="6953819" y="865502"/>
            <a:ext cx="1629508" cy="300082"/>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a:rPr>
              <a:t>D2 (275 x 175 pixels)</a:t>
            </a:r>
          </a:p>
        </p:txBody>
      </p:sp>
      <p:sp>
        <p:nvSpPr>
          <p:cNvPr id="12" name="TextBox 11">
            <a:extLst>
              <a:ext uri="{FF2B5EF4-FFF2-40B4-BE49-F238E27FC236}">
                <a16:creationId xmlns:a16="http://schemas.microsoft.com/office/drawing/2014/main" id="{87127CDF-6D7F-413B-8CB6-969382870D02}"/>
              </a:ext>
            </a:extLst>
          </p:cNvPr>
          <p:cNvSpPr txBox="1"/>
          <p:nvPr/>
        </p:nvSpPr>
        <p:spPr>
          <a:xfrm>
            <a:off x="5820710" y="3565534"/>
            <a:ext cx="1571495" cy="300082"/>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a:rPr>
              <a:t>I2</a:t>
            </a:r>
          </a:p>
        </p:txBody>
      </p:sp>
      <p:pic>
        <p:nvPicPr>
          <p:cNvPr id="3" name="Picture 2">
            <a:extLst>
              <a:ext uri="{FF2B5EF4-FFF2-40B4-BE49-F238E27FC236}">
                <a16:creationId xmlns:a16="http://schemas.microsoft.com/office/drawing/2014/main" id="{FC1E2D19-370B-445A-92F1-338A01006A99}"/>
              </a:ext>
            </a:extLst>
          </p:cNvPr>
          <p:cNvPicPr>
            <a:picLocks noChangeAspect="1"/>
          </p:cNvPicPr>
          <p:nvPr/>
        </p:nvPicPr>
        <p:blipFill>
          <a:blip r:embed="rId2"/>
          <a:stretch>
            <a:fillRect/>
          </a:stretch>
        </p:blipFill>
        <p:spPr>
          <a:xfrm>
            <a:off x="5620924" y="2287465"/>
            <a:ext cx="1156388" cy="1151060"/>
          </a:xfrm>
          <a:prstGeom prst="rect">
            <a:avLst/>
          </a:prstGeom>
        </p:spPr>
      </p:pic>
      <p:pic>
        <p:nvPicPr>
          <p:cNvPr id="18" name="Picture 17">
            <a:extLst>
              <a:ext uri="{FF2B5EF4-FFF2-40B4-BE49-F238E27FC236}">
                <a16:creationId xmlns:a16="http://schemas.microsoft.com/office/drawing/2014/main" id="{CF9C7686-918C-49E7-8068-938761CE0F2D}"/>
              </a:ext>
            </a:extLst>
          </p:cNvPr>
          <p:cNvPicPr>
            <a:picLocks noChangeAspect="1"/>
          </p:cNvPicPr>
          <p:nvPr/>
        </p:nvPicPr>
        <p:blipFill>
          <a:blip r:embed="rId3"/>
          <a:stretch>
            <a:fillRect/>
          </a:stretch>
        </p:blipFill>
        <p:spPr>
          <a:xfrm>
            <a:off x="6975231" y="1142502"/>
            <a:ext cx="2102628" cy="1343257"/>
          </a:xfrm>
          <a:prstGeom prst="rect">
            <a:avLst/>
          </a:prstGeom>
        </p:spPr>
      </p:pic>
      <p:pic>
        <p:nvPicPr>
          <p:cNvPr id="4" name="Picture 3">
            <a:extLst>
              <a:ext uri="{FF2B5EF4-FFF2-40B4-BE49-F238E27FC236}">
                <a16:creationId xmlns:a16="http://schemas.microsoft.com/office/drawing/2014/main" id="{A48987B4-7926-4A1C-BA3B-F26D6A0E17EE}"/>
              </a:ext>
            </a:extLst>
          </p:cNvPr>
          <p:cNvPicPr>
            <a:picLocks noChangeAspect="1"/>
          </p:cNvPicPr>
          <p:nvPr/>
        </p:nvPicPr>
        <p:blipFill>
          <a:blip r:embed="rId4"/>
          <a:stretch>
            <a:fillRect/>
          </a:stretch>
        </p:blipFill>
        <p:spPr>
          <a:xfrm>
            <a:off x="5620924" y="3929863"/>
            <a:ext cx="3456935" cy="2199139"/>
          </a:xfrm>
          <a:prstGeom prst="rect">
            <a:avLst/>
          </a:prstGeom>
        </p:spPr>
      </p:pic>
    </p:spTree>
    <p:extLst>
      <p:ext uri="{BB962C8B-B14F-4D97-AF65-F5344CB8AC3E}">
        <p14:creationId xmlns:p14="http://schemas.microsoft.com/office/powerpoint/2010/main" val="218181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filters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56172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en-US" dirty="0"/>
              <a:t>Median filters</a:t>
            </a:r>
          </a:p>
        </p:txBody>
      </p:sp>
      <p:graphicFrame>
        <p:nvGraphicFramePr>
          <p:cNvPr id="72708" name="Object 3"/>
          <p:cNvGraphicFramePr>
            <a:graphicFrameLocks noChangeAspect="1"/>
          </p:cNvGraphicFramePr>
          <p:nvPr/>
        </p:nvGraphicFramePr>
        <p:xfrm>
          <a:off x="7938" y="0"/>
          <a:ext cx="1219200" cy="149225"/>
        </p:xfrm>
        <a:graphic>
          <a:graphicData uri="http://schemas.openxmlformats.org/presentationml/2006/ole">
            <mc:AlternateContent xmlns:mc="http://schemas.openxmlformats.org/markup-compatibility/2006">
              <mc:Choice xmlns:v="urn:schemas-microsoft-com:vml" Requires="v">
                <p:oleObj spid="_x0000_s20513" name="Equation" r:id="rId4" imgW="435285" imgH="677109" progId="Equation.DSMT4">
                  <p:embed/>
                </p:oleObj>
              </mc:Choice>
              <mc:Fallback>
                <p:oleObj name="Equation" r:id="rId4" imgW="435285" imgH="677109" progId="Equation.DSMT4">
                  <p:embed/>
                  <p:pic>
                    <p:nvPicPr>
                      <p:cNvPr id="7270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9" name="Rectangle 4"/>
          <p:cNvSpPr>
            <a:spLocks noGrp="1" noChangeArrowheads="1"/>
          </p:cNvSpPr>
          <p:nvPr>
            <p:ph type="body" idx="1"/>
          </p:nvPr>
        </p:nvSpPr>
        <p:spPr>
          <a:xfrm>
            <a:off x="457200" y="1473200"/>
            <a:ext cx="8534400" cy="4649788"/>
          </a:xfrm>
          <a:noFill/>
        </p:spPr>
        <p:txBody>
          <a:bodyPr/>
          <a:lstStyle/>
          <a:p>
            <a:pPr eaLnBrk="1" hangingPunct="1"/>
            <a:r>
              <a:rPr lang="en-US" altLang="en-US" dirty="0"/>
              <a:t>Operates over a window by selecting the median intensity in the window.</a:t>
            </a:r>
          </a:p>
          <a:p>
            <a:pPr eaLnBrk="1" hangingPunct="1"/>
            <a:r>
              <a:rPr lang="en-US" altLang="en-US" dirty="0"/>
              <a:t>‘Rank’ filter as based on ordering of gray levels</a:t>
            </a:r>
          </a:p>
          <a:p>
            <a:pPr lvl="1" eaLnBrk="1" hangingPunct="1"/>
            <a:r>
              <a:rPr lang="en-US" altLang="en-US" dirty="0"/>
              <a:t>E.G., min, max, range filters</a:t>
            </a:r>
          </a:p>
          <a:p>
            <a:pPr eaLnBrk="1" hangingPunct="1"/>
            <a:endParaRPr lang="en-US" altLang="en-US" dirty="0"/>
          </a:p>
        </p:txBody>
      </p:sp>
      <p:sp>
        <p:nvSpPr>
          <p:cNvPr id="7" name="Text Box 5">
            <a:extLst>
              <a:ext uri="{FF2B5EF4-FFF2-40B4-BE49-F238E27FC236}">
                <a16:creationId xmlns:a16="http://schemas.microsoft.com/office/drawing/2014/main" id="{C25174B2-561A-4E3C-AE59-9E6DDE9E7273}"/>
              </a:ext>
            </a:extLst>
          </p:cNvPr>
          <p:cNvSpPr txBox="1">
            <a:spLocks noChangeArrowheads="1"/>
          </p:cNvSpPr>
          <p:nvPr/>
        </p:nvSpPr>
        <p:spPr bwMode="auto">
          <a:xfrm>
            <a:off x="6934200" y="6544469"/>
            <a:ext cx="2374900" cy="274638"/>
          </a:xfrm>
          <a:prstGeom prst="rect">
            <a:avLst/>
          </a:prstGeom>
          <a:noFill/>
          <a:ln>
            <a:noFill/>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Steve Seitz, Steve </a:t>
            </a:r>
            <a:r>
              <a:rPr kumimoji="0" lang="en-US" altLang="en-US" sz="1200" b="0" i="0" u="none" strike="noStrike" kern="1200" cap="none" spc="0" normalizeH="0" baseline="0" noProof="0" dirty="0" err="1">
                <a:ln>
                  <a:noFill/>
                </a:ln>
                <a:solidFill>
                  <a:prstClr val="white">
                    <a:lumMod val="50000"/>
                  </a:prstClr>
                </a:solidFill>
                <a:effectLst/>
                <a:uLnTx/>
                <a:uFillTx/>
                <a:latin typeface="Arial" panose="020B0604020202020204" pitchFamily="34" charset="0"/>
                <a:ea typeface="+mn-ea"/>
                <a:cs typeface="Arial" panose="020B0604020202020204" pitchFamily="34" charset="0"/>
              </a:rPr>
              <a:t>Marschner</a:t>
            </a:r>
            <a:endParaRPr kumimoji="0" lang="en-US" altLang="en-US" sz="12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7650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Examples of point processing</a:t>
            </a:r>
            <a:endParaRPr dirty="0"/>
          </a:p>
        </p:txBody>
      </p:sp>
      <p:pic>
        <p:nvPicPr>
          <p:cNvPr id="40" name="latex-image-1.pdf" descr="latex-image-1.pdf"/>
          <p:cNvPicPr>
            <a:picLocks noChangeAspect="1"/>
          </p:cNvPicPr>
          <p:nvPr/>
        </p:nvPicPr>
        <p:blipFill>
          <a:blip r:embed="rId2"/>
          <a:stretch>
            <a:fillRect/>
          </a:stretch>
        </p:blipFill>
        <p:spPr>
          <a:xfrm>
            <a:off x="1883466" y="2938471"/>
            <a:ext cx="127249" cy="113854"/>
          </a:xfrm>
          <a:prstGeom prst="rect">
            <a:avLst/>
          </a:prstGeom>
          <a:ln w="12700">
            <a:miter lim="400000"/>
          </a:ln>
          <a:effectLst/>
        </p:spPr>
      </p:pic>
      <p:grpSp>
        <p:nvGrpSpPr>
          <p:cNvPr id="41" name="Group 40"/>
          <p:cNvGrpSpPr/>
          <p:nvPr/>
        </p:nvGrpSpPr>
        <p:grpSpPr>
          <a:xfrm>
            <a:off x="178267" y="3980948"/>
            <a:ext cx="8787467" cy="1371600"/>
            <a:chOff x="236554" y="4103286"/>
            <a:chExt cx="11716622" cy="1828800"/>
          </a:xfrm>
        </p:grpSpPr>
        <p:pic>
          <p:nvPicPr>
            <p:cNvPr id="42" name="image.png" descr="image.png"/>
            <p:cNvPicPr>
              <a:picLocks noChangeAspect="1"/>
            </p:cNvPicPr>
            <p:nvPr/>
          </p:nvPicPr>
          <p:blipFill>
            <a:blip r:embed="rId3"/>
            <a:stretch>
              <a:fillRect/>
            </a:stretch>
          </p:blipFill>
          <p:spPr>
            <a:xfrm>
              <a:off x="3222802" y="4103286"/>
              <a:ext cx="2757878" cy="1828800"/>
            </a:xfrm>
            <a:prstGeom prst="rect">
              <a:avLst/>
            </a:prstGeom>
            <a:ln w="12700">
              <a:solidFill>
                <a:schemeClr val="tx1"/>
              </a:solidFill>
              <a:miter lim="400000"/>
            </a:ln>
            <a:effectLst/>
          </p:spPr>
        </p:pic>
        <p:pic>
          <p:nvPicPr>
            <p:cNvPr id="43" name="image.png" descr="image.png"/>
            <p:cNvPicPr>
              <a:picLocks noChangeAspect="1"/>
            </p:cNvPicPr>
            <p:nvPr/>
          </p:nvPicPr>
          <p:blipFill>
            <a:blip r:embed="rId4"/>
            <a:stretch>
              <a:fillRect/>
            </a:stretch>
          </p:blipFill>
          <p:spPr>
            <a:xfrm>
              <a:off x="6209050" y="4103286"/>
              <a:ext cx="2757878" cy="1828800"/>
            </a:xfrm>
            <a:prstGeom prst="rect">
              <a:avLst/>
            </a:prstGeom>
            <a:ln w="12700">
              <a:solidFill>
                <a:schemeClr val="tx1"/>
              </a:solidFill>
              <a:miter lim="400000"/>
            </a:ln>
            <a:effectLst/>
          </p:spPr>
        </p:pic>
        <p:pic>
          <p:nvPicPr>
            <p:cNvPr id="44" name="image.png" descr="image.png"/>
            <p:cNvPicPr>
              <a:picLocks noChangeAspect="1"/>
            </p:cNvPicPr>
            <p:nvPr/>
          </p:nvPicPr>
          <p:blipFill>
            <a:blip r:embed="rId5"/>
            <a:stretch>
              <a:fillRect/>
            </a:stretch>
          </p:blipFill>
          <p:spPr>
            <a:xfrm>
              <a:off x="236554" y="4103286"/>
              <a:ext cx="2757878" cy="1828800"/>
            </a:xfrm>
            <a:prstGeom prst="rect">
              <a:avLst/>
            </a:prstGeom>
            <a:ln w="12700">
              <a:solidFill>
                <a:schemeClr val="tx1"/>
              </a:solidFill>
              <a:miter lim="400000"/>
            </a:ln>
            <a:effectLst/>
          </p:spPr>
        </p:pic>
        <p:pic>
          <p:nvPicPr>
            <p:cNvPr id="45" name="image.png" descr="image.png"/>
            <p:cNvPicPr>
              <a:picLocks noChangeAspect="1"/>
            </p:cNvPicPr>
            <p:nvPr/>
          </p:nvPicPr>
          <p:blipFill>
            <a:blip r:embed="rId6"/>
            <a:stretch>
              <a:fillRect/>
            </a:stretch>
          </p:blipFill>
          <p:spPr>
            <a:xfrm>
              <a:off x="9195298" y="4103286"/>
              <a:ext cx="2757878" cy="1828800"/>
            </a:xfrm>
            <a:prstGeom prst="rect">
              <a:avLst/>
            </a:prstGeom>
            <a:ln w="12700">
              <a:solidFill>
                <a:schemeClr val="tx1"/>
              </a:solidFill>
              <a:miter lim="400000"/>
            </a:ln>
            <a:effectLst/>
          </p:spPr>
        </p:pic>
      </p:grpSp>
      <p:grpSp>
        <p:nvGrpSpPr>
          <p:cNvPr id="2" name="Group 1"/>
          <p:cNvGrpSpPr/>
          <p:nvPr/>
        </p:nvGrpSpPr>
        <p:grpSpPr>
          <a:xfrm>
            <a:off x="178267" y="1538579"/>
            <a:ext cx="8787467" cy="1606645"/>
            <a:chOff x="237689" y="990630"/>
            <a:chExt cx="11716622" cy="2142193"/>
          </a:xfrm>
        </p:grpSpPr>
        <p:grpSp>
          <p:nvGrpSpPr>
            <p:cNvPr id="56" name="Group 55"/>
            <p:cNvGrpSpPr/>
            <p:nvPr/>
          </p:nvGrpSpPr>
          <p:grpSpPr>
            <a:xfrm>
              <a:off x="237689" y="1304023"/>
              <a:ext cx="11716622" cy="1828800"/>
              <a:chOff x="237689" y="1108817"/>
              <a:chExt cx="11716622" cy="1828800"/>
            </a:xfrm>
          </p:grpSpPr>
          <p:pic>
            <p:nvPicPr>
              <p:cNvPr id="57" name="image.png" descr="image.png"/>
              <p:cNvPicPr>
                <a:picLocks noChangeAspect="1"/>
              </p:cNvPicPr>
              <p:nvPr/>
            </p:nvPicPr>
            <p:blipFill>
              <a:blip r:embed="rId7"/>
              <a:stretch>
                <a:fillRect/>
              </a:stretch>
            </p:blipFill>
            <p:spPr>
              <a:xfrm>
                <a:off x="237689" y="1108817"/>
                <a:ext cx="2757878" cy="1828800"/>
              </a:xfrm>
              <a:prstGeom prst="rect">
                <a:avLst/>
              </a:prstGeom>
              <a:ln w="12700">
                <a:solidFill>
                  <a:schemeClr val="tx1"/>
                </a:solidFill>
                <a:miter lim="400000"/>
              </a:ln>
              <a:effectLst/>
            </p:spPr>
          </p:pic>
          <p:pic>
            <p:nvPicPr>
              <p:cNvPr id="58" name="image.png" descr="image.png"/>
              <p:cNvPicPr>
                <a:picLocks noChangeAspect="1"/>
              </p:cNvPicPr>
              <p:nvPr/>
            </p:nvPicPr>
            <p:blipFill>
              <a:blip r:embed="rId8"/>
              <a:stretch>
                <a:fillRect/>
              </a:stretch>
            </p:blipFill>
            <p:spPr>
              <a:xfrm>
                <a:off x="3223937" y="1108817"/>
                <a:ext cx="2757878" cy="1828800"/>
              </a:xfrm>
              <a:prstGeom prst="rect">
                <a:avLst/>
              </a:prstGeom>
              <a:ln w="12700">
                <a:solidFill>
                  <a:schemeClr val="tx1"/>
                </a:solidFill>
                <a:miter lim="400000"/>
              </a:ln>
              <a:effectLst/>
            </p:spPr>
          </p:pic>
          <p:pic>
            <p:nvPicPr>
              <p:cNvPr id="59" name="image.png" descr="image.png"/>
              <p:cNvPicPr>
                <a:picLocks noChangeAspect="1"/>
              </p:cNvPicPr>
              <p:nvPr/>
            </p:nvPicPr>
            <p:blipFill>
              <a:blip r:embed="rId9"/>
              <a:stretch>
                <a:fillRect/>
              </a:stretch>
            </p:blipFill>
            <p:spPr>
              <a:xfrm>
                <a:off x="6210185" y="1108817"/>
                <a:ext cx="2757878" cy="1828800"/>
              </a:xfrm>
              <a:prstGeom prst="rect">
                <a:avLst/>
              </a:prstGeom>
              <a:ln w="12700">
                <a:solidFill>
                  <a:schemeClr val="tx1"/>
                </a:solidFill>
                <a:miter lim="400000"/>
              </a:ln>
              <a:effectLst/>
            </p:spPr>
          </p:pic>
          <p:pic>
            <p:nvPicPr>
              <p:cNvPr id="74" name="image.jpg" descr="image.jpg"/>
              <p:cNvPicPr>
                <a:picLocks noChangeAspect="1"/>
              </p:cNvPicPr>
              <p:nvPr/>
            </p:nvPicPr>
            <p:blipFill>
              <a:blip r:embed="rId10"/>
              <a:stretch>
                <a:fillRect/>
              </a:stretch>
            </p:blipFill>
            <p:spPr>
              <a:xfrm>
                <a:off x="9196433" y="1108817"/>
                <a:ext cx="2757878" cy="1828800"/>
              </a:xfrm>
              <a:prstGeom prst="rect">
                <a:avLst/>
              </a:prstGeom>
              <a:ln w="12700">
                <a:solidFill>
                  <a:schemeClr val="tx1"/>
                </a:solidFill>
                <a:miter lim="400000"/>
              </a:ln>
              <a:effectLst/>
            </p:spPr>
          </p:pic>
        </p:grpSp>
        <p:grpSp>
          <p:nvGrpSpPr>
            <p:cNvPr id="75" name="Group 74"/>
            <p:cNvGrpSpPr/>
            <p:nvPr/>
          </p:nvGrpSpPr>
          <p:grpSpPr>
            <a:xfrm>
              <a:off x="237689" y="990630"/>
              <a:ext cx="11716622" cy="307776"/>
              <a:chOff x="237689" y="713232"/>
              <a:chExt cx="11716622" cy="307776"/>
            </a:xfrm>
          </p:grpSpPr>
          <p:sp>
            <p:nvSpPr>
              <p:cNvPr id="76" name="Original"/>
              <p:cNvSpPr/>
              <p:nvPr/>
            </p:nvSpPr>
            <p:spPr>
              <a:xfrm>
                <a:off x="237689" y="713232"/>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o</a:t>
                </a:r>
                <a:r>
                  <a:rPr sz="1500" dirty="0">
                    <a:latin typeface="+mj-lt"/>
                  </a:rPr>
                  <a:t>riginal</a:t>
                </a:r>
              </a:p>
            </p:txBody>
          </p:sp>
          <p:sp>
            <p:nvSpPr>
              <p:cNvPr id="77" name="Lower Contrast"/>
              <p:cNvSpPr/>
              <p:nvPr/>
            </p:nvSpPr>
            <p:spPr>
              <a:xfrm>
                <a:off x="621018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8" name="Nonlinear Lower Contrast"/>
              <p:cNvSpPr/>
              <p:nvPr/>
            </p:nvSpPr>
            <p:spPr>
              <a:xfrm>
                <a:off x="9196432"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9" name="Original"/>
              <p:cNvSpPr/>
              <p:nvPr/>
            </p:nvSpPr>
            <p:spPr>
              <a:xfrm>
                <a:off x="322393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darken</a:t>
                </a:r>
                <a:endParaRPr sz="1500" dirty="0">
                  <a:latin typeface="+mj-lt"/>
                </a:endParaRPr>
              </a:p>
            </p:txBody>
          </p:sp>
        </p:grpSp>
      </p:grpSp>
      <p:grpSp>
        <p:nvGrpSpPr>
          <p:cNvPr id="80" name="Group 79"/>
          <p:cNvGrpSpPr/>
          <p:nvPr/>
        </p:nvGrpSpPr>
        <p:grpSpPr>
          <a:xfrm>
            <a:off x="178267" y="3741809"/>
            <a:ext cx="8787467" cy="230833"/>
            <a:chOff x="237689" y="3743339"/>
            <a:chExt cx="11716622" cy="307777"/>
          </a:xfrm>
        </p:grpSpPr>
        <p:sp>
          <p:nvSpPr>
            <p:cNvPr id="81" name="Original"/>
            <p:cNvSpPr/>
            <p:nvPr/>
          </p:nvSpPr>
          <p:spPr>
            <a:xfrm>
              <a:off x="237689" y="3743339"/>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invert</a:t>
              </a:r>
              <a:endParaRPr sz="1500" dirty="0">
                <a:latin typeface="+mj-lt"/>
              </a:endParaRPr>
            </a:p>
          </p:txBody>
        </p:sp>
        <p:sp>
          <p:nvSpPr>
            <p:cNvPr id="82" name="Lower Contrast"/>
            <p:cNvSpPr/>
            <p:nvPr/>
          </p:nvSpPr>
          <p:spPr>
            <a:xfrm>
              <a:off x="621018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raise c</a:t>
              </a:r>
              <a:r>
                <a:rPr sz="1500" dirty="0">
                  <a:latin typeface="+mj-lt"/>
                </a:rPr>
                <a:t>ontrast</a:t>
              </a:r>
            </a:p>
          </p:txBody>
        </p:sp>
        <p:sp>
          <p:nvSpPr>
            <p:cNvPr id="83" name="Nonlinear Lower Contrast"/>
            <p:cNvSpPr/>
            <p:nvPr/>
          </p:nvSpPr>
          <p:spPr>
            <a:xfrm>
              <a:off x="9196432" y="3743339"/>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raise</a:t>
              </a:r>
              <a:r>
                <a:rPr sz="1500" dirty="0">
                  <a:latin typeface="+mj-lt"/>
                </a:rPr>
                <a:t> </a:t>
              </a:r>
              <a:r>
                <a:rPr lang="en-US" sz="1500" dirty="0">
                  <a:latin typeface="+mj-lt"/>
                </a:rPr>
                <a:t>c</a:t>
              </a:r>
              <a:r>
                <a:rPr sz="1500" dirty="0">
                  <a:latin typeface="+mj-lt"/>
                </a:rPr>
                <a:t>ontrast</a:t>
              </a:r>
            </a:p>
          </p:txBody>
        </p:sp>
        <p:sp>
          <p:nvSpPr>
            <p:cNvPr id="84" name="Original"/>
            <p:cNvSpPr/>
            <p:nvPr/>
          </p:nvSpPr>
          <p:spPr>
            <a:xfrm>
              <a:off x="322393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lighten</a:t>
              </a:r>
              <a:endParaRPr sz="1500" dirty="0">
                <a:latin typeface="+mj-lt"/>
              </a:endParaRPr>
            </a:p>
          </p:txBody>
        </p:sp>
      </p:grpSp>
      <p:pic>
        <p:nvPicPr>
          <p:cNvPr id="86" name="latex-image-1.pdf" descr="latex-image-1.pdf"/>
          <p:cNvPicPr>
            <a:picLocks noChangeAspect="1"/>
          </p:cNvPicPr>
          <p:nvPr/>
        </p:nvPicPr>
        <p:blipFill>
          <a:blip r:embed="rId2"/>
          <a:stretch>
            <a:fillRect/>
          </a:stretch>
        </p:blipFill>
        <p:spPr>
          <a:xfrm>
            <a:off x="1161571" y="3396754"/>
            <a:ext cx="101798" cy="91083"/>
          </a:xfrm>
          <a:prstGeom prst="rect">
            <a:avLst/>
          </a:prstGeom>
          <a:ln w="12700">
            <a:miter lim="400000"/>
          </a:ln>
        </p:spPr>
      </p:pic>
      <p:pic>
        <p:nvPicPr>
          <p:cNvPr id="26" name="latex-image-2.pdf" descr="latex-image-2.pdf"/>
          <p:cNvPicPr>
            <a:picLocks noChangeAspect="1"/>
          </p:cNvPicPr>
          <p:nvPr/>
        </p:nvPicPr>
        <p:blipFill>
          <a:blip r:embed="rId11"/>
          <a:stretch>
            <a:fillRect/>
          </a:stretch>
        </p:blipFill>
        <p:spPr>
          <a:xfrm>
            <a:off x="3134706" y="3372643"/>
            <a:ext cx="626864" cy="139304"/>
          </a:xfrm>
          <a:prstGeom prst="rect">
            <a:avLst/>
          </a:prstGeom>
          <a:ln w="12700">
            <a:miter lim="400000"/>
          </a:ln>
        </p:spPr>
      </p:pic>
      <p:pic>
        <p:nvPicPr>
          <p:cNvPr id="27" name="latex-image-3.pdf" descr="latex-image-3.pdf"/>
          <p:cNvPicPr>
            <a:picLocks noChangeAspect="1"/>
          </p:cNvPicPr>
          <p:nvPr/>
        </p:nvPicPr>
        <p:blipFill>
          <a:blip r:embed="rId12"/>
          <a:stretch>
            <a:fillRect/>
          </a:stretch>
        </p:blipFill>
        <p:spPr>
          <a:xfrm>
            <a:off x="5632907" y="3266709"/>
            <a:ext cx="117872" cy="353616"/>
          </a:xfrm>
          <a:prstGeom prst="rect">
            <a:avLst/>
          </a:prstGeom>
          <a:ln w="12700">
            <a:miter lim="400000"/>
          </a:ln>
        </p:spPr>
      </p:pic>
      <p:sp>
        <p:nvSpPr>
          <p:cNvPr id="34" name="filtering"/>
          <p:cNvSpPr/>
          <p:nvPr/>
        </p:nvSpPr>
        <p:spPr>
          <a:xfrm>
            <a:off x="302004" y="1026722"/>
            <a:ext cx="1813945"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1800"/>
            </a:lvl1pPr>
          </a:lstStyle>
          <a:p>
            <a:pPr algn="ctr"/>
            <a:r>
              <a:rPr lang="en-US" sz="1500" dirty="0">
                <a:latin typeface="+mj-lt"/>
              </a:rPr>
              <a:t>How would you implement these?</a:t>
            </a:r>
            <a:endParaRPr sz="1500" dirty="0">
              <a:latin typeface="+mj-lt"/>
            </a:endParaRPr>
          </a:p>
        </p:txBody>
      </p:sp>
    </p:spTree>
    <p:extLst>
      <p:ext uri="{BB962C8B-B14F-4D97-AF65-F5344CB8AC3E}">
        <p14:creationId xmlns:p14="http://schemas.microsoft.com/office/powerpoint/2010/main" val="106177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1085" name="Rectangle 127"/>
          <p:cNvSpPr>
            <a:spLocks noChangeArrowheads="1"/>
          </p:cNvSpPr>
          <p:nvPr/>
        </p:nvSpPr>
        <p:spPr bwMode="auto">
          <a:xfrm>
            <a:off x="6149050" y="4360718"/>
            <a:ext cx="381000" cy="346364"/>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269440" name="Group 12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41209" name="Rectangle 252"/>
          <p:cNvSpPr>
            <a:spLocks noChangeArrowheads="1"/>
          </p:cNvSpPr>
          <p:nvPr/>
        </p:nvSpPr>
        <p:spPr bwMode="auto">
          <a:xfrm>
            <a:off x="1775750" y="4002750"/>
            <a:ext cx="1066800" cy="990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41210"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spid="_x0000_s21630" name="Equation" r:id="rId5" imgW="330057" imgH="203112" progId="Equation.3">
                  <p:embed/>
                </p:oleObj>
              </mc:Choice>
              <mc:Fallback>
                <p:oleObj name="Equation" r:id="rId5" imgW="330057" imgH="203112" progId="Equation.3">
                  <p:embed/>
                  <p:pic>
                    <p:nvPicPr>
                      <p:cNvPr id="41210" name="Object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211" name="Object 3"/>
          <p:cNvGraphicFramePr>
            <a:graphicFrameLocks noChangeAspect="1"/>
          </p:cNvGraphicFramePr>
          <p:nvPr/>
        </p:nvGraphicFramePr>
        <p:xfrm>
          <a:off x="1679575" y="1295400"/>
          <a:ext cx="1452563" cy="936625"/>
        </p:xfrm>
        <a:graphic>
          <a:graphicData uri="http://schemas.openxmlformats.org/presentationml/2006/ole">
            <mc:AlternateContent xmlns:mc="http://schemas.openxmlformats.org/markup-compatibility/2006">
              <mc:Choice xmlns:v="urn:schemas-microsoft-com:vml" Requires="v">
                <p:oleObj spid="_x0000_s21631" name="Equation" r:id="rId7" imgW="317160" imgH="203040" progId="Equation.3">
                  <p:embed/>
                </p:oleObj>
              </mc:Choice>
              <mc:Fallback>
                <p:oleObj name="Equation" r:id="rId7" imgW="317160" imgH="203040" progId="Equation.3">
                  <p:embed/>
                  <p:pic>
                    <p:nvPicPr>
                      <p:cNvPr id="41211" name="Object 3"/>
                      <p:cNvPicPr>
                        <a:picLocks noChangeAspect="1" noChangeArrowheads="1"/>
                      </p:cNvPicPr>
                      <p:nvPr/>
                    </p:nvPicPr>
                    <p:blipFill>
                      <a:blip r:embed="rId8"/>
                      <a:srcRect/>
                      <a:stretch>
                        <a:fillRect/>
                      </a:stretch>
                    </p:blipFill>
                    <p:spPr bwMode="auto">
                      <a:xfrm>
                        <a:off x="1679575" y="1295400"/>
                        <a:ext cx="145256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12"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Image filtering - mean</a:t>
            </a:r>
          </a:p>
        </p:txBody>
      </p:sp>
      <p:grpSp>
        <p:nvGrpSpPr>
          <p:cNvPr id="41213" name="Group 4"/>
          <p:cNvGrpSpPr>
            <a:grpSpLocks noChangeAspect="1"/>
          </p:cNvGrpSpPr>
          <p:nvPr/>
        </p:nvGrpSpPr>
        <p:grpSpPr bwMode="auto">
          <a:xfrm>
            <a:off x="7543800" y="304800"/>
            <a:ext cx="1143000" cy="973138"/>
            <a:chOff x="3799" y="2064"/>
            <a:chExt cx="1433" cy="1136"/>
          </a:xfrm>
        </p:grpSpPr>
        <p:grpSp>
          <p:nvGrpSpPr>
            <p:cNvPr id="41218" name="Group 5"/>
            <p:cNvGrpSpPr>
              <a:grpSpLocks/>
            </p:cNvGrpSpPr>
            <p:nvPr/>
          </p:nvGrpSpPr>
          <p:grpSpPr bwMode="auto">
            <a:xfrm>
              <a:off x="4080" y="2064"/>
              <a:ext cx="1152" cy="1136"/>
              <a:chOff x="144" y="144"/>
              <a:chExt cx="1152" cy="1136"/>
            </a:xfrm>
          </p:grpSpPr>
          <p:sp>
            <p:nvSpPr>
              <p:cNvPr id="41220"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1221"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1222"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1223"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1224"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1225"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1226"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1227"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1228"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1229"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230"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231"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232"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233"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234"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235"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236"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pic>
          <p:nvPicPr>
            <p:cNvPr id="41219" name="Picture 23" descr="txp_fig"/>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1214" name="Object 26"/>
          <p:cNvGraphicFramePr>
            <a:graphicFrameLocks noChangeAspect="1"/>
          </p:cNvGraphicFramePr>
          <p:nvPr/>
        </p:nvGraphicFramePr>
        <p:xfrm>
          <a:off x="6442075" y="533400"/>
          <a:ext cx="1092200" cy="563563"/>
        </p:xfrm>
        <a:graphic>
          <a:graphicData uri="http://schemas.openxmlformats.org/presentationml/2006/ole">
            <mc:AlternateContent xmlns:mc="http://schemas.openxmlformats.org/markup-compatibility/2006">
              <mc:Choice xmlns:v="urn:schemas-microsoft-com:vml" Requires="v">
                <p:oleObj spid="_x0000_s21632" name="Equation" r:id="rId10" imgW="393480" imgH="203040" progId="Equation.3">
                  <p:embed/>
                </p:oleObj>
              </mc:Choice>
              <mc:Fallback>
                <p:oleObj name="Equation" r:id="rId10" imgW="393480" imgH="203040" progId="Equation.3">
                  <p:embed/>
                  <p:pic>
                    <p:nvPicPr>
                      <p:cNvPr id="41214" name="Object 26"/>
                      <p:cNvPicPr>
                        <a:picLocks noChangeAspect="1" noChangeArrowheads="1"/>
                      </p:cNvPicPr>
                      <p:nvPr/>
                    </p:nvPicPr>
                    <p:blipFill>
                      <a:blip r:embed="rId11"/>
                      <a:srcRect/>
                      <a:stretch>
                        <a:fillRect/>
                      </a:stretch>
                    </p:blipFill>
                    <p:spPr bwMode="auto">
                      <a:xfrm>
                        <a:off x="6442075" y="533400"/>
                        <a:ext cx="1092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15" name="Text Box 376"/>
          <p:cNvSpPr txBox="1">
            <a:spLocks noChangeArrowheads="1"/>
          </p:cNvSpPr>
          <p:nvPr/>
        </p:nvSpPr>
        <p:spPr bwMode="auto">
          <a:xfrm>
            <a:off x="7762875" y="6550025"/>
            <a:ext cx="1381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Credit: S. Seitz</a:t>
            </a:r>
          </a:p>
        </p:txBody>
      </p:sp>
      <p:sp>
        <p:nvSpPr>
          <p:cNvPr id="41216" name="TextBox 31"/>
          <p:cNvSpPr txBox="1">
            <a:spLocks noChangeArrowheads="1"/>
          </p:cNvSpPr>
          <p:nvPr/>
        </p:nvSpPr>
        <p:spPr bwMode="auto">
          <a:xfrm>
            <a:off x="6205075" y="4351338"/>
            <a:ext cx="325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graphicFrame>
        <p:nvGraphicFramePr>
          <p:cNvPr id="33" name="Object 5"/>
          <p:cNvGraphicFramePr>
            <a:graphicFrameLocks noChangeAspect="1"/>
          </p:cNvGraphicFramePr>
          <p:nvPr/>
        </p:nvGraphicFramePr>
        <p:xfrm>
          <a:off x="1866900" y="5943600"/>
          <a:ext cx="5027613" cy="874713"/>
        </p:xfrm>
        <a:graphic>
          <a:graphicData uri="http://schemas.openxmlformats.org/presentationml/2006/ole">
            <mc:AlternateContent xmlns:mc="http://schemas.openxmlformats.org/markup-compatibility/2006">
              <mc:Choice xmlns:v="urn:schemas-microsoft-com:vml" Requires="v">
                <p:oleObj spid="_x0000_s21633" name="Equation" r:id="rId12" imgW="2044440" imgH="355320" progId="Equation.3">
                  <p:embed/>
                </p:oleObj>
              </mc:Choice>
              <mc:Fallback>
                <p:oleObj name="Equation" r:id="rId12" imgW="2044440" imgH="355320" progId="Equation.3">
                  <p:embed/>
                  <p:pic>
                    <p:nvPicPr>
                      <p:cNvPr id="33" name="Object 5"/>
                      <p:cNvPicPr>
                        <a:picLocks noChangeAspect="1" noChangeArrowheads="1"/>
                      </p:cNvPicPr>
                      <p:nvPr/>
                    </p:nvPicPr>
                    <p:blipFill>
                      <a:blip r:embed="rId13"/>
                      <a:srcRect/>
                      <a:stretch>
                        <a:fillRect/>
                      </a:stretch>
                    </p:blipFill>
                    <p:spPr bwMode="auto">
                      <a:xfrm>
                        <a:off x="1866900" y="5943600"/>
                        <a:ext cx="50276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54226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269440" name="Group 12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42233" name="Rectangle 252"/>
          <p:cNvSpPr>
            <a:spLocks noChangeArrowheads="1"/>
          </p:cNvSpPr>
          <p:nvPr/>
        </p:nvSpPr>
        <p:spPr bwMode="auto">
          <a:xfrm>
            <a:off x="1785395" y="4000983"/>
            <a:ext cx="1066800" cy="990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42234"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spid="_x0000_s22654" name="Equation" r:id="rId5" imgW="330057" imgH="203112" progId="Equation.3">
                  <p:embed/>
                </p:oleObj>
              </mc:Choice>
              <mc:Fallback>
                <p:oleObj name="Equation" r:id="rId5" imgW="330057" imgH="203112" progId="Equation.3">
                  <p:embed/>
                  <p:pic>
                    <p:nvPicPr>
                      <p:cNvPr id="42234" name="Object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235" name="Object 3"/>
          <p:cNvGraphicFramePr>
            <a:graphicFrameLocks noChangeAspect="1"/>
          </p:cNvGraphicFramePr>
          <p:nvPr/>
        </p:nvGraphicFramePr>
        <p:xfrm>
          <a:off x="1679575" y="1295400"/>
          <a:ext cx="1452563" cy="936625"/>
        </p:xfrm>
        <a:graphic>
          <a:graphicData uri="http://schemas.openxmlformats.org/presentationml/2006/ole">
            <mc:AlternateContent xmlns:mc="http://schemas.openxmlformats.org/markup-compatibility/2006">
              <mc:Choice xmlns:v="urn:schemas-microsoft-com:vml" Requires="v">
                <p:oleObj spid="_x0000_s22655" name="Equation" r:id="rId7" imgW="317160" imgH="203040" progId="Equation.3">
                  <p:embed/>
                </p:oleObj>
              </mc:Choice>
              <mc:Fallback>
                <p:oleObj name="Equation" r:id="rId7" imgW="317160" imgH="203040" progId="Equation.3">
                  <p:embed/>
                  <p:pic>
                    <p:nvPicPr>
                      <p:cNvPr id="42235" name="Object 3"/>
                      <p:cNvPicPr>
                        <a:picLocks noChangeAspect="1" noChangeArrowheads="1"/>
                      </p:cNvPicPr>
                      <p:nvPr/>
                    </p:nvPicPr>
                    <p:blipFill>
                      <a:blip r:embed="rId8"/>
                      <a:srcRect/>
                      <a:stretch>
                        <a:fillRect/>
                      </a:stretch>
                    </p:blipFill>
                    <p:spPr bwMode="auto">
                      <a:xfrm>
                        <a:off x="1679575" y="1295400"/>
                        <a:ext cx="145256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236"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Image filtering - mean</a:t>
            </a:r>
          </a:p>
        </p:txBody>
      </p:sp>
      <p:grpSp>
        <p:nvGrpSpPr>
          <p:cNvPr id="42237" name="Group 4"/>
          <p:cNvGrpSpPr>
            <a:grpSpLocks noChangeAspect="1"/>
          </p:cNvGrpSpPr>
          <p:nvPr/>
        </p:nvGrpSpPr>
        <p:grpSpPr bwMode="auto">
          <a:xfrm>
            <a:off x="7543800" y="304800"/>
            <a:ext cx="1143000" cy="973138"/>
            <a:chOff x="3799" y="2064"/>
            <a:chExt cx="1433" cy="1136"/>
          </a:xfrm>
        </p:grpSpPr>
        <p:grpSp>
          <p:nvGrpSpPr>
            <p:cNvPr id="42242" name="Group 5"/>
            <p:cNvGrpSpPr>
              <a:grpSpLocks/>
            </p:cNvGrpSpPr>
            <p:nvPr/>
          </p:nvGrpSpPr>
          <p:grpSpPr bwMode="auto">
            <a:xfrm>
              <a:off x="4080" y="2064"/>
              <a:ext cx="1152" cy="1136"/>
              <a:chOff x="144" y="144"/>
              <a:chExt cx="1152" cy="1136"/>
            </a:xfrm>
          </p:grpSpPr>
          <p:sp>
            <p:nvSpPr>
              <p:cNvPr id="42244"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2245"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2246"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2247"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2248"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2249"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2250"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2251"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2252"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2253"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254"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255"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256"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257"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258"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259"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260"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pic>
          <p:nvPicPr>
            <p:cNvPr id="42243" name="Picture 23" descr="txp_fig"/>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2238" name="Object 26"/>
          <p:cNvGraphicFramePr>
            <a:graphicFrameLocks noChangeAspect="1"/>
          </p:cNvGraphicFramePr>
          <p:nvPr/>
        </p:nvGraphicFramePr>
        <p:xfrm>
          <a:off x="6442075" y="533400"/>
          <a:ext cx="1092200" cy="563563"/>
        </p:xfrm>
        <a:graphic>
          <a:graphicData uri="http://schemas.openxmlformats.org/presentationml/2006/ole">
            <mc:AlternateContent xmlns:mc="http://schemas.openxmlformats.org/markup-compatibility/2006">
              <mc:Choice xmlns:v="urn:schemas-microsoft-com:vml" Requires="v">
                <p:oleObj spid="_x0000_s22656" name="Equation" r:id="rId10" imgW="393480" imgH="203040" progId="Equation.3">
                  <p:embed/>
                </p:oleObj>
              </mc:Choice>
              <mc:Fallback>
                <p:oleObj name="Equation" r:id="rId10" imgW="393480" imgH="203040" progId="Equation.3">
                  <p:embed/>
                  <p:pic>
                    <p:nvPicPr>
                      <p:cNvPr id="42238" name="Object 26"/>
                      <p:cNvPicPr>
                        <a:picLocks noChangeAspect="1" noChangeArrowheads="1"/>
                      </p:cNvPicPr>
                      <p:nvPr/>
                    </p:nvPicPr>
                    <p:blipFill>
                      <a:blip r:embed="rId11"/>
                      <a:srcRect/>
                      <a:stretch>
                        <a:fillRect/>
                      </a:stretch>
                    </p:blipFill>
                    <p:spPr bwMode="auto">
                      <a:xfrm>
                        <a:off x="6442075" y="533400"/>
                        <a:ext cx="1092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239" name="Text Box 376"/>
          <p:cNvSpPr txBox="1">
            <a:spLocks noChangeArrowheads="1"/>
          </p:cNvSpPr>
          <p:nvPr/>
        </p:nvSpPr>
        <p:spPr bwMode="auto">
          <a:xfrm>
            <a:off x="7762875" y="6550025"/>
            <a:ext cx="1381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Credit: S. Seitz</a:t>
            </a:r>
          </a:p>
        </p:txBody>
      </p:sp>
      <p:graphicFrame>
        <p:nvGraphicFramePr>
          <p:cNvPr id="33" name="Object 5"/>
          <p:cNvGraphicFramePr>
            <a:graphicFrameLocks noChangeAspect="1"/>
          </p:cNvGraphicFramePr>
          <p:nvPr/>
        </p:nvGraphicFramePr>
        <p:xfrm>
          <a:off x="1866900" y="5943600"/>
          <a:ext cx="5027613" cy="874713"/>
        </p:xfrm>
        <a:graphic>
          <a:graphicData uri="http://schemas.openxmlformats.org/presentationml/2006/ole">
            <mc:AlternateContent xmlns:mc="http://schemas.openxmlformats.org/markup-compatibility/2006">
              <mc:Choice xmlns:v="urn:schemas-microsoft-com:vml" Requires="v">
                <p:oleObj spid="_x0000_s22657" name="Equation" r:id="rId12" imgW="2044440" imgH="355320" progId="Equation.3">
                  <p:embed/>
                </p:oleObj>
              </mc:Choice>
              <mc:Fallback>
                <p:oleObj name="Equation" r:id="rId12" imgW="2044440" imgH="355320" progId="Equation.3">
                  <p:embed/>
                  <p:pic>
                    <p:nvPicPr>
                      <p:cNvPr id="33" name="Object 5"/>
                      <p:cNvPicPr>
                        <a:picLocks noChangeAspect="1" noChangeArrowheads="1"/>
                      </p:cNvPicPr>
                      <p:nvPr/>
                    </p:nvPicPr>
                    <p:blipFill>
                      <a:blip r:embed="rId13"/>
                      <a:srcRect/>
                      <a:stretch>
                        <a:fillRect/>
                      </a:stretch>
                    </p:blipFill>
                    <p:spPr bwMode="auto">
                      <a:xfrm>
                        <a:off x="1866900" y="5943600"/>
                        <a:ext cx="50276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502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Futura Bk BT" pitchFamily="34" charset="0"/>
                        </a:rPr>
                        <a:t>?</a:t>
                      </a: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269440" name="Group 12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42233" name="Rectangle 252"/>
          <p:cNvSpPr>
            <a:spLocks noChangeArrowheads="1"/>
          </p:cNvSpPr>
          <p:nvPr/>
        </p:nvSpPr>
        <p:spPr bwMode="auto">
          <a:xfrm>
            <a:off x="1785395" y="4000983"/>
            <a:ext cx="1066800" cy="990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42234"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spid="_x0000_s23616" name="Equation" r:id="rId4" imgW="330057" imgH="203112" progId="Equation.3">
                  <p:embed/>
                </p:oleObj>
              </mc:Choice>
              <mc:Fallback>
                <p:oleObj name="Equation" r:id="rId4" imgW="330057" imgH="203112" progId="Equation.3">
                  <p:embed/>
                  <p:pic>
                    <p:nvPicPr>
                      <p:cNvPr id="42234" name="Object 3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235" name="Object 3"/>
          <p:cNvGraphicFramePr>
            <a:graphicFrameLocks noChangeAspect="1"/>
          </p:cNvGraphicFramePr>
          <p:nvPr/>
        </p:nvGraphicFramePr>
        <p:xfrm>
          <a:off x="1679575" y="1295400"/>
          <a:ext cx="1452563" cy="936625"/>
        </p:xfrm>
        <a:graphic>
          <a:graphicData uri="http://schemas.openxmlformats.org/presentationml/2006/ole">
            <mc:AlternateContent xmlns:mc="http://schemas.openxmlformats.org/markup-compatibility/2006">
              <mc:Choice xmlns:v="urn:schemas-microsoft-com:vml" Requires="v">
                <p:oleObj spid="_x0000_s23617" name="Equation" r:id="rId6" imgW="317160" imgH="203040" progId="Equation.3">
                  <p:embed/>
                </p:oleObj>
              </mc:Choice>
              <mc:Fallback>
                <p:oleObj name="Equation" r:id="rId6" imgW="317160" imgH="203040" progId="Equation.3">
                  <p:embed/>
                  <p:pic>
                    <p:nvPicPr>
                      <p:cNvPr id="42235" name="Object 3"/>
                      <p:cNvPicPr>
                        <a:picLocks noChangeAspect="1" noChangeArrowheads="1"/>
                      </p:cNvPicPr>
                      <p:nvPr/>
                    </p:nvPicPr>
                    <p:blipFill>
                      <a:blip r:embed="rId7"/>
                      <a:srcRect/>
                      <a:stretch>
                        <a:fillRect/>
                      </a:stretch>
                    </p:blipFill>
                    <p:spPr bwMode="auto">
                      <a:xfrm>
                        <a:off x="1679575" y="1295400"/>
                        <a:ext cx="145256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236" name="Rectangle 16"/>
          <p:cNvSpPr txBox="1">
            <a:spLocks noChangeArrowheads="1"/>
          </p:cNvSpPr>
          <p:nvPr/>
        </p:nvSpPr>
        <p:spPr bwMode="auto">
          <a:xfrm>
            <a:off x="457200" y="346559"/>
            <a:ext cx="8229600" cy="74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Median filter?</a:t>
            </a:r>
          </a:p>
        </p:txBody>
      </p:sp>
      <p:sp>
        <p:nvSpPr>
          <p:cNvPr id="42239" name="Text Box 376"/>
          <p:cNvSpPr txBox="1">
            <a:spLocks noChangeArrowheads="1"/>
          </p:cNvSpPr>
          <p:nvPr/>
        </p:nvSpPr>
        <p:spPr bwMode="auto">
          <a:xfrm>
            <a:off x="7762875" y="6550025"/>
            <a:ext cx="1381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Credit: S. Seitz</a:t>
            </a:r>
          </a:p>
        </p:txBody>
      </p:sp>
    </p:spTree>
    <p:extLst>
      <p:ext uri="{BB962C8B-B14F-4D97-AF65-F5344CB8AC3E}">
        <p14:creationId xmlns:p14="http://schemas.microsoft.com/office/powerpoint/2010/main" val="36218607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en-US"/>
              <a:t>Median filters</a:t>
            </a:r>
          </a:p>
        </p:txBody>
      </p:sp>
      <p:graphicFrame>
        <p:nvGraphicFramePr>
          <p:cNvPr id="72708" name="Object 3"/>
          <p:cNvGraphicFramePr>
            <a:graphicFrameLocks noChangeAspect="1"/>
          </p:cNvGraphicFramePr>
          <p:nvPr/>
        </p:nvGraphicFramePr>
        <p:xfrm>
          <a:off x="7938" y="0"/>
          <a:ext cx="1219200" cy="149225"/>
        </p:xfrm>
        <a:graphic>
          <a:graphicData uri="http://schemas.openxmlformats.org/presentationml/2006/ole">
            <mc:AlternateContent xmlns:mc="http://schemas.openxmlformats.org/markup-compatibility/2006">
              <mc:Choice xmlns:v="urn:schemas-microsoft-com:vml" Requires="v">
                <p:oleObj spid="_x0000_s24609" name="Equation" r:id="rId4" imgW="435285" imgH="677109" progId="Equation.DSMT4">
                  <p:embed/>
                </p:oleObj>
              </mc:Choice>
              <mc:Fallback>
                <p:oleObj name="Equation" r:id="rId4" imgW="435285" imgH="677109" progId="Equation.DSMT4">
                  <p:embed/>
                  <p:pic>
                    <p:nvPicPr>
                      <p:cNvPr id="7270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9" name="Rectangle 4"/>
          <p:cNvSpPr>
            <a:spLocks noGrp="1" noChangeArrowheads="1"/>
          </p:cNvSpPr>
          <p:nvPr>
            <p:ph type="body" idx="1"/>
          </p:nvPr>
        </p:nvSpPr>
        <p:spPr>
          <a:xfrm>
            <a:off x="457200" y="1473200"/>
            <a:ext cx="8534400" cy="4649788"/>
          </a:xfrm>
          <a:noFill/>
        </p:spPr>
        <p:txBody>
          <a:bodyPr/>
          <a:lstStyle/>
          <a:p>
            <a:pPr eaLnBrk="1" hangingPunct="1"/>
            <a:r>
              <a:rPr lang="en-US" altLang="en-US" dirty="0"/>
              <a:t>Operates over a window by selecting the middle intensity in the window.</a:t>
            </a:r>
          </a:p>
          <a:p>
            <a:pPr eaLnBrk="1" hangingPunct="1"/>
            <a:r>
              <a:rPr lang="en-US" altLang="en-US" dirty="0"/>
              <a:t>What advantage does a median filter have over a mean filter?</a:t>
            </a:r>
          </a:p>
        </p:txBody>
      </p:sp>
      <p:sp>
        <p:nvSpPr>
          <p:cNvPr id="7" name="Text Box 5">
            <a:extLst>
              <a:ext uri="{FF2B5EF4-FFF2-40B4-BE49-F238E27FC236}">
                <a16:creationId xmlns:a16="http://schemas.microsoft.com/office/drawing/2014/main" id="{51D34EC9-FB8C-45F4-9CAA-679DA21E00F3}"/>
              </a:ext>
            </a:extLst>
          </p:cNvPr>
          <p:cNvSpPr txBox="1">
            <a:spLocks noChangeArrowheads="1"/>
          </p:cNvSpPr>
          <p:nvPr/>
        </p:nvSpPr>
        <p:spPr bwMode="auto">
          <a:xfrm>
            <a:off x="6934200" y="6544469"/>
            <a:ext cx="2374900" cy="274638"/>
          </a:xfrm>
          <a:prstGeom prst="rect">
            <a:avLst/>
          </a:prstGeom>
          <a:noFill/>
          <a:ln>
            <a:noFill/>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Steve Seitz, Steve </a:t>
            </a:r>
            <a:r>
              <a:rPr kumimoji="0" lang="en-US" altLang="en-US" sz="1200" b="0" i="0" u="none" strike="noStrike" kern="1200" cap="none" spc="0" normalizeH="0" baseline="0" noProof="0" dirty="0" err="1">
                <a:ln>
                  <a:noFill/>
                </a:ln>
                <a:solidFill>
                  <a:prstClr val="white">
                    <a:lumMod val="50000"/>
                  </a:prstClr>
                </a:solidFill>
                <a:effectLst/>
                <a:uLnTx/>
                <a:uFillTx/>
                <a:latin typeface="Arial" panose="020B0604020202020204" pitchFamily="34" charset="0"/>
                <a:ea typeface="+mn-ea"/>
                <a:cs typeface="Arial" panose="020B0604020202020204" pitchFamily="34" charset="0"/>
              </a:rPr>
              <a:t>Marschner</a:t>
            </a:r>
            <a:endParaRPr kumimoji="0" lang="en-US" altLang="en-US" sz="12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36404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 – Salt and Pepper Jack</a:t>
            </a:r>
          </a:p>
        </p:txBody>
      </p:sp>
      <p:pic>
        <p:nvPicPr>
          <p:cNvPr id="4" name="Picture 3"/>
          <p:cNvPicPr>
            <a:picLocks noChangeAspect="1"/>
          </p:cNvPicPr>
          <p:nvPr/>
        </p:nvPicPr>
        <p:blipFill>
          <a:blip r:embed="rId3"/>
          <a:stretch>
            <a:fillRect/>
          </a:stretch>
        </p:blipFill>
        <p:spPr>
          <a:xfrm>
            <a:off x="1828800" y="914400"/>
            <a:ext cx="5638800" cy="5646278"/>
          </a:xfrm>
          <a:prstGeom prst="rect">
            <a:avLst/>
          </a:prstGeom>
        </p:spPr>
      </p:pic>
    </p:spTree>
    <p:extLst>
      <p:ext uri="{BB962C8B-B14F-4D97-AF65-F5344CB8AC3E}">
        <p14:creationId xmlns:p14="http://schemas.microsoft.com/office/powerpoint/2010/main" val="17258782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Jack – 3 x 3 filter</a:t>
            </a:r>
          </a:p>
        </p:txBody>
      </p:sp>
      <p:pic>
        <p:nvPicPr>
          <p:cNvPr id="5" name="Picture 4">
            <a:extLst>
              <a:ext uri="{FF2B5EF4-FFF2-40B4-BE49-F238E27FC236}">
                <a16:creationId xmlns:a16="http://schemas.microsoft.com/office/drawing/2014/main" id="{234CE7B5-9BB2-47E4-8E54-B804EBD007D8}"/>
              </a:ext>
            </a:extLst>
          </p:cNvPr>
          <p:cNvPicPr>
            <a:picLocks noChangeAspect="1"/>
          </p:cNvPicPr>
          <p:nvPr/>
        </p:nvPicPr>
        <p:blipFill>
          <a:blip r:embed="rId2"/>
          <a:stretch>
            <a:fillRect/>
          </a:stretch>
        </p:blipFill>
        <p:spPr>
          <a:xfrm>
            <a:off x="1828800" y="914400"/>
            <a:ext cx="5673206" cy="5680710"/>
          </a:xfrm>
          <a:prstGeom prst="rect">
            <a:avLst/>
          </a:prstGeom>
        </p:spPr>
      </p:pic>
    </p:spTree>
    <p:extLst>
      <p:ext uri="{BB962C8B-B14F-4D97-AF65-F5344CB8AC3E}">
        <p14:creationId xmlns:p14="http://schemas.microsoft.com/office/powerpoint/2010/main" val="31472166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Mean Jack – 11 x 11 filter</a:t>
            </a:r>
          </a:p>
        </p:txBody>
      </p:sp>
      <p:pic>
        <p:nvPicPr>
          <p:cNvPr id="5" name="Picture 4">
            <a:extLst>
              <a:ext uri="{FF2B5EF4-FFF2-40B4-BE49-F238E27FC236}">
                <a16:creationId xmlns:a16="http://schemas.microsoft.com/office/drawing/2014/main" id="{8EDE64E4-D8A3-43E2-BC5E-1E37A90D0949}"/>
              </a:ext>
            </a:extLst>
          </p:cNvPr>
          <p:cNvPicPr>
            <a:picLocks noChangeAspect="1"/>
          </p:cNvPicPr>
          <p:nvPr/>
        </p:nvPicPr>
        <p:blipFill>
          <a:blip r:embed="rId2"/>
          <a:stretch>
            <a:fillRect/>
          </a:stretch>
        </p:blipFill>
        <p:spPr>
          <a:xfrm>
            <a:off x="1828801" y="918139"/>
            <a:ext cx="5657466" cy="5642539"/>
          </a:xfrm>
          <a:prstGeom prst="rect">
            <a:avLst/>
          </a:prstGeom>
        </p:spPr>
      </p:pic>
    </p:spTree>
    <p:extLst>
      <p:ext uri="{BB962C8B-B14F-4D97-AF65-F5344CB8AC3E}">
        <p14:creationId xmlns:p14="http://schemas.microsoft.com/office/powerpoint/2010/main" val="31479693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Noisy – Salt and Pepper Jack</a:t>
            </a:r>
          </a:p>
        </p:txBody>
      </p:sp>
      <p:pic>
        <p:nvPicPr>
          <p:cNvPr id="4" name="Picture 3"/>
          <p:cNvPicPr>
            <a:picLocks noChangeAspect="1"/>
          </p:cNvPicPr>
          <p:nvPr/>
        </p:nvPicPr>
        <p:blipFill>
          <a:blip r:embed="rId3"/>
          <a:stretch>
            <a:fillRect/>
          </a:stretch>
        </p:blipFill>
        <p:spPr>
          <a:xfrm>
            <a:off x="1828800" y="914400"/>
            <a:ext cx="5638800" cy="5646278"/>
          </a:xfrm>
          <a:prstGeom prst="rect">
            <a:avLst/>
          </a:prstGeom>
        </p:spPr>
      </p:pic>
    </p:spTree>
    <p:extLst>
      <p:ext uri="{BB962C8B-B14F-4D97-AF65-F5344CB8AC3E}">
        <p14:creationId xmlns:p14="http://schemas.microsoft.com/office/powerpoint/2010/main" val="29419211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Median Jack – 3 x 3</a:t>
            </a:r>
          </a:p>
        </p:txBody>
      </p:sp>
      <p:pic>
        <p:nvPicPr>
          <p:cNvPr id="5" name="Picture 4">
            <a:extLst>
              <a:ext uri="{FF2B5EF4-FFF2-40B4-BE49-F238E27FC236}">
                <a16:creationId xmlns:a16="http://schemas.microsoft.com/office/drawing/2014/main" id="{7E2BAF98-3F32-44D7-B1D1-A5B371B95A23}"/>
              </a:ext>
            </a:extLst>
          </p:cNvPr>
          <p:cNvPicPr>
            <a:picLocks noChangeAspect="1"/>
          </p:cNvPicPr>
          <p:nvPr/>
        </p:nvPicPr>
        <p:blipFill>
          <a:blip r:embed="rId2"/>
          <a:stretch>
            <a:fillRect/>
          </a:stretch>
        </p:blipFill>
        <p:spPr>
          <a:xfrm>
            <a:off x="1828800" y="914400"/>
            <a:ext cx="5648325" cy="5648325"/>
          </a:xfrm>
          <a:prstGeom prst="rect">
            <a:avLst/>
          </a:prstGeom>
        </p:spPr>
      </p:pic>
    </p:spTree>
    <p:extLst>
      <p:ext uri="{BB962C8B-B14F-4D97-AF65-F5344CB8AC3E}">
        <p14:creationId xmlns:p14="http://schemas.microsoft.com/office/powerpoint/2010/main" val="32267535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Median Jack – 11 x 11</a:t>
            </a:r>
          </a:p>
        </p:txBody>
      </p:sp>
      <p:pic>
        <p:nvPicPr>
          <p:cNvPr id="5" name="Picture 4">
            <a:extLst>
              <a:ext uri="{FF2B5EF4-FFF2-40B4-BE49-F238E27FC236}">
                <a16:creationId xmlns:a16="http://schemas.microsoft.com/office/drawing/2014/main" id="{FB4708D3-29FD-4339-ADE8-9E9D86BD1454}"/>
              </a:ext>
            </a:extLst>
          </p:cNvPr>
          <p:cNvPicPr>
            <a:picLocks noChangeAspect="1"/>
          </p:cNvPicPr>
          <p:nvPr/>
        </p:nvPicPr>
        <p:blipFill>
          <a:blip r:embed="rId2"/>
          <a:stretch>
            <a:fillRect/>
          </a:stretch>
        </p:blipFill>
        <p:spPr>
          <a:xfrm>
            <a:off x="1838425" y="914400"/>
            <a:ext cx="5653777" cy="5646278"/>
          </a:xfrm>
          <a:prstGeom prst="rect">
            <a:avLst/>
          </a:prstGeom>
        </p:spPr>
      </p:pic>
    </p:spTree>
    <p:extLst>
      <p:ext uri="{BB962C8B-B14F-4D97-AF65-F5344CB8AC3E}">
        <p14:creationId xmlns:p14="http://schemas.microsoft.com/office/powerpoint/2010/main" val="778818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Examples of point processing</a:t>
            </a:r>
            <a:endParaRPr dirty="0"/>
          </a:p>
        </p:txBody>
      </p:sp>
      <p:pic>
        <p:nvPicPr>
          <p:cNvPr id="40" name="latex-image-1.pdf" descr="latex-image-1.pdf"/>
          <p:cNvPicPr>
            <a:picLocks noChangeAspect="1"/>
          </p:cNvPicPr>
          <p:nvPr/>
        </p:nvPicPr>
        <p:blipFill>
          <a:blip r:embed="rId2"/>
          <a:stretch>
            <a:fillRect/>
          </a:stretch>
        </p:blipFill>
        <p:spPr>
          <a:xfrm>
            <a:off x="1883466" y="2938471"/>
            <a:ext cx="127249" cy="113854"/>
          </a:xfrm>
          <a:prstGeom prst="rect">
            <a:avLst/>
          </a:prstGeom>
          <a:ln w="12700">
            <a:miter lim="400000"/>
          </a:ln>
          <a:effectLst/>
        </p:spPr>
      </p:pic>
      <p:grpSp>
        <p:nvGrpSpPr>
          <p:cNvPr id="41" name="Group 40"/>
          <p:cNvGrpSpPr/>
          <p:nvPr/>
        </p:nvGrpSpPr>
        <p:grpSpPr>
          <a:xfrm>
            <a:off x="178267" y="3980948"/>
            <a:ext cx="8787467" cy="1371600"/>
            <a:chOff x="236554" y="4103286"/>
            <a:chExt cx="11716622" cy="1828800"/>
          </a:xfrm>
        </p:grpSpPr>
        <p:pic>
          <p:nvPicPr>
            <p:cNvPr id="42" name="image.png" descr="image.png"/>
            <p:cNvPicPr>
              <a:picLocks noChangeAspect="1"/>
            </p:cNvPicPr>
            <p:nvPr/>
          </p:nvPicPr>
          <p:blipFill>
            <a:blip r:embed="rId3"/>
            <a:stretch>
              <a:fillRect/>
            </a:stretch>
          </p:blipFill>
          <p:spPr>
            <a:xfrm>
              <a:off x="3222802" y="4103286"/>
              <a:ext cx="2757878" cy="1828800"/>
            </a:xfrm>
            <a:prstGeom prst="rect">
              <a:avLst/>
            </a:prstGeom>
            <a:ln w="12700">
              <a:solidFill>
                <a:schemeClr val="tx1"/>
              </a:solidFill>
              <a:miter lim="400000"/>
            </a:ln>
            <a:effectLst/>
          </p:spPr>
        </p:pic>
        <p:pic>
          <p:nvPicPr>
            <p:cNvPr id="43" name="image.png" descr="image.png"/>
            <p:cNvPicPr>
              <a:picLocks noChangeAspect="1"/>
            </p:cNvPicPr>
            <p:nvPr/>
          </p:nvPicPr>
          <p:blipFill>
            <a:blip r:embed="rId4"/>
            <a:stretch>
              <a:fillRect/>
            </a:stretch>
          </p:blipFill>
          <p:spPr>
            <a:xfrm>
              <a:off x="6209050" y="4103286"/>
              <a:ext cx="2757878" cy="1828800"/>
            </a:xfrm>
            <a:prstGeom prst="rect">
              <a:avLst/>
            </a:prstGeom>
            <a:ln w="12700">
              <a:solidFill>
                <a:schemeClr val="tx1"/>
              </a:solidFill>
              <a:miter lim="400000"/>
            </a:ln>
            <a:effectLst/>
          </p:spPr>
        </p:pic>
        <p:pic>
          <p:nvPicPr>
            <p:cNvPr id="44" name="image.png" descr="image.png"/>
            <p:cNvPicPr>
              <a:picLocks noChangeAspect="1"/>
            </p:cNvPicPr>
            <p:nvPr/>
          </p:nvPicPr>
          <p:blipFill>
            <a:blip r:embed="rId5"/>
            <a:stretch>
              <a:fillRect/>
            </a:stretch>
          </p:blipFill>
          <p:spPr>
            <a:xfrm>
              <a:off x="236554" y="4103286"/>
              <a:ext cx="2757878" cy="1828800"/>
            </a:xfrm>
            <a:prstGeom prst="rect">
              <a:avLst/>
            </a:prstGeom>
            <a:ln w="12700">
              <a:solidFill>
                <a:schemeClr val="tx1"/>
              </a:solidFill>
              <a:miter lim="400000"/>
            </a:ln>
            <a:effectLst/>
          </p:spPr>
        </p:pic>
        <p:pic>
          <p:nvPicPr>
            <p:cNvPr id="45" name="image.png" descr="image.png"/>
            <p:cNvPicPr>
              <a:picLocks noChangeAspect="1"/>
            </p:cNvPicPr>
            <p:nvPr/>
          </p:nvPicPr>
          <p:blipFill>
            <a:blip r:embed="rId6"/>
            <a:stretch>
              <a:fillRect/>
            </a:stretch>
          </p:blipFill>
          <p:spPr>
            <a:xfrm>
              <a:off x="9195298" y="4103286"/>
              <a:ext cx="2757878" cy="1828800"/>
            </a:xfrm>
            <a:prstGeom prst="rect">
              <a:avLst/>
            </a:prstGeom>
            <a:ln w="12700">
              <a:solidFill>
                <a:schemeClr val="tx1"/>
              </a:solidFill>
              <a:miter lim="400000"/>
            </a:ln>
            <a:effectLst/>
          </p:spPr>
        </p:pic>
      </p:grpSp>
      <p:grpSp>
        <p:nvGrpSpPr>
          <p:cNvPr id="2" name="Group 1"/>
          <p:cNvGrpSpPr/>
          <p:nvPr/>
        </p:nvGrpSpPr>
        <p:grpSpPr>
          <a:xfrm>
            <a:off x="178267" y="1538579"/>
            <a:ext cx="8787467" cy="1606645"/>
            <a:chOff x="237689" y="990630"/>
            <a:chExt cx="11716622" cy="2142193"/>
          </a:xfrm>
        </p:grpSpPr>
        <p:grpSp>
          <p:nvGrpSpPr>
            <p:cNvPr id="56" name="Group 55"/>
            <p:cNvGrpSpPr/>
            <p:nvPr/>
          </p:nvGrpSpPr>
          <p:grpSpPr>
            <a:xfrm>
              <a:off x="237689" y="1304023"/>
              <a:ext cx="11716622" cy="1828800"/>
              <a:chOff x="237689" y="1108817"/>
              <a:chExt cx="11716622" cy="1828800"/>
            </a:xfrm>
          </p:grpSpPr>
          <p:pic>
            <p:nvPicPr>
              <p:cNvPr id="57" name="image.png" descr="image.png"/>
              <p:cNvPicPr>
                <a:picLocks noChangeAspect="1"/>
              </p:cNvPicPr>
              <p:nvPr/>
            </p:nvPicPr>
            <p:blipFill>
              <a:blip r:embed="rId7"/>
              <a:stretch>
                <a:fillRect/>
              </a:stretch>
            </p:blipFill>
            <p:spPr>
              <a:xfrm>
                <a:off x="237689" y="1108817"/>
                <a:ext cx="2757878" cy="1828800"/>
              </a:xfrm>
              <a:prstGeom prst="rect">
                <a:avLst/>
              </a:prstGeom>
              <a:ln w="12700">
                <a:solidFill>
                  <a:schemeClr val="tx1"/>
                </a:solidFill>
                <a:miter lim="400000"/>
              </a:ln>
              <a:effectLst/>
            </p:spPr>
          </p:pic>
          <p:pic>
            <p:nvPicPr>
              <p:cNvPr id="58" name="image.png" descr="image.png"/>
              <p:cNvPicPr>
                <a:picLocks noChangeAspect="1"/>
              </p:cNvPicPr>
              <p:nvPr/>
            </p:nvPicPr>
            <p:blipFill>
              <a:blip r:embed="rId8"/>
              <a:stretch>
                <a:fillRect/>
              </a:stretch>
            </p:blipFill>
            <p:spPr>
              <a:xfrm>
                <a:off x="3223937" y="1108817"/>
                <a:ext cx="2757878" cy="1828800"/>
              </a:xfrm>
              <a:prstGeom prst="rect">
                <a:avLst/>
              </a:prstGeom>
              <a:ln w="12700">
                <a:solidFill>
                  <a:schemeClr val="tx1"/>
                </a:solidFill>
                <a:miter lim="400000"/>
              </a:ln>
              <a:effectLst/>
            </p:spPr>
          </p:pic>
          <p:pic>
            <p:nvPicPr>
              <p:cNvPr id="59" name="image.png" descr="image.png"/>
              <p:cNvPicPr>
                <a:picLocks noChangeAspect="1"/>
              </p:cNvPicPr>
              <p:nvPr/>
            </p:nvPicPr>
            <p:blipFill>
              <a:blip r:embed="rId9"/>
              <a:stretch>
                <a:fillRect/>
              </a:stretch>
            </p:blipFill>
            <p:spPr>
              <a:xfrm>
                <a:off x="6210185" y="1108817"/>
                <a:ext cx="2757878" cy="1828800"/>
              </a:xfrm>
              <a:prstGeom prst="rect">
                <a:avLst/>
              </a:prstGeom>
              <a:ln w="12700">
                <a:solidFill>
                  <a:schemeClr val="tx1"/>
                </a:solidFill>
                <a:miter lim="400000"/>
              </a:ln>
              <a:effectLst/>
            </p:spPr>
          </p:pic>
          <p:pic>
            <p:nvPicPr>
              <p:cNvPr id="74" name="image.jpg" descr="image.jpg"/>
              <p:cNvPicPr>
                <a:picLocks noChangeAspect="1"/>
              </p:cNvPicPr>
              <p:nvPr/>
            </p:nvPicPr>
            <p:blipFill>
              <a:blip r:embed="rId10"/>
              <a:stretch>
                <a:fillRect/>
              </a:stretch>
            </p:blipFill>
            <p:spPr>
              <a:xfrm>
                <a:off x="9196433" y="1108817"/>
                <a:ext cx="2757878" cy="1828800"/>
              </a:xfrm>
              <a:prstGeom prst="rect">
                <a:avLst/>
              </a:prstGeom>
              <a:ln w="12700">
                <a:solidFill>
                  <a:schemeClr val="tx1"/>
                </a:solidFill>
                <a:miter lim="400000"/>
              </a:ln>
              <a:effectLst/>
            </p:spPr>
          </p:pic>
        </p:grpSp>
        <p:grpSp>
          <p:nvGrpSpPr>
            <p:cNvPr id="75" name="Group 74"/>
            <p:cNvGrpSpPr/>
            <p:nvPr/>
          </p:nvGrpSpPr>
          <p:grpSpPr>
            <a:xfrm>
              <a:off x="237689" y="990630"/>
              <a:ext cx="11716622" cy="307776"/>
              <a:chOff x="237689" y="713232"/>
              <a:chExt cx="11716622" cy="307776"/>
            </a:xfrm>
          </p:grpSpPr>
          <p:sp>
            <p:nvSpPr>
              <p:cNvPr id="76" name="Original"/>
              <p:cNvSpPr/>
              <p:nvPr/>
            </p:nvSpPr>
            <p:spPr>
              <a:xfrm>
                <a:off x="237689" y="713232"/>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o</a:t>
                </a:r>
                <a:r>
                  <a:rPr sz="1500" dirty="0">
                    <a:latin typeface="+mj-lt"/>
                  </a:rPr>
                  <a:t>riginal</a:t>
                </a:r>
              </a:p>
            </p:txBody>
          </p:sp>
          <p:sp>
            <p:nvSpPr>
              <p:cNvPr id="77" name="Lower Contrast"/>
              <p:cNvSpPr/>
              <p:nvPr/>
            </p:nvSpPr>
            <p:spPr>
              <a:xfrm>
                <a:off x="621018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8" name="Nonlinear Lower Contrast"/>
              <p:cNvSpPr/>
              <p:nvPr/>
            </p:nvSpPr>
            <p:spPr>
              <a:xfrm>
                <a:off x="9196432"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9" name="Original"/>
              <p:cNvSpPr/>
              <p:nvPr/>
            </p:nvSpPr>
            <p:spPr>
              <a:xfrm>
                <a:off x="322393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darken</a:t>
                </a:r>
                <a:endParaRPr sz="1500" dirty="0">
                  <a:latin typeface="+mj-lt"/>
                </a:endParaRPr>
              </a:p>
            </p:txBody>
          </p:sp>
        </p:grpSp>
      </p:grpSp>
      <p:grpSp>
        <p:nvGrpSpPr>
          <p:cNvPr id="80" name="Group 79"/>
          <p:cNvGrpSpPr/>
          <p:nvPr/>
        </p:nvGrpSpPr>
        <p:grpSpPr>
          <a:xfrm>
            <a:off x="178267" y="3741809"/>
            <a:ext cx="8787467" cy="230833"/>
            <a:chOff x="237689" y="3743339"/>
            <a:chExt cx="11716622" cy="307777"/>
          </a:xfrm>
        </p:grpSpPr>
        <p:sp>
          <p:nvSpPr>
            <p:cNvPr id="81" name="Original"/>
            <p:cNvSpPr/>
            <p:nvPr/>
          </p:nvSpPr>
          <p:spPr>
            <a:xfrm>
              <a:off x="237689" y="3743339"/>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invert</a:t>
              </a:r>
              <a:endParaRPr sz="1500" dirty="0">
                <a:latin typeface="+mj-lt"/>
              </a:endParaRPr>
            </a:p>
          </p:txBody>
        </p:sp>
        <p:sp>
          <p:nvSpPr>
            <p:cNvPr id="82" name="Lower Contrast"/>
            <p:cNvSpPr/>
            <p:nvPr/>
          </p:nvSpPr>
          <p:spPr>
            <a:xfrm>
              <a:off x="621018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raise c</a:t>
              </a:r>
              <a:r>
                <a:rPr sz="1500" dirty="0">
                  <a:latin typeface="+mj-lt"/>
                </a:rPr>
                <a:t>ontrast</a:t>
              </a:r>
            </a:p>
          </p:txBody>
        </p:sp>
        <p:sp>
          <p:nvSpPr>
            <p:cNvPr id="83" name="Nonlinear Lower Contrast"/>
            <p:cNvSpPr/>
            <p:nvPr/>
          </p:nvSpPr>
          <p:spPr>
            <a:xfrm>
              <a:off x="9196432" y="3743339"/>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raise</a:t>
              </a:r>
              <a:r>
                <a:rPr sz="1500" dirty="0">
                  <a:latin typeface="+mj-lt"/>
                </a:rPr>
                <a:t> </a:t>
              </a:r>
              <a:r>
                <a:rPr lang="en-US" sz="1500" dirty="0">
                  <a:latin typeface="+mj-lt"/>
                </a:rPr>
                <a:t>c</a:t>
              </a:r>
              <a:r>
                <a:rPr sz="1500" dirty="0">
                  <a:latin typeface="+mj-lt"/>
                </a:rPr>
                <a:t>ontrast</a:t>
              </a:r>
            </a:p>
          </p:txBody>
        </p:sp>
        <p:sp>
          <p:nvSpPr>
            <p:cNvPr id="84" name="Original"/>
            <p:cNvSpPr/>
            <p:nvPr/>
          </p:nvSpPr>
          <p:spPr>
            <a:xfrm>
              <a:off x="322393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lighten</a:t>
              </a:r>
              <a:endParaRPr sz="1500" dirty="0">
                <a:latin typeface="+mj-lt"/>
              </a:endParaRPr>
            </a:p>
          </p:txBody>
        </p:sp>
      </p:grpSp>
      <p:pic>
        <p:nvPicPr>
          <p:cNvPr id="86" name="latex-image-1.pdf" descr="latex-image-1.pdf"/>
          <p:cNvPicPr>
            <a:picLocks noChangeAspect="1"/>
          </p:cNvPicPr>
          <p:nvPr/>
        </p:nvPicPr>
        <p:blipFill>
          <a:blip r:embed="rId2"/>
          <a:stretch>
            <a:fillRect/>
          </a:stretch>
        </p:blipFill>
        <p:spPr>
          <a:xfrm>
            <a:off x="1161571" y="3396754"/>
            <a:ext cx="101798" cy="91083"/>
          </a:xfrm>
          <a:prstGeom prst="rect">
            <a:avLst/>
          </a:prstGeom>
          <a:ln w="12700">
            <a:miter lim="400000"/>
          </a:ln>
        </p:spPr>
      </p:pic>
      <p:pic>
        <p:nvPicPr>
          <p:cNvPr id="26" name="latex-image-2.pdf" descr="latex-image-2.pdf"/>
          <p:cNvPicPr>
            <a:picLocks noChangeAspect="1"/>
          </p:cNvPicPr>
          <p:nvPr/>
        </p:nvPicPr>
        <p:blipFill>
          <a:blip r:embed="rId11"/>
          <a:stretch>
            <a:fillRect/>
          </a:stretch>
        </p:blipFill>
        <p:spPr>
          <a:xfrm>
            <a:off x="3134706" y="3372643"/>
            <a:ext cx="626864" cy="139304"/>
          </a:xfrm>
          <a:prstGeom prst="rect">
            <a:avLst/>
          </a:prstGeom>
          <a:ln w="12700">
            <a:miter lim="400000"/>
          </a:ln>
        </p:spPr>
      </p:pic>
      <p:pic>
        <p:nvPicPr>
          <p:cNvPr id="27" name="latex-image-3.pdf" descr="latex-image-3.pdf"/>
          <p:cNvPicPr>
            <a:picLocks noChangeAspect="1"/>
          </p:cNvPicPr>
          <p:nvPr/>
        </p:nvPicPr>
        <p:blipFill>
          <a:blip r:embed="rId12"/>
          <a:stretch>
            <a:fillRect/>
          </a:stretch>
        </p:blipFill>
        <p:spPr>
          <a:xfrm>
            <a:off x="5632907" y="3266709"/>
            <a:ext cx="117872" cy="353616"/>
          </a:xfrm>
          <a:prstGeom prst="rect">
            <a:avLst/>
          </a:prstGeom>
          <a:ln w="12700">
            <a:miter lim="400000"/>
          </a:ln>
        </p:spPr>
      </p:pic>
      <p:pic>
        <p:nvPicPr>
          <p:cNvPr id="28" name="latex-image-4.pdf" descr="latex-image-4.pdf"/>
          <p:cNvPicPr>
            <a:picLocks noChangeAspect="1"/>
          </p:cNvPicPr>
          <p:nvPr/>
        </p:nvPicPr>
        <p:blipFill>
          <a:blip r:embed="rId13"/>
          <a:stretch>
            <a:fillRect/>
          </a:stretch>
        </p:blipFill>
        <p:spPr>
          <a:xfrm>
            <a:off x="7264481" y="3183662"/>
            <a:ext cx="1334096" cy="519708"/>
          </a:xfrm>
          <a:prstGeom prst="rect">
            <a:avLst/>
          </a:prstGeom>
          <a:ln w="12700">
            <a:miter lim="400000"/>
          </a:ln>
        </p:spPr>
      </p:pic>
      <p:sp>
        <p:nvSpPr>
          <p:cNvPr id="34" name="filtering"/>
          <p:cNvSpPr/>
          <p:nvPr/>
        </p:nvSpPr>
        <p:spPr>
          <a:xfrm>
            <a:off x="302004" y="1026722"/>
            <a:ext cx="1813945"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1800"/>
            </a:lvl1pPr>
          </a:lstStyle>
          <a:p>
            <a:pPr algn="ctr"/>
            <a:r>
              <a:rPr lang="en-US" sz="1500" dirty="0">
                <a:latin typeface="+mj-lt"/>
              </a:rPr>
              <a:t>How would you implement these?</a:t>
            </a:r>
            <a:endParaRPr sz="1500" dirty="0">
              <a:latin typeface="+mj-lt"/>
            </a:endParaRPr>
          </a:p>
        </p:txBody>
      </p:sp>
    </p:spTree>
    <p:extLst>
      <p:ext uri="{BB962C8B-B14F-4D97-AF65-F5344CB8AC3E}">
        <p14:creationId xmlns:p14="http://schemas.microsoft.com/office/powerpoint/2010/main" val="3049094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en-US"/>
              <a:t>Median filters</a:t>
            </a:r>
          </a:p>
        </p:txBody>
      </p:sp>
      <p:graphicFrame>
        <p:nvGraphicFramePr>
          <p:cNvPr id="72708" name="Object 3"/>
          <p:cNvGraphicFramePr>
            <a:graphicFrameLocks noChangeAspect="1"/>
          </p:cNvGraphicFramePr>
          <p:nvPr/>
        </p:nvGraphicFramePr>
        <p:xfrm>
          <a:off x="7938" y="0"/>
          <a:ext cx="1219200" cy="149225"/>
        </p:xfrm>
        <a:graphic>
          <a:graphicData uri="http://schemas.openxmlformats.org/presentationml/2006/ole">
            <mc:AlternateContent xmlns:mc="http://schemas.openxmlformats.org/markup-compatibility/2006">
              <mc:Choice xmlns:v="urn:schemas-microsoft-com:vml" Requires="v">
                <p:oleObj spid="_x0000_s25633" name="Equation" r:id="rId4" imgW="435285" imgH="677109" progId="Equation.DSMT4">
                  <p:embed/>
                </p:oleObj>
              </mc:Choice>
              <mc:Fallback>
                <p:oleObj name="Equation" r:id="rId4" imgW="435285" imgH="677109" progId="Equation.DSMT4">
                  <p:embed/>
                  <p:pic>
                    <p:nvPicPr>
                      <p:cNvPr id="7270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9" name="Rectangle 4"/>
          <p:cNvSpPr>
            <a:spLocks noGrp="1" noChangeArrowheads="1"/>
          </p:cNvSpPr>
          <p:nvPr>
            <p:ph type="body" idx="1"/>
          </p:nvPr>
        </p:nvSpPr>
        <p:spPr>
          <a:xfrm>
            <a:off x="457200" y="1473200"/>
            <a:ext cx="8534400" cy="4649788"/>
          </a:xfrm>
          <a:noFill/>
        </p:spPr>
        <p:txBody>
          <a:bodyPr/>
          <a:lstStyle/>
          <a:p>
            <a:pPr eaLnBrk="1" hangingPunct="1"/>
            <a:r>
              <a:rPr lang="en-US" altLang="en-US" dirty="0"/>
              <a:t>Operates over a window by selecting the median intensity in the window.</a:t>
            </a:r>
          </a:p>
          <a:p>
            <a:pPr eaLnBrk="1" hangingPunct="1"/>
            <a:r>
              <a:rPr lang="en-US" altLang="en-US" dirty="0"/>
              <a:t>What advantage does a median filter have over a mean filter?</a:t>
            </a:r>
          </a:p>
        </p:txBody>
      </p:sp>
      <p:sp>
        <p:nvSpPr>
          <p:cNvPr id="72710" name="Text Box 5"/>
          <p:cNvSpPr txBox="1">
            <a:spLocks noChangeArrowheads="1"/>
          </p:cNvSpPr>
          <p:nvPr/>
        </p:nvSpPr>
        <p:spPr bwMode="auto">
          <a:xfrm>
            <a:off x="6934200" y="6544469"/>
            <a:ext cx="2374900" cy="274638"/>
          </a:xfrm>
          <a:prstGeom prst="rect">
            <a:avLst/>
          </a:prstGeom>
          <a:noFill/>
          <a:ln>
            <a:noFill/>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Steve Seitz, Steve </a:t>
            </a:r>
            <a:r>
              <a:rPr kumimoji="0" lang="en-US" altLang="en-US" sz="1200" b="0" i="0" u="none" strike="noStrike" kern="1200" cap="none" spc="0" normalizeH="0" baseline="0" noProof="0" dirty="0" err="1">
                <a:ln>
                  <a:noFill/>
                </a:ln>
                <a:solidFill>
                  <a:prstClr val="white">
                    <a:lumMod val="50000"/>
                  </a:prstClr>
                </a:solidFill>
                <a:effectLst/>
                <a:uLnTx/>
                <a:uFillTx/>
                <a:latin typeface="Arial" panose="020B0604020202020204" pitchFamily="34" charset="0"/>
                <a:ea typeface="+mn-ea"/>
                <a:cs typeface="Arial" panose="020B0604020202020204" pitchFamily="34" charset="0"/>
              </a:rPr>
              <a:t>Marschner</a:t>
            </a:r>
            <a:endParaRPr kumimoji="0" lang="en-US" altLang="en-US" sz="12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976624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en-US"/>
              <a:t>Median filters</a:t>
            </a:r>
          </a:p>
        </p:txBody>
      </p:sp>
      <p:graphicFrame>
        <p:nvGraphicFramePr>
          <p:cNvPr id="72708" name="Object 3"/>
          <p:cNvGraphicFramePr>
            <a:graphicFrameLocks noChangeAspect="1"/>
          </p:cNvGraphicFramePr>
          <p:nvPr/>
        </p:nvGraphicFramePr>
        <p:xfrm>
          <a:off x="7938" y="0"/>
          <a:ext cx="1219200" cy="149225"/>
        </p:xfrm>
        <a:graphic>
          <a:graphicData uri="http://schemas.openxmlformats.org/presentationml/2006/ole">
            <mc:AlternateContent xmlns:mc="http://schemas.openxmlformats.org/markup-compatibility/2006">
              <mc:Choice xmlns:v="urn:schemas-microsoft-com:vml" Requires="v">
                <p:oleObj spid="_x0000_s26657" name="Equation" r:id="rId4" imgW="435285" imgH="677109" progId="Equation.DSMT4">
                  <p:embed/>
                </p:oleObj>
              </mc:Choice>
              <mc:Fallback>
                <p:oleObj name="Equation" r:id="rId4" imgW="435285" imgH="677109" progId="Equation.DSMT4">
                  <p:embed/>
                  <p:pic>
                    <p:nvPicPr>
                      <p:cNvPr id="7270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9" name="Rectangle 4"/>
          <p:cNvSpPr>
            <a:spLocks noGrp="1" noChangeArrowheads="1"/>
          </p:cNvSpPr>
          <p:nvPr>
            <p:ph type="body" idx="1"/>
          </p:nvPr>
        </p:nvSpPr>
        <p:spPr>
          <a:xfrm>
            <a:off x="457200" y="1473200"/>
            <a:ext cx="8534400" cy="4649788"/>
          </a:xfrm>
          <a:noFill/>
        </p:spPr>
        <p:txBody>
          <a:bodyPr/>
          <a:lstStyle/>
          <a:p>
            <a:pPr eaLnBrk="1" hangingPunct="1"/>
            <a:r>
              <a:rPr lang="en-US" altLang="en-US" dirty="0"/>
              <a:t>Operates over a window by selecting the median intensity in the window.</a:t>
            </a:r>
          </a:p>
          <a:p>
            <a:pPr eaLnBrk="1" hangingPunct="1"/>
            <a:r>
              <a:rPr lang="en-US" altLang="en-US" dirty="0"/>
              <a:t>What advantage does a median filter have over a mean filter?</a:t>
            </a:r>
          </a:p>
          <a:p>
            <a:pPr eaLnBrk="1" hangingPunct="1"/>
            <a:r>
              <a:rPr lang="en-US" altLang="en-US" dirty="0"/>
              <a:t>Is a median filter a kind of convolution?</a:t>
            </a:r>
          </a:p>
          <a:p>
            <a:pPr eaLnBrk="1" hangingPunct="1"/>
            <a:endParaRPr lang="en-US" altLang="en-US" dirty="0"/>
          </a:p>
          <a:p>
            <a:pPr marL="0" indent="0" eaLnBrk="1" hangingPunct="1">
              <a:buNone/>
            </a:pPr>
            <a:r>
              <a:rPr lang="en-US" altLang="en-US" i="1" dirty="0"/>
              <a:t>Interpretation: </a:t>
            </a:r>
            <a:r>
              <a:rPr lang="en-US" altLang="en-US" dirty="0"/>
              <a:t>Median filtering is sorting.</a:t>
            </a:r>
            <a:endParaRPr lang="en-US" altLang="en-US" i="1" dirty="0"/>
          </a:p>
        </p:txBody>
      </p:sp>
    </p:spTree>
    <p:extLst>
      <p:ext uri="{BB962C8B-B14F-4D97-AF65-F5344CB8AC3E}">
        <p14:creationId xmlns:p14="http://schemas.microsoft.com/office/powerpoint/2010/main" val="2526828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a:t>Review: questions</a:t>
            </a:r>
          </a:p>
        </p:txBody>
      </p:sp>
      <p:sp>
        <p:nvSpPr>
          <p:cNvPr id="25603" name="Content Placeholder 2"/>
          <p:cNvSpPr>
            <a:spLocks noGrp="1"/>
          </p:cNvSpPr>
          <p:nvPr>
            <p:ph idx="1"/>
          </p:nvPr>
        </p:nvSpPr>
        <p:spPr/>
        <p:txBody>
          <a:bodyPr/>
          <a:lstStyle/>
          <a:p>
            <a:pPr marL="514350" indent="-514350">
              <a:buFont typeface="Calibri" panose="020F0502020204030204" pitchFamily="34" charset="0"/>
              <a:buAutoNum type="arabicPeriod"/>
            </a:pPr>
            <a:r>
              <a:rPr lang="en-US" altLang="en-US" dirty="0"/>
              <a:t>Write down a 3x3 filter that both:</a:t>
            </a:r>
          </a:p>
          <a:p>
            <a:pPr marL="857250" lvl="1" indent="-457200">
              <a:buFontTx/>
              <a:buChar char="-"/>
            </a:pPr>
            <a:r>
              <a:rPr lang="en-US" altLang="en-US" dirty="0"/>
              <a:t>Returns a positive value if the average value of the 4-adjacent neighbors is less than the center,</a:t>
            </a:r>
          </a:p>
          <a:p>
            <a:pPr marL="857250" lvl="1" indent="-457200">
              <a:buFontTx/>
              <a:buChar char="-"/>
            </a:pPr>
            <a:r>
              <a:rPr lang="en-US" altLang="en-US" dirty="0"/>
              <a:t>Returns a negative value otherwise.</a:t>
            </a:r>
          </a:p>
          <a:p>
            <a:pPr marL="514350" indent="-514350">
              <a:buFont typeface="Calibri" panose="020F0502020204030204" pitchFamily="34" charset="0"/>
              <a:buAutoNum type="arabicPeriod"/>
            </a:pPr>
            <a:endParaRPr lang="en-US" altLang="en-US" dirty="0"/>
          </a:p>
          <a:p>
            <a:pPr marL="514350" indent="-514350">
              <a:buFont typeface="Calibri" panose="020F0502020204030204" pitchFamily="34" charset="0"/>
              <a:buAutoNum type="arabicPeriod"/>
            </a:pPr>
            <a:r>
              <a:rPr lang="en-US" altLang="en-US" dirty="0"/>
              <a:t>Write down a filter that will compute the gradient in the x-direction:</a:t>
            </a:r>
          </a:p>
          <a:p>
            <a:pPr marL="514350" indent="-514350">
              <a:buFont typeface="Arial" panose="020B0604020202020204" pitchFamily="34" charset="0"/>
              <a:buNone/>
            </a:pPr>
            <a:r>
              <a:rPr lang="en-US" altLang="en-US" dirty="0"/>
              <a:t>	</a:t>
            </a:r>
            <a:r>
              <a:rPr lang="en-US" altLang="en-US" sz="2000" dirty="0" err="1">
                <a:latin typeface="Courier New" panose="02070309020205020404" pitchFamily="49" charset="0"/>
                <a:cs typeface="Courier New" panose="02070309020205020404" pitchFamily="49" charset="0"/>
              </a:rPr>
              <a:t>gradx</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x,y</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im</a:t>
            </a:r>
            <a:r>
              <a:rPr lang="en-US" altLang="en-US" sz="2000" dirty="0">
                <a:latin typeface="Courier New" panose="02070309020205020404" pitchFamily="49" charset="0"/>
                <a:cs typeface="Courier New" panose="02070309020205020404" pitchFamily="49" charset="0"/>
              </a:rPr>
              <a:t>(x+1,y) - </a:t>
            </a:r>
            <a:r>
              <a:rPr lang="en-US" altLang="en-US" sz="2000" dirty="0" err="1">
                <a:latin typeface="Courier New" panose="02070309020205020404" pitchFamily="49" charset="0"/>
                <a:cs typeface="Courier New" panose="02070309020205020404" pitchFamily="49" charset="0"/>
              </a:rPr>
              <a:t>im</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x,y</a:t>
            </a:r>
            <a:r>
              <a:rPr lang="en-US" altLang="en-US" sz="2000" dirty="0">
                <a:latin typeface="Courier New" panose="02070309020205020404" pitchFamily="49" charset="0"/>
                <a:cs typeface="Courier New" panose="02070309020205020404" pitchFamily="49" charset="0"/>
              </a:rPr>
              <a:t>) for each x, y</a:t>
            </a:r>
          </a:p>
          <a:p>
            <a:pPr marL="514350" indent="-51435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	</a:t>
            </a:r>
            <a:endParaRPr lang="en-US" altLang="en-US" dirty="0"/>
          </a:p>
        </p:txBody>
      </p:sp>
      <p:sp>
        <p:nvSpPr>
          <p:cNvPr id="4" name="TextBox 3"/>
          <p:cNvSpPr txBox="1"/>
          <p:nvPr/>
        </p:nvSpPr>
        <p:spPr>
          <a:xfrm>
            <a:off x="7942263" y="6550025"/>
            <a:ext cx="1201737" cy="307975"/>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lumMod val="50000"/>
                  </a:prstClr>
                </a:solidFill>
                <a:effectLst/>
                <a:uLnTx/>
                <a:uFillTx/>
                <a:latin typeface="Arial" charset="0"/>
                <a:ea typeface="+mn-ea"/>
                <a:cs typeface="Arial" panose="020B0604020202020204" pitchFamily="34" charset="0"/>
              </a:rPr>
              <a:t>Slide: </a:t>
            </a:r>
            <a:r>
              <a:rPr kumimoji="0" lang="en-US" sz="1400" b="0" i="0" u="none" strike="noStrike" kern="1200" cap="none" spc="0" normalizeH="0" baseline="0" noProof="0" dirty="0" err="1">
                <a:ln>
                  <a:noFill/>
                </a:ln>
                <a:solidFill>
                  <a:prstClr val="white">
                    <a:lumMod val="50000"/>
                  </a:prstClr>
                </a:solidFill>
                <a:effectLst/>
                <a:uLnTx/>
                <a:uFillTx/>
                <a:latin typeface="Arial" charset="0"/>
                <a:ea typeface="+mn-ea"/>
                <a:cs typeface="Arial" panose="020B0604020202020204" pitchFamily="34" charset="0"/>
              </a:rPr>
              <a:t>Hoiem</a:t>
            </a:r>
            <a:endParaRPr kumimoji="0" lang="en-US" sz="1400" b="0" i="0" u="none" strike="noStrike" kern="1200" cap="none" spc="0" normalizeH="0" baseline="0" noProof="0" dirty="0">
              <a:ln>
                <a:noFill/>
              </a:ln>
              <a:solidFill>
                <a:prstClr val="white">
                  <a:lumMod val="50000"/>
                </a:prstClr>
              </a:solidFill>
              <a:effectLst/>
              <a:uLnTx/>
              <a:uFillTx/>
              <a:latin typeface="Arial" charset="0"/>
              <a:ea typeface="+mn-ea"/>
              <a:cs typeface="Arial" panose="020B0604020202020204" pitchFamily="34"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a:t>Review: questions</a:t>
            </a:r>
          </a:p>
        </p:txBody>
      </p:sp>
      <p:sp>
        <p:nvSpPr>
          <p:cNvPr id="25603" name="Content Placeholder 2"/>
          <p:cNvSpPr>
            <a:spLocks noGrp="1"/>
          </p:cNvSpPr>
          <p:nvPr>
            <p:ph idx="1"/>
          </p:nvPr>
        </p:nvSpPr>
        <p:spPr/>
        <p:txBody>
          <a:bodyPr/>
          <a:lstStyle/>
          <a:p>
            <a:pPr marL="514350" indent="-514350">
              <a:buFont typeface="Calibri" panose="020F0502020204030204" pitchFamily="34" charset="0"/>
              <a:buAutoNum type="arabicPeriod"/>
            </a:pPr>
            <a:r>
              <a:rPr lang="en-US" altLang="en-US" dirty="0"/>
              <a:t>Write down a 3x3 filter that both:</a:t>
            </a:r>
          </a:p>
          <a:p>
            <a:pPr marL="857250" lvl="1" indent="-457200">
              <a:buFontTx/>
              <a:buChar char="-"/>
            </a:pPr>
            <a:r>
              <a:rPr lang="en-US" altLang="en-US" dirty="0"/>
              <a:t>Returns a positive value if the average value of the 4-adjacent neighbors is less than the center,</a:t>
            </a:r>
          </a:p>
          <a:p>
            <a:pPr marL="857250" lvl="1" indent="-457200">
              <a:buFontTx/>
              <a:buChar char="-"/>
            </a:pPr>
            <a:r>
              <a:rPr lang="en-US" altLang="en-US" dirty="0"/>
              <a:t>Returns a negative value otherwise.</a:t>
            </a:r>
          </a:p>
          <a:p>
            <a:pPr marL="514350" indent="-514350">
              <a:buFont typeface="Calibri" panose="020F0502020204030204" pitchFamily="34" charset="0"/>
              <a:buAutoNum type="arabicPeriod"/>
            </a:pPr>
            <a:endParaRPr lang="en-US" altLang="en-US" dirty="0"/>
          </a:p>
          <a:p>
            <a:pPr marL="514350" indent="-514350">
              <a:buFont typeface="Calibri" panose="020F0502020204030204" pitchFamily="34" charset="0"/>
              <a:buAutoNum type="arabicPeriod"/>
            </a:pPr>
            <a:r>
              <a:rPr lang="en-US" altLang="en-US" dirty="0"/>
              <a:t>Write down a filter that will compute the gradient in the x-direction:</a:t>
            </a:r>
          </a:p>
          <a:p>
            <a:pPr marL="514350" indent="-514350">
              <a:buFont typeface="Arial" panose="020B0604020202020204" pitchFamily="34" charset="0"/>
              <a:buNone/>
            </a:pPr>
            <a:r>
              <a:rPr lang="en-US" altLang="en-US" dirty="0"/>
              <a:t>	</a:t>
            </a:r>
            <a:r>
              <a:rPr lang="en-US" altLang="en-US" sz="2000" dirty="0" err="1">
                <a:latin typeface="Courier New" panose="02070309020205020404" pitchFamily="49" charset="0"/>
                <a:cs typeface="Courier New" panose="02070309020205020404" pitchFamily="49" charset="0"/>
              </a:rPr>
              <a:t>gradx</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x,y</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im</a:t>
            </a:r>
            <a:r>
              <a:rPr lang="en-US" altLang="en-US" sz="2000" dirty="0">
                <a:latin typeface="Courier New" panose="02070309020205020404" pitchFamily="49" charset="0"/>
                <a:cs typeface="Courier New" panose="02070309020205020404" pitchFamily="49" charset="0"/>
              </a:rPr>
              <a:t>(x+1,y) - </a:t>
            </a:r>
            <a:r>
              <a:rPr lang="en-US" altLang="en-US" sz="2000" dirty="0" err="1">
                <a:latin typeface="Courier New" panose="02070309020205020404" pitchFamily="49" charset="0"/>
                <a:cs typeface="Courier New" panose="02070309020205020404" pitchFamily="49" charset="0"/>
              </a:rPr>
              <a:t>im</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x,y</a:t>
            </a:r>
            <a:r>
              <a:rPr lang="en-US" altLang="en-US" sz="2000" dirty="0">
                <a:latin typeface="Courier New" panose="02070309020205020404" pitchFamily="49" charset="0"/>
                <a:cs typeface="Courier New" panose="02070309020205020404" pitchFamily="49" charset="0"/>
              </a:rPr>
              <a:t>) for each x, y</a:t>
            </a:r>
          </a:p>
          <a:p>
            <a:pPr marL="514350" indent="-51435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	</a:t>
            </a:r>
            <a:endParaRPr lang="en-US" altLang="en-US" dirty="0"/>
          </a:p>
        </p:txBody>
      </p:sp>
      <p:sp>
        <p:nvSpPr>
          <p:cNvPr id="4" name="TextBox 3"/>
          <p:cNvSpPr txBox="1"/>
          <p:nvPr/>
        </p:nvSpPr>
        <p:spPr>
          <a:xfrm>
            <a:off x="7942263" y="6550025"/>
            <a:ext cx="1201737" cy="307975"/>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lumMod val="50000"/>
                  </a:prstClr>
                </a:solidFill>
                <a:effectLst/>
                <a:uLnTx/>
                <a:uFillTx/>
                <a:latin typeface="Arial" charset="0"/>
                <a:ea typeface="+mn-ea"/>
                <a:cs typeface="Arial" panose="020B0604020202020204" pitchFamily="34" charset="0"/>
              </a:rPr>
              <a:t>Slide: </a:t>
            </a:r>
            <a:r>
              <a:rPr kumimoji="0" lang="en-US" sz="1400" b="0" i="0" u="none" strike="noStrike" kern="1200" cap="none" spc="0" normalizeH="0" baseline="0" noProof="0" dirty="0" err="1">
                <a:ln>
                  <a:noFill/>
                </a:ln>
                <a:solidFill>
                  <a:prstClr val="white">
                    <a:lumMod val="50000"/>
                  </a:prstClr>
                </a:solidFill>
                <a:effectLst/>
                <a:uLnTx/>
                <a:uFillTx/>
                <a:latin typeface="Arial" charset="0"/>
                <a:ea typeface="+mn-ea"/>
                <a:cs typeface="Arial" panose="020B0604020202020204" pitchFamily="34" charset="0"/>
              </a:rPr>
              <a:t>Hoiem</a:t>
            </a:r>
            <a:endParaRPr kumimoji="0" lang="en-US" sz="1400" b="0" i="0" u="none" strike="noStrike" kern="1200" cap="none" spc="0" normalizeH="0" baseline="0" noProof="0" dirty="0">
              <a:ln>
                <a:noFill/>
              </a:ln>
              <a:solidFill>
                <a:prstClr val="white">
                  <a:lumMod val="50000"/>
                </a:prstClr>
              </a:solidFill>
              <a:effectLst/>
              <a:uLnTx/>
              <a:uFillTx/>
              <a:latin typeface="Arial" charset="0"/>
              <a:ea typeface="+mn-ea"/>
              <a:cs typeface="Arial" panose="020B0604020202020204" pitchFamily="34" charset="0"/>
            </a:endParaRPr>
          </a:p>
        </p:txBody>
      </p:sp>
      <p:sp>
        <p:nvSpPr>
          <p:cNvPr id="2" name="TextBox 1"/>
          <p:cNvSpPr txBox="1"/>
          <p:nvPr/>
        </p:nvSpPr>
        <p:spPr>
          <a:xfrm>
            <a:off x="3733800" y="5486400"/>
            <a:ext cx="121920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[ 0 -1  1 ]</a:t>
            </a:r>
          </a:p>
        </p:txBody>
      </p:sp>
      <p:sp>
        <p:nvSpPr>
          <p:cNvPr id="3" name="Rectangle 2"/>
          <p:cNvSpPr/>
          <p:nvPr/>
        </p:nvSpPr>
        <p:spPr>
          <a:xfrm>
            <a:off x="6781800" y="2514600"/>
            <a:ext cx="2057400" cy="1015663"/>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0   -1/4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-1/4    1    -1/4;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0   -1/4    0    ]</a:t>
            </a:r>
          </a:p>
        </p:txBody>
      </p:sp>
    </p:spTree>
    <p:extLst>
      <p:ext uri="{BB962C8B-B14F-4D97-AF65-F5344CB8AC3E}">
        <p14:creationId xmlns:p14="http://schemas.microsoft.com/office/powerpoint/2010/main" val="42062002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2931915"/>
            <a:ext cx="9144000" cy="994172"/>
          </a:xfrm>
          <a:prstGeom prst="rect">
            <a:avLst/>
          </a:prstGeom>
        </p:spPr>
        <p:txBody>
          <a:bodyPr/>
          <a:lstStyle/>
          <a:p>
            <a:pPr algn="ctr"/>
            <a:r>
              <a:rPr lang="en-US" dirty="0"/>
              <a:t>Image gradients</a:t>
            </a:r>
            <a:endParaRPr dirty="0"/>
          </a:p>
        </p:txBody>
      </p:sp>
    </p:spTree>
    <p:extLst>
      <p:ext uri="{BB962C8B-B14F-4D97-AF65-F5344CB8AC3E}">
        <p14:creationId xmlns:p14="http://schemas.microsoft.com/office/powerpoint/2010/main" val="790057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What are image edges?</a:t>
            </a:r>
            <a:endParaRPr dirty="0"/>
          </a:p>
        </p:txBody>
      </p:sp>
      <p:sp>
        <p:nvSpPr>
          <p:cNvPr id="30" name="Shape 667"/>
          <p:cNvSpPr txBox="1">
            <a:spLocks/>
          </p:cNvSpPr>
          <p:nvPr/>
        </p:nvSpPr>
        <p:spPr>
          <a:xfrm>
            <a:off x="7025716" y="2133548"/>
            <a:ext cx="1597227" cy="92326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Very sharp discontinuities in intensity.</a:t>
            </a:r>
            <a:endParaRPr lang="en-US" sz="1800" u="sng" dirty="0"/>
          </a:p>
        </p:txBody>
      </p:sp>
      <p:grpSp>
        <p:nvGrpSpPr>
          <p:cNvPr id="5" name="Group 4"/>
          <p:cNvGrpSpPr/>
          <p:nvPr/>
        </p:nvGrpSpPr>
        <p:grpSpPr>
          <a:xfrm>
            <a:off x="2743037" y="2044557"/>
            <a:ext cx="4303034" cy="3370088"/>
            <a:chOff x="4211970" y="2028952"/>
            <a:chExt cx="5737378" cy="4493450"/>
          </a:xfrm>
        </p:grpSpPr>
        <p:pic>
          <p:nvPicPr>
            <p:cNvPr id="32" name="child-function.png" descr="child-function.png"/>
            <p:cNvPicPr>
              <a:picLocks noChangeAspect="1"/>
            </p:cNvPicPr>
            <p:nvPr/>
          </p:nvPicPr>
          <p:blipFill>
            <a:blip r:embed="rId2"/>
            <a:stretch>
              <a:fillRect/>
            </a:stretch>
          </p:blipFill>
          <p:spPr>
            <a:xfrm>
              <a:off x="4211970" y="2405120"/>
              <a:ext cx="5459975" cy="3429899"/>
            </a:xfrm>
            <a:prstGeom prst="rect">
              <a:avLst/>
            </a:prstGeom>
            <a:ln w="12700">
              <a:miter lim="400000"/>
            </a:ln>
          </p:spPr>
        </p:pic>
        <p:pic>
          <p:nvPicPr>
            <p:cNvPr id="33" name="latex-image-3.pdf" descr="latex-image-3.pdf"/>
            <p:cNvPicPr>
              <a:picLocks noChangeAspect="1"/>
            </p:cNvPicPr>
            <p:nvPr/>
          </p:nvPicPr>
          <p:blipFill>
            <a:blip r:embed="rId3"/>
            <a:stretch>
              <a:fillRect/>
            </a:stretch>
          </p:blipFill>
          <p:spPr>
            <a:xfrm>
              <a:off x="4754671" y="2028952"/>
              <a:ext cx="691336" cy="376168"/>
            </a:xfrm>
            <a:prstGeom prst="rect">
              <a:avLst/>
            </a:prstGeom>
            <a:ln w="12700">
              <a:miter lim="400000"/>
            </a:ln>
          </p:spPr>
        </p:pic>
        <p:pic>
          <p:nvPicPr>
            <p:cNvPr id="34" name="latex-image-4.pdf" descr="latex-image-4.pdf"/>
            <p:cNvPicPr>
              <a:picLocks noChangeAspect="1"/>
            </p:cNvPicPr>
            <p:nvPr/>
          </p:nvPicPr>
          <p:blipFill>
            <a:blip r:embed="rId4"/>
            <a:stretch>
              <a:fillRect/>
            </a:stretch>
          </p:blipFill>
          <p:spPr>
            <a:xfrm>
              <a:off x="8556317" y="5745518"/>
              <a:ext cx="1393031" cy="776884"/>
            </a:xfrm>
            <a:prstGeom prst="rect">
              <a:avLst/>
            </a:prstGeom>
            <a:ln w="12700">
              <a:miter lim="400000"/>
            </a:ln>
          </p:spPr>
        </p:pic>
        <p:sp>
          <p:nvSpPr>
            <p:cNvPr id="35" name="What is the range of               ?"/>
            <p:cNvSpPr/>
            <p:nvPr/>
          </p:nvSpPr>
          <p:spPr>
            <a:xfrm>
              <a:off x="7355658" y="5913226"/>
              <a:ext cx="1023251" cy="44146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2400"/>
              </a:lvl1pPr>
            </a:lstStyle>
            <a:p>
              <a:r>
                <a:rPr lang="en-US" sz="1800" dirty="0">
                  <a:latin typeface="+mj-lt"/>
                </a:rPr>
                <a:t>domain</a:t>
              </a:r>
              <a:endParaRPr sz="1800" dirty="0">
                <a:latin typeface="+mj-lt"/>
              </a:endParaRPr>
            </a:p>
          </p:txBody>
        </p:sp>
      </p:grpSp>
      <p:pic>
        <p:nvPicPr>
          <p:cNvPr id="31" name="child-gray.jpg" descr="child-gray.jpg"/>
          <p:cNvPicPr>
            <a:picLocks noChangeAspect="1"/>
          </p:cNvPicPr>
          <p:nvPr/>
        </p:nvPicPr>
        <p:blipFill>
          <a:blip r:embed="rId5"/>
          <a:stretch>
            <a:fillRect/>
          </a:stretch>
        </p:blipFill>
        <p:spPr>
          <a:xfrm flipH="1">
            <a:off x="201229" y="2590179"/>
            <a:ext cx="2181698" cy="1448783"/>
          </a:xfrm>
          <a:prstGeom prst="rect">
            <a:avLst/>
          </a:prstGeom>
          <a:ln w="12700">
            <a:solidFill>
              <a:schemeClr val="tx1"/>
            </a:solidFill>
            <a:miter lim="400000"/>
          </a:ln>
          <a:effectLst/>
        </p:spPr>
      </p:pic>
      <p:sp>
        <p:nvSpPr>
          <p:cNvPr id="41" name="color image patch"/>
          <p:cNvSpPr/>
          <p:nvPr/>
        </p:nvSpPr>
        <p:spPr>
          <a:xfrm>
            <a:off x="524731" y="4100607"/>
            <a:ext cx="1534699"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2400"/>
            </a:lvl1pPr>
          </a:lstStyle>
          <a:p>
            <a:pPr algn="ctr"/>
            <a:r>
              <a:rPr lang="en-US" sz="1800" dirty="0">
                <a:latin typeface="+mj-lt"/>
              </a:rPr>
              <a:t>grayscale image</a:t>
            </a:r>
            <a:endParaRPr sz="1800" dirty="0">
              <a:latin typeface="+mj-lt"/>
            </a:endParaRPr>
          </a:p>
        </p:txBody>
      </p:sp>
      <p:cxnSp>
        <p:nvCxnSpPr>
          <p:cNvPr id="12" name="Straight Arrow Connector 11"/>
          <p:cNvCxnSpPr>
            <a:stCxn id="30" idx="1"/>
          </p:cNvCxnSpPr>
          <p:nvPr/>
        </p:nvCxnSpPr>
        <p:spPr>
          <a:xfrm flipH="1">
            <a:off x="6056616" y="2595178"/>
            <a:ext cx="969100" cy="52028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018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Detecting edges</a:t>
            </a:r>
            <a:endParaRPr dirty="0"/>
          </a:p>
        </p:txBody>
      </p:sp>
      <p:sp>
        <p:nvSpPr>
          <p:cNvPr id="13" name="Shape 667"/>
          <p:cNvSpPr txBox="1">
            <a:spLocks/>
          </p:cNvSpPr>
          <p:nvPr/>
        </p:nvSpPr>
        <p:spPr>
          <a:xfrm>
            <a:off x="379828" y="2034146"/>
            <a:ext cx="8384345" cy="278970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How would you go about detecting edges in an image (i.e., discontinuities in a function)?</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2869826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Detecting edges</a:t>
            </a:r>
            <a:endParaRPr dirty="0"/>
          </a:p>
        </p:txBody>
      </p:sp>
      <p:sp>
        <p:nvSpPr>
          <p:cNvPr id="13" name="Shape 667"/>
          <p:cNvSpPr txBox="1">
            <a:spLocks/>
          </p:cNvSpPr>
          <p:nvPr/>
        </p:nvSpPr>
        <p:spPr>
          <a:xfrm>
            <a:off x="379828" y="2034146"/>
            <a:ext cx="8384345" cy="278970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How would you go about detecting edges in an image (i.e., discontinuities in a function)?</a:t>
            </a:r>
          </a:p>
          <a:p>
            <a:endParaRPr lang="en-US" sz="1800" dirty="0"/>
          </a:p>
          <a:p>
            <a:pPr marL="257175" indent="-257175">
              <a:buFont typeface="Wingdings" panose="05000000000000000000" pitchFamily="2" charset="2"/>
              <a:buChar char="ü"/>
            </a:pPr>
            <a:r>
              <a:rPr lang="en-US" sz="1800" dirty="0"/>
              <a:t>	You take derivatives: derivatives are large at discontinuities.</a:t>
            </a:r>
          </a:p>
          <a:p>
            <a:endParaRPr lang="en-US" sz="1800" dirty="0"/>
          </a:p>
          <a:p>
            <a:endParaRPr lang="en-US" sz="1800" dirty="0"/>
          </a:p>
          <a:p>
            <a:r>
              <a:rPr lang="en-US" sz="1800" dirty="0"/>
              <a:t>How do you differentiate a discrete image (or any other discrete signal)?</a:t>
            </a:r>
          </a:p>
          <a:p>
            <a:endParaRPr lang="en-US" sz="1800" dirty="0"/>
          </a:p>
          <a:p>
            <a:endParaRPr lang="en-US" sz="1800" dirty="0"/>
          </a:p>
        </p:txBody>
      </p:sp>
    </p:spTree>
    <p:extLst>
      <p:ext uri="{BB962C8B-B14F-4D97-AF65-F5344CB8AC3E}">
        <p14:creationId xmlns:p14="http://schemas.microsoft.com/office/powerpoint/2010/main" val="4251763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Detecting edges</a:t>
            </a:r>
            <a:endParaRPr dirty="0"/>
          </a:p>
        </p:txBody>
      </p:sp>
      <p:sp>
        <p:nvSpPr>
          <p:cNvPr id="13" name="Shape 667"/>
          <p:cNvSpPr txBox="1">
            <a:spLocks/>
          </p:cNvSpPr>
          <p:nvPr/>
        </p:nvSpPr>
        <p:spPr>
          <a:xfrm>
            <a:off x="379828" y="2034146"/>
            <a:ext cx="8384345" cy="278970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How would you go about detecting edges in an image (i.e., discontinuities in a function)?</a:t>
            </a:r>
          </a:p>
          <a:p>
            <a:endParaRPr lang="en-US" sz="1800" dirty="0"/>
          </a:p>
          <a:p>
            <a:pPr marL="257175" indent="-257175">
              <a:buFont typeface="Wingdings" panose="05000000000000000000" pitchFamily="2" charset="2"/>
              <a:buChar char="ü"/>
            </a:pPr>
            <a:r>
              <a:rPr lang="en-US" sz="1800" dirty="0"/>
              <a:t>	You take derivatives: derivatives are large at discontinuities.</a:t>
            </a:r>
          </a:p>
          <a:p>
            <a:endParaRPr lang="en-US" sz="1800" dirty="0"/>
          </a:p>
          <a:p>
            <a:endParaRPr lang="en-US" sz="1800" dirty="0"/>
          </a:p>
          <a:p>
            <a:r>
              <a:rPr lang="en-US" sz="1800" dirty="0"/>
              <a:t>How do you differentiate a discrete image (or any other discrete signal)?</a:t>
            </a:r>
          </a:p>
          <a:p>
            <a:endParaRPr lang="en-US" sz="1800" dirty="0"/>
          </a:p>
          <a:p>
            <a:pPr marL="257175" indent="-257175">
              <a:buFont typeface="Wingdings" panose="05000000000000000000" pitchFamily="2" charset="2"/>
              <a:buChar char="ü"/>
            </a:pPr>
            <a:r>
              <a:rPr lang="en-US" sz="1800" dirty="0"/>
              <a:t>	You use finite differences.</a:t>
            </a:r>
          </a:p>
        </p:txBody>
      </p:sp>
    </p:spTree>
    <p:extLst>
      <p:ext uri="{BB962C8B-B14F-4D97-AF65-F5344CB8AC3E}">
        <p14:creationId xmlns:p14="http://schemas.microsoft.com/office/powerpoint/2010/main" val="2320019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Finite differences</a:t>
            </a:r>
            <a:endParaRPr dirty="0"/>
          </a:p>
        </p:txBody>
      </p:sp>
      <p:sp>
        <p:nvSpPr>
          <p:cNvPr id="13" name="Shape 667"/>
          <p:cNvSpPr txBox="1">
            <a:spLocks/>
          </p:cNvSpPr>
          <p:nvPr/>
        </p:nvSpPr>
        <p:spPr>
          <a:xfrm>
            <a:off x="379828" y="1851422"/>
            <a:ext cx="8384345" cy="3179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High-school reminder: definition of a derivative using forward difference</a:t>
            </a:r>
          </a:p>
        </p:txBody>
      </p:sp>
      <p:pic>
        <p:nvPicPr>
          <p:cNvPr id="4" name="droppedImage.pdf" descr="droppedImage.pdf"/>
          <p:cNvPicPr>
            <a:picLocks noChangeAspect="1"/>
          </p:cNvPicPr>
          <p:nvPr/>
        </p:nvPicPr>
        <p:blipFill>
          <a:blip r:embed="rId2"/>
          <a:stretch>
            <a:fillRect/>
          </a:stretch>
        </p:blipFill>
        <p:spPr>
          <a:xfrm>
            <a:off x="2979506" y="2390101"/>
            <a:ext cx="3184989" cy="551111"/>
          </a:xfrm>
          <a:prstGeom prst="rect">
            <a:avLst/>
          </a:prstGeom>
          <a:ln w="12700">
            <a:miter lim="400000"/>
          </a:ln>
        </p:spPr>
      </p:pic>
    </p:spTree>
    <p:extLst>
      <p:ext uri="{BB962C8B-B14F-4D97-AF65-F5344CB8AC3E}">
        <p14:creationId xmlns:p14="http://schemas.microsoft.com/office/powerpoint/2010/main" val="455279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Examples of point processing</a:t>
            </a:r>
            <a:endParaRPr dirty="0"/>
          </a:p>
        </p:txBody>
      </p:sp>
      <p:pic>
        <p:nvPicPr>
          <p:cNvPr id="40" name="latex-image-1.pdf" descr="latex-image-1.pdf"/>
          <p:cNvPicPr>
            <a:picLocks noChangeAspect="1"/>
          </p:cNvPicPr>
          <p:nvPr/>
        </p:nvPicPr>
        <p:blipFill>
          <a:blip r:embed="rId2"/>
          <a:stretch>
            <a:fillRect/>
          </a:stretch>
        </p:blipFill>
        <p:spPr>
          <a:xfrm>
            <a:off x="1883466" y="2938471"/>
            <a:ext cx="127249" cy="113854"/>
          </a:xfrm>
          <a:prstGeom prst="rect">
            <a:avLst/>
          </a:prstGeom>
          <a:ln w="12700">
            <a:miter lim="400000"/>
          </a:ln>
          <a:effectLst/>
        </p:spPr>
      </p:pic>
      <p:grpSp>
        <p:nvGrpSpPr>
          <p:cNvPr id="41" name="Group 40"/>
          <p:cNvGrpSpPr/>
          <p:nvPr/>
        </p:nvGrpSpPr>
        <p:grpSpPr>
          <a:xfrm>
            <a:off x="178267" y="3980948"/>
            <a:ext cx="8787467" cy="1371600"/>
            <a:chOff x="236554" y="4103286"/>
            <a:chExt cx="11716622" cy="1828800"/>
          </a:xfrm>
        </p:grpSpPr>
        <p:pic>
          <p:nvPicPr>
            <p:cNvPr id="42" name="image.png" descr="image.png"/>
            <p:cNvPicPr>
              <a:picLocks noChangeAspect="1"/>
            </p:cNvPicPr>
            <p:nvPr/>
          </p:nvPicPr>
          <p:blipFill>
            <a:blip r:embed="rId3"/>
            <a:stretch>
              <a:fillRect/>
            </a:stretch>
          </p:blipFill>
          <p:spPr>
            <a:xfrm>
              <a:off x="3222802" y="4103286"/>
              <a:ext cx="2757878" cy="1828800"/>
            </a:xfrm>
            <a:prstGeom prst="rect">
              <a:avLst/>
            </a:prstGeom>
            <a:ln w="12700">
              <a:solidFill>
                <a:schemeClr val="tx1"/>
              </a:solidFill>
              <a:miter lim="400000"/>
            </a:ln>
            <a:effectLst/>
          </p:spPr>
        </p:pic>
        <p:pic>
          <p:nvPicPr>
            <p:cNvPr id="43" name="image.png" descr="image.png"/>
            <p:cNvPicPr>
              <a:picLocks noChangeAspect="1"/>
            </p:cNvPicPr>
            <p:nvPr/>
          </p:nvPicPr>
          <p:blipFill>
            <a:blip r:embed="rId4"/>
            <a:stretch>
              <a:fillRect/>
            </a:stretch>
          </p:blipFill>
          <p:spPr>
            <a:xfrm>
              <a:off x="6209050" y="4103286"/>
              <a:ext cx="2757878" cy="1828800"/>
            </a:xfrm>
            <a:prstGeom prst="rect">
              <a:avLst/>
            </a:prstGeom>
            <a:ln w="12700">
              <a:solidFill>
                <a:schemeClr val="tx1"/>
              </a:solidFill>
              <a:miter lim="400000"/>
            </a:ln>
            <a:effectLst/>
          </p:spPr>
        </p:pic>
        <p:pic>
          <p:nvPicPr>
            <p:cNvPr id="44" name="image.png" descr="image.png"/>
            <p:cNvPicPr>
              <a:picLocks noChangeAspect="1"/>
            </p:cNvPicPr>
            <p:nvPr/>
          </p:nvPicPr>
          <p:blipFill>
            <a:blip r:embed="rId5"/>
            <a:stretch>
              <a:fillRect/>
            </a:stretch>
          </p:blipFill>
          <p:spPr>
            <a:xfrm>
              <a:off x="236554" y="4103286"/>
              <a:ext cx="2757878" cy="1828800"/>
            </a:xfrm>
            <a:prstGeom prst="rect">
              <a:avLst/>
            </a:prstGeom>
            <a:ln w="12700">
              <a:solidFill>
                <a:schemeClr val="tx1"/>
              </a:solidFill>
              <a:miter lim="400000"/>
            </a:ln>
            <a:effectLst/>
          </p:spPr>
        </p:pic>
        <p:pic>
          <p:nvPicPr>
            <p:cNvPr id="45" name="image.png" descr="image.png"/>
            <p:cNvPicPr>
              <a:picLocks noChangeAspect="1"/>
            </p:cNvPicPr>
            <p:nvPr/>
          </p:nvPicPr>
          <p:blipFill>
            <a:blip r:embed="rId6"/>
            <a:stretch>
              <a:fillRect/>
            </a:stretch>
          </p:blipFill>
          <p:spPr>
            <a:xfrm>
              <a:off x="9195298" y="4103286"/>
              <a:ext cx="2757878" cy="1828800"/>
            </a:xfrm>
            <a:prstGeom prst="rect">
              <a:avLst/>
            </a:prstGeom>
            <a:ln w="12700">
              <a:solidFill>
                <a:schemeClr val="tx1"/>
              </a:solidFill>
              <a:miter lim="400000"/>
            </a:ln>
            <a:effectLst/>
          </p:spPr>
        </p:pic>
      </p:grpSp>
      <p:grpSp>
        <p:nvGrpSpPr>
          <p:cNvPr id="2" name="Group 1"/>
          <p:cNvGrpSpPr/>
          <p:nvPr/>
        </p:nvGrpSpPr>
        <p:grpSpPr>
          <a:xfrm>
            <a:off x="178267" y="1538579"/>
            <a:ext cx="8787467" cy="1606645"/>
            <a:chOff x="237689" y="990630"/>
            <a:chExt cx="11716622" cy="2142193"/>
          </a:xfrm>
        </p:grpSpPr>
        <p:grpSp>
          <p:nvGrpSpPr>
            <p:cNvPr id="56" name="Group 55"/>
            <p:cNvGrpSpPr/>
            <p:nvPr/>
          </p:nvGrpSpPr>
          <p:grpSpPr>
            <a:xfrm>
              <a:off x="237689" y="1304023"/>
              <a:ext cx="11716622" cy="1828800"/>
              <a:chOff x="237689" y="1108817"/>
              <a:chExt cx="11716622" cy="1828800"/>
            </a:xfrm>
          </p:grpSpPr>
          <p:pic>
            <p:nvPicPr>
              <p:cNvPr id="57" name="image.png" descr="image.png"/>
              <p:cNvPicPr>
                <a:picLocks noChangeAspect="1"/>
              </p:cNvPicPr>
              <p:nvPr/>
            </p:nvPicPr>
            <p:blipFill>
              <a:blip r:embed="rId7"/>
              <a:stretch>
                <a:fillRect/>
              </a:stretch>
            </p:blipFill>
            <p:spPr>
              <a:xfrm>
                <a:off x="237689" y="1108817"/>
                <a:ext cx="2757878" cy="1828800"/>
              </a:xfrm>
              <a:prstGeom prst="rect">
                <a:avLst/>
              </a:prstGeom>
              <a:ln w="12700">
                <a:solidFill>
                  <a:schemeClr val="tx1"/>
                </a:solidFill>
                <a:miter lim="400000"/>
              </a:ln>
              <a:effectLst/>
            </p:spPr>
          </p:pic>
          <p:pic>
            <p:nvPicPr>
              <p:cNvPr id="58" name="image.png" descr="image.png"/>
              <p:cNvPicPr>
                <a:picLocks noChangeAspect="1"/>
              </p:cNvPicPr>
              <p:nvPr/>
            </p:nvPicPr>
            <p:blipFill>
              <a:blip r:embed="rId8"/>
              <a:stretch>
                <a:fillRect/>
              </a:stretch>
            </p:blipFill>
            <p:spPr>
              <a:xfrm>
                <a:off x="3223937" y="1108817"/>
                <a:ext cx="2757878" cy="1828800"/>
              </a:xfrm>
              <a:prstGeom prst="rect">
                <a:avLst/>
              </a:prstGeom>
              <a:ln w="12700">
                <a:solidFill>
                  <a:schemeClr val="tx1"/>
                </a:solidFill>
                <a:miter lim="400000"/>
              </a:ln>
              <a:effectLst/>
            </p:spPr>
          </p:pic>
          <p:pic>
            <p:nvPicPr>
              <p:cNvPr id="59" name="image.png" descr="image.png"/>
              <p:cNvPicPr>
                <a:picLocks noChangeAspect="1"/>
              </p:cNvPicPr>
              <p:nvPr/>
            </p:nvPicPr>
            <p:blipFill>
              <a:blip r:embed="rId9"/>
              <a:stretch>
                <a:fillRect/>
              </a:stretch>
            </p:blipFill>
            <p:spPr>
              <a:xfrm>
                <a:off x="6210185" y="1108817"/>
                <a:ext cx="2757878" cy="1828800"/>
              </a:xfrm>
              <a:prstGeom prst="rect">
                <a:avLst/>
              </a:prstGeom>
              <a:ln w="12700">
                <a:solidFill>
                  <a:schemeClr val="tx1"/>
                </a:solidFill>
                <a:miter lim="400000"/>
              </a:ln>
              <a:effectLst/>
            </p:spPr>
          </p:pic>
          <p:pic>
            <p:nvPicPr>
              <p:cNvPr id="74" name="image.jpg" descr="image.jpg"/>
              <p:cNvPicPr>
                <a:picLocks noChangeAspect="1"/>
              </p:cNvPicPr>
              <p:nvPr/>
            </p:nvPicPr>
            <p:blipFill>
              <a:blip r:embed="rId10"/>
              <a:stretch>
                <a:fillRect/>
              </a:stretch>
            </p:blipFill>
            <p:spPr>
              <a:xfrm>
                <a:off x="9196433" y="1108817"/>
                <a:ext cx="2757878" cy="1828800"/>
              </a:xfrm>
              <a:prstGeom prst="rect">
                <a:avLst/>
              </a:prstGeom>
              <a:ln w="12700">
                <a:solidFill>
                  <a:schemeClr val="tx1"/>
                </a:solidFill>
                <a:miter lim="400000"/>
              </a:ln>
              <a:effectLst/>
            </p:spPr>
          </p:pic>
        </p:grpSp>
        <p:grpSp>
          <p:nvGrpSpPr>
            <p:cNvPr id="75" name="Group 74"/>
            <p:cNvGrpSpPr/>
            <p:nvPr/>
          </p:nvGrpSpPr>
          <p:grpSpPr>
            <a:xfrm>
              <a:off x="237689" y="990630"/>
              <a:ext cx="11716622" cy="307776"/>
              <a:chOff x="237689" y="713232"/>
              <a:chExt cx="11716622" cy="307776"/>
            </a:xfrm>
          </p:grpSpPr>
          <p:sp>
            <p:nvSpPr>
              <p:cNvPr id="76" name="Original"/>
              <p:cNvSpPr/>
              <p:nvPr/>
            </p:nvSpPr>
            <p:spPr>
              <a:xfrm>
                <a:off x="237689" y="713232"/>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o</a:t>
                </a:r>
                <a:r>
                  <a:rPr sz="1500" dirty="0">
                    <a:latin typeface="+mj-lt"/>
                  </a:rPr>
                  <a:t>riginal</a:t>
                </a:r>
              </a:p>
            </p:txBody>
          </p:sp>
          <p:sp>
            <p:nvSpPr>
              <p:cNvPr id="77" name="Lower Contrast"/>
              <p:cNvSpPr/>
              <p:nvPr/>
            </p:nvSpPr>
            <p:spPr>
              <a:xfrm>
                <a:off x="621018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8" name="Nonlinear Lower Contrast"/>
              <p:cNvSpPr/>
              <p:nvPr/>
            </p:nvSpPr>
            <p:spPr>
              <a:xfrm>
                <a:off x="9196432"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9" name="Original"/>
              <p:cNvSpPr/>
              <p:nvPr/>
            </p:nvSpPr>
            <p:spPr>
              <a:xfrm>
                <a:off x="322393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darken</a:t>
                </a:r>
                <a:endParaRPr sz="1500" dirty="0">
                  <a:latin typeface="+mj-lt"/>
                </a:endParaRPr>
              </a:p>
            </p:txBody>
          </p:sp>
        </p:grpSp>
      </p:grpSp>
      <p:grpSp>
        <p:nvGrpSpPr>
          <p:cNvPr id="80" name="Group 79"/>
          <p:cNvGrpSpPr/>
          <p:nvPr/>
        </p:nvGrpSpPr>
        <p:grpSpPr>
          <a:xfrm>
            <a:off x="178267" y="3741809"/>
            <a:ext cx="8787467" cy="230833"/>
            <a:chOff x="237689" y="3743339"/>
            <a:chExt cx="11716622" cy="307777"/>
          </a:xfrm>
        </p:grpSpPr>
        <p:sp>
          <p:nvSpPr>
            <p:cNvPr id="81" name="Original"/>
            <p:cNvSpPr/>
            <p:nvPr/>
          </p:nvSpPr>
          <p:spPr>
            <a:xfrm>
              <a:off x="237689" y="3743339"/>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invert</a:t>
              </a:r>
              <a:endParaRPr sz="1500" dirty="0">
                <a:latin typeface="+mj-lt"/>
              </a:endParaRPr>
            </a:p>
          </p:txBody>
        </p:sp>
        <p:sp>
          <p:nvSpPr>
            <p:cNvPr id="82" name="Lower Contrast"/>
            <p:cNvSpPr/>
            <p:nvPr/>
          </p:nvSpPr>
          <p:spPr>
            <a:xfrm>
              <a:off x="621018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raise c</a:t>
              </a:r>
              <a:r>
                <a:rPr sz="1500" dirty="0">
                  <a:latin typeface="+mj-lt"/>
                </a:rPr>
                <a:t>ontrast</a:t>
              </a:r>
            </a:p>
          </p:txBody>
        </p:sp>
        <p:sp>
          <p:nvSpPr>
            <p:cNvPr id="83" name="Nonlinear Lower Contrast"/>
            <p:cNvSpPr/>
            <p:nvPr/>
          </p:nvSpPr>
          <p:spPr>
            <a:xfrm>
              <a:off x="9196432" y="3743339"/>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raise</a:t>
              </a:r>
              <a:r>
                <a:rPr sz="1500" dirty="0">
                  <a:latin typeface="+mj-lt"/>
                </a:rPr>
                <a:t> </a:t>
              </a:r>
              <a:r>
                <a:rPr lang="en-US" sz="1500" dirty="0">
                  <a:latin typeface="+mj-lt"/>
                </a:rPr>
                <a:t>c</a:t>
              </a:r>
              <a:r>
                <a:rPr sz="1500" dirty="0">
                  <a:latin typeface="+mj-lt"/>
                </a:rPr>
                <a:t>ontrast</a:t>
              </a:r>
            </a:p>
          </p:txBody>
        </p:sp>
        <p:sp>
          <p:nvSpPr>
            <p:cNvPr id="84" name="Original"/>
            <p:cNvSpPr/>
            <p:nvPr/>
          </p:nvSpPr>
          <p:spPr>
            <a:xfrm>
              <a:off x="322393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lighten</a:t>
              </a:r>
              <a:endParaRPr sz="1500" dirty="0">
                <a:latin typeface="+mj-lt"/>
              </a:endParaRPr>
            </a:p>
          </p:txBody>
        </p:sp>
      </p:grpSp>
      <p:pic>
        <p:nvPicPr>
          <p:cNvPr id="86" name="latex-image-1.pdf" descr="latex-image-1.pdf"/>
          <p:cNvPicPr>
            <a:picLocks noChangeAspect="1"/>
          </p:cNvPicPr>
          <p:nvPr/>
        </p:nvPicPr>
        <p:blipFill>
          <a:blip r:embed="rId2"/>
          <a:stretch>
            <a:fillRect/>
          </a:stretch>
        </p:blipFill>
        <p:spPr>
          <a:xfrm>
            <a:off x="1161571" y="3396754"/>
            <a:ext cx="101798" cy="91083"/>
          </a:xfrm>
          <a:prstGeom prst="rect">
            <a:avLst/>
          </a:prstGeom>
          <a:ln w="12700">
            <a:miter lim="400000"/>
          </a:ln>
        </p:spPr>
      </p:pic>
      <p:pic>
        <p:nvPicPr>
          <p:cNvPr id="26" name="latex-image-2.pdf" descr="latex-image-2.pdf"/>
          <p:cNvPicPr>
            <a:picLocks noChangeAspect="1"/>
          </p:cNvPicPr>
          <p:nvPr/>
        </p:nvPicPr>
        <p:blipFill>
          <a:blip r:embed="rId11"/>
          <a:stretch>
            <a:fillRect/>
          </a:stretch>
        </p:blipFill>
        <p:spPr>
          <a:xfrm>
            <a:off x="3134706" y="3372643"/>
            <a:ext cx="626864" cy="139304"/>
          </a:xfrm>
          <a:prstGeom prst="rect">
            <a:avLst/>
          </a:prstGeom>
          <a:ln w="12700">
            <a:miter lim="400000"/>
          </a:ln>
        </p:spPr>
      </p:pic>
      <p:pic>
        <p:nvPicPr>
          <p:cNvPr id="27" name="latex-image-3.pdf" descr="latex-image-3.pdf"/>
          <p:cNvPicPr>
            <a:picLocks noChangeAspect="1"/>
          </p:cNvPicPr>
          <p:nvPr/>
        </p:nvPicPr>
        <p:blipFill>
          <a:blip r:embed="rId12"/>
          <a:stretch>
            <a:fillRect/>
          </a:stretch>
        </p:blipFill>
        <p:spPr>
          <a:xfrm>
            <a:off x="5632907" y="3266709"/>
            <a:ext cx="117872" cy="353616"/>
          </a:xfrm>
          <a:prstGeom prst="rect">
            <a:avLst/>
          </a:prstGeom>
          <a:ln w="12700">
            <a:miter lim="400000"/>
          </a:ln>
        </p:spPr>
      </p:pic>
      <p:pic>
        <p:nvPicPr>
          <p:cNvPr id="28" name="latex-image-4.pdf" descr="latex-image-4.pdf"/>
          <p:cNvPicPr>
            <a:picLocks noChangeAspect="1"/>
          </p:cNvPicPr>
          <p:nvPr/>
        </p:nvPicPr>
        <p:blipFill>
          <a:blip r:embed="rId13"/>
          <a:stretch>
            <a:fillRect/>
          </a:stretch>
        </p:blipFill>
        <p:spPr>
          <a:xfrm>
            <a:off x="7264481" y="3183662"/>
            <a:ext cx="1334096" cy="519708"/>
          </a:xfrm>
          <a:prstGeom prst="rect">
            <a:avLst/>
          </a:prstGeom>
          <a:ln w="12700">
            <a:miter lim="400000"/>
          </a:ln>
        </p:spPr>
      </p:pic>
      <p:pic>
        <p:nvPicPr>
          <p:cNvPr id="29" name="latex-image-5.pdf" descr="latex-image-5.pdf"/>
          <p:cNvPicPr>
            <a:picLocks noChangeAspect="1"/>
          </p:cNvPicPr>
          <p:nvPr/>
        </p:nvPicPr>
        <p:blipFill>
          <a:blip r:embed="rId14"/>
          <a:stretch>
            <a:fillRect/>
          </a:stretch>
        </p:blipFill>
        <p:spPr>
          <a:xfrm>
            <a:off x="901717" y="5601651"/>
            <a:ext cx="621506" cy="139304"/>
          </a:xfrm>
          <a:prstGeom prst="rect">
            <a:avLst/>
          </a:prstGeom>
          <a:ln w="12700">
            <a:miter lim="400000"/>
          </a:ln>
        </p:spPr>
      </p:pic>
      <p:sp>
        <p:nvSpPr>
          <p:cNvPr id="34" name="filtering"/>
          <p:cNvSpPr/>
          <p:nvPr/>
        </p:nvSpPr>
        <p:spPr>
          <a:xfrm>
            <a:off x="302004" y="1026722"/>
            <a:ext cx="1813945"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1800"/>
            </a:lvl1pPr>
          </a:lstStyle>
          <a:p>
            <a:pPr algn="ctr"/>
            <a:r>
              <a:rPr lang="en-US" sz="1500" dirty="0">
                <a:latin typeface="+mj-lt"/>
              </a:rPr>
              <a:t>How would you implement these?</a:t>
            </a:r>
            <a:endParaRPr sz="1500" dirty="0">
              <a:latin typeface="+mj-lt"/>
            </a:endParaRPr>
          </a:p>
        </p:txBody>
      </p:sp>
    </p:spTree>
    <p:extLst>
      <p:ext uri="{BB962C8B-B14F-4D97-AF65-F5344CB8AC3E}">
        <p14:creationId xmlns:p14="http://schemas.microsoft.com/office/powerpoint/2010/main" val="3477495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roppedImage.pdf" descr="droppedImage.pdf"/>
          <p:cNvPicPr>
            <a:picLocks noChangeAspect="1"/>
          </p:cNvPicPr>
          <p:nvPr/>
        </p:nvPicPr>
        <p:blipFill>
          <a:blip r:embed="rId2"/>
          <a:stretch>
            <a:fillRect/>
          </a:stretch>
        </p:blipFill>
        <p:spPr>
          <a:xfrm>
            <a:off x="2431409" y="3700573"/>
            <a:ext cx="4281183" cy="548505"/>
          </a:xfrm>
          <a:prstGeom prst="rect">
            <a:avLst/>
          </a:prstGeom>
          <a:ln w="12700">
            <a:miter lim="400000"/>
          </a:ln>
        </p:spPr>
      </p:pic>
      <p:sp>
        <p:nvSpPr>
          <p:cNvPr id="667" name="Shape 667"/>
          <p:cNvSpPr>
            <a:spLocks noGrp="1"/>
          </p:cNvSpPr>
          <p:nvPr>
            <p:ph type="title"/>
          </p:nvPr>
        </p:nvSpPr>
        <p:spPr>
          <a:xfrm>
            <a:off x="0" y="857251"/>
            <a:ext cx="9144000" cy="994172"/>
          </a:xfrm>
          <a:prstGeom prst="rect">
            <a:avLst/>
          </a:prstGeom>
        </p:spPr>
        <p:txBody>
          <a:bodyPr/>
          <a:lstStyle/>
          <a:p>
            <a:pPr algn="ctr"/>
            <a:r>
              <a:rPr lang="en-US" dirty="0"/>
              <a:t>Finite differences</a:t>
            </a:r>
            <a:endParaRPr dirty="0"/>
          </a:p>
        </p:txBody>
      </p:sp>
      <p:sp>
        <p:nvSpPr>
          <p:cNvPr id="13" name="Shape 667"/>
          <p:cNvSpPr txBox="1">
            <a:spLocks/>
          </p:cNvSpPr>
          <p:nvPr/>
        </p:nvSpPr>
        <p:spPr>
          <a:xfrm>
            <a:off x="379828" y="1851422"/>
            <a:ext cx="8384345" cy="3179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High-school reminder: definition of a derivative using forward difference</a:t>
            </a:r>
          </a:p>
        </p:txBody>
      </p:sp>
      <p:pic>
        <p:nvPicPr>
          <p:cNvPr id="4" name="droppedImage.pdf" descr="droppedImage.pdf"/>
          <p:cNvPicPr>
            <a:picLocks noChangeAspect="1"/>
          </p:cNvPicPr>
          <p:nvPr/>
        </p:nvPicPr>
        <p:blipFill>
          <a:blip r:embed="rId3"/>
          <a:stretch>
            <a:fillRect/>
          </a:stretch>
        </p:blipFill>
        <p:spPr>
          <a:xfrm>
            <a:off x="2979506" y="2390101"/>
            <a:ext cx="3184989" cy="551111"/>
          </a:xfrm>
          <a:prstGeom prst="rect">
            <a:avLst/>
          </a:prstGeom>
          <a:ln w="12700">
            <a:miter lim="400000"/>
          </a:ln>
        </p:spPr>
      </p:pic>
      <p:sp>
        <p:nvSpPr>
          <p:cNvPr id="6" name="Shape 667"/>
          <p:cNvSpPr txBox="1">
            <a:spLocks/>
          </p:cNvSpPr>
          <p:nvPr/>
        </p:nvSpPr>
        <p:spPr>
          <a:xfrm>
            <a:off x="379828" y="3161895"/>
            <a:ext cx="8384345" cy="3179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Alternative: use central difference</a:t>
            </a:r>
          </a:p>
        </p:txBody>
      </p:sp>
      <p:sp>
        <p:nvSpPr>
          <p:cNvPr id="7" name="Shape 667"/>
          <p:cNvSpPr txBox="1">
            <a:spLocks/>
          </p:cNvSpPr>
          <p:nvPr/>
        </p:nvSpPr>
        <p:spPr>
          <a:xfrm>
            <a:off x="379828" y="4472368"/>
            <a:ext cx="8384345" cy="3179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For discrete signals: Remove limit and set h = 2</a:t>
            </a:r>
          </a:p>
        </p:txBody>
      </p:sp>
      <p:pic>
        <p:nvPicPr>
          <p:cNvPr id="8" name="droppedImage.pdf" descr="droppedImage.pdf"/>
          <p:cNvPicPr>
            <a:picLocks noChangeAspect="1"/>
          </p:cNvPicPr>
          <p:nvPr/>
        </p:nvPicPr>
        <p:blipFill rotWithShape="1">
          <a:blip r:embed="rId4"/>
          <a:srcRect r="38987"/>
          <a:stretch/>
        </p:blipFill>
        <p:spPr>
          <a:xfrm>
            <a:off x="2979506" y="4967304"/>
            <a:ext cx="3181421" cy="548505"/>
          </a:xfrm>
          <a:prstGeom prst="rect">
            <a:avLst/>
          </a:prstGeom>
          <a:ln w="12700">
            <a:miter lim="400000"/>
          </a:ln>
        </p:spPr>
      </p:pic>
      <p:sp>
        <p:nvSpPr>
          <p:cNvPr id="9" name="Shape 667"/>
          <p:cNvSpPr txBox="1">
            <a:spLocks/>
          </p:cNvSpPr>
          <p:nvPr/>
        </p:nvSpPr>
        <p:spPr>
          <a:xfrm>
            <a:off x="6345862" y="4779926"/>
            <a:ext cx="2667952" cy="92326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What convolution kernel does this correspond to?</a:t>
            </a:r>
            <a:endParaRPr lang="en-US" sz="1800" u="sng" dirty="0"/>
          </a:p>
        </p:txBody>
      </p:sp>
    </p:spTree>
    <p:extLst>
      <p:ext uri="{BB962C8B-B14F-4D97-AF65-F5344CB8AC3E}">
        <p14:creationId xmlns:p14="http://schemas.microsoft.com/office/powerpoint/2010/main" val="3803576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droppedImage.pdf" descr="droppedImage.pdf"/>
          <p:cNvPicPr>
            <a:picLocks noChangeAspect="1"/>
          </p:cNvPicPr>
          <p:nvPr/>
        </p:nvPicPr>
        <p:blipFill>
          <a:blip r:embed="rId2"/>
          <a:stretch>
            <a:fillRect/>
          </a:stretch>
        </p:blipFill>
        <p:spPr>
          <a:xfrm>
            <a:off x="2431409" y="3700573"/>
            <a:ext cx="4281183" cy="548505"/>
          </a:xfrm>
          <a:prstGeom prst="rect">
            <a:avLst/>
          </a:prstGeom>
          <a:ln w="12700">
            <a:miter lim="400000"/>
          </a:ln>
        </p:spPr>
      </p:pic>
      <p:sp>
        <p:nvSpPr>
          <p:cNvPr id="667" name="Shape 667"/>
          <p:cNvSpPr>
            <a:spLocks noGrp="1"/>
          </p:cNvSpPr>
          <p:nvPr>
            <p:ph type="title"/>
          </p:nvPr>
        </p:nvSpPr>
        <p:spPr>
          <a:xfrm>
            <a:off x="0" y="857251"/>
            <a:ext cx="9144000" cy="994172"/>
          </a:xfrm>
          <a:prstGeom prst="rect">
            <a:avLst/>
          </a:prstGeom>
        </p:spPr>
        <p:txBody>
          <a:bodyPr/>
          <a:lstStyle/>
          <a:p>
            <a:pPr algn="ctr"/>
            <a:r>
              <a:rPr lang="en-US" dirty="0"/>
              <a:t>Finite differences</a:t>
            </a:r>
            <a:endParaRPr dirty="0"/>
          </a:p>
        </p:txBody>
      </p:sp>
      <p:sp>
        <p:nvSpPr>
          <p:cNvPr id="13" name="Shape 667"/>
          <p:cNvSpPr txBox="1">
            <a:spLocks/>
          </p:cNvSpPr>
          <p:nvPr/>
        </p:nvSpPr>
        <p:spPr>
          <a:xfrm>
            <a:off x="379828" y="1851422"/>
            <a:ext cx="8384345" cy="3179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High-school reminder: definition of a derivative using forward difference</a:t>
            </a:r>
          </a:p>
        </p:txBody>
      </p:sp>
      <p:pic>
        <p:nvPicPr>
          <p:cNvPr id="4" name="droppedImage.pdf" descr="droppedImage.pdf"/>
          <p:cNvPicPr>
            <a:picLocks noChangeAspect="1"/>
          </p:cNvPicPr>
          <p:nvPr/>
        </p:nvPicPr>
        <p:blipFill>
          <a:blip r:embed="rId3"/>
          <a:stretch>
            <a:fillRect/>
          </a:stretch>
        </p:blipFill>
        <p:spPr>
          <a:xfrm>
            <a:off x="2979506" y="2390101"/>
            <a:ext cx="3184989" cy="551111"/>
          </a:xfrm>
          <a:prstGeom prst="rect">
            <a:avLst/>
          </a:prstGeom>
          <a:ln w="12700">
            <a:miter lim="400000"/>
          </a:ln>
        </p:spPr>
      </p:pic>
      <p:sp>
        <p:nvSpPr>
          <p:cNvPr id="6" name="Shape 667"/>
          <p:cNvSpPr txBox="1">
            <a:spLocks/>
          </p:cNvSpPr>
          <p:nvPr/>
        </p:nvSpPr>
        <p:spPr>
          <a:xfrm>
            <a:off x="379828" y="3161895"/>
            <a:ext cx="8384345" cy="3179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Alternative: use central difference</a:t>
            </a:r>
          </a:p>
        </p:txBody>
      </p:sp>
      <p:sp>
        <p:nvSpPr>
          <p:cNvPr id="7" name="Shape 667"/>
          <p:cNvSpPr txBox="1">
            <a:spLocks/>
          </p:cNvSpPr>
          <p:nvPr/>
        </p:nvSpPr>
        <p:spPr>
          <a:xfrm>
            <a:off x="379828" y="4472368"/>
            <a:ext cx="8384345" cy="3179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For discrete signals: Remove limit and set h = 2</a:t>
            </a:r>
          </a:p>
        </p:txBody>
      </p:sp>
      <p:pic>
        <p:nvPicPr>
          <p:cNvPr id="8" name="droppedImage.pdf" descr="droppedImage.pdf"/>
          <p:cNvPicPr>
            <a:picLocks noChangeAspect="1"/>
          </p:cNvPicPr>
          <p:nvPr/>
        </p:nvPicPr>
        <p:blipFill rotWithShape="1">
          <a:blip r:embed="rId4"/>
          <a:srcRect r="38987"/>
          <a:stretch/>
        </p:blipFill>
        <p:spPr>
          <a:xfrm>
            <a:off x="2979506" y="4967304"/>
            <a:ext cx="3181421" cy="548505"/>
          </a:xfrm>
          <a:prstGeom prst="rect">
            <a:avLst/>
          </a:prstGeom>
          <a:ln w="12700">
            <a:miter lim="400000"/>
          </a:ln>
        </p:spPr>
      </p:pic>
      <p:grpSp>
        <p:nvGrpSpPr>
          <p:cNvPr id="2" name="Group 1"/>
          <p:cNvGrpSpPr/>
          <p:nvPr/>
        </p:nvGrpSpPr>
        <p:grpSpPr>
          <a:xfrm>
            <a:off x="7161575" y="4842161"/>
            <a:ext cx="1319934" cy="908090"/>
            <a:chOff x="9548767" y="5146358"/>
            <a:chExt cx="1759911" cy="1210786"/>
          </a:xfrm>
        </p:grpSpPr>
        <p:graphicFrame>
          <p:nvGraphicFramePr>
            <p:cNvPr id="10" name="Table"/>
            <p:cNvGraphicFramePr/>
            <p:nvPr/>
          </p:nvGraphicFramePr>
          <p:xfrm>
            <a:off x="9548767" y="5774214"/>
            <a:ext cx="1759911" cy="582930"/>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graphicFrame>
          <p:nvGraphicFramePr>
            <p:cNvPr id="12" name="Table"/>
            <p:cNvGraphicFramePr/>
            <p:nvPr/>
          </p:nvGraphicFramePr>
          <p:xfrm>
            <a:off x="9548767" y="5146358"/>
            <a:ext cx="1759911" cy="582930"/>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grpSp>
      <p:sp>
        <p:nvSpPr>
          <p:cNvPr id="14" name="1D derivative filter"/>
          <p:cNvSpPr/>
          <p:nvPr/>
        </p:nvSpPr>
        <p:spPr>
          <a:xfrm>
            <a:off x="8347018" y="4776721"/>
            <a:ext cx="203581" cy="4587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a:latin typeface="Gill Sans"/>
                <a:ea typeface="Gill Sans"/>
                <a:cs typeface="Gill Sans"/>
                <a:sym typeface="Gill Sans"/>
              </a:defRPr>
            </a:lvl1pPr>
          </a:lstStyle>
          <a:p>
            <a:r>
              <a:rPr lang="en-US" sz="2700" dirty="0">
                <a:latin typeface="+mj-lt"/>
              </a:rPr>
              <a:t>?</a:t>
            </a:r>
            <a:endParaRPr sz="2700" dirty="0">
              <a:latin typeface="+mj-lt"/>
            </a:endParaRPr>
          </a:p>
        </p:txBody>
      </p:sp>
      <p:sp>
        <p:nvSpPr>
          <p:cNvPr id="15" name="1D derivative filter"/>
          <p:cNvSpPr/>
          <p:nvPr/>
        </p:nvSpPr>
        <p:spPr>
          <a:xfrm>
            <a:off x="8347018" y="5247613"/>
            <a:ext cx="203581" cy="4587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a:latin typeface="Gill Sans"/>
                <a:ea typeface="Gill Sans"/>
                <a:cs typeface="Gill Sans"/>
                <a:sym typeface="Gill Sans"/>
              </a:defRPr>
            </a:lvl1pPr>
          </a:lstStyle>
          <a:p>
            <a:r>
              <a:rPr lang="en-US" sz="2700" dirty="0">
                <a:latin typeface="+mj-lt"/>
              </a:rPr>
              <a:t>?</a:t>
            </a:r>
            <a:endParaRPr sz="2700" dirty="0">
              <a:latin typeface="+mj-lt"/>
            </a:endParaRPr>
          </a:p>
        </p:txBody>
      </p:sp>
    </p:spTree>
    <p:extLst>
      <p:ext uri="{BB962C8B-B14F-4D97-AF65-F5344CB8AC3E}">
        <p14:creationId xmlns:p14="http://schemas.microsoft.com/office/powerpoint/2010/main" val="1011858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roppedImage.pdf" descr="droppedImage.pdf"/>
          <p:cNvPicPr>
            <a:picLocks noChangeAspect="1"/>
          </p:cNvPicPr>
          <p:nvPr/>
        </p:nvPicPr>
        <p:blipFill>
          <a:blip r:embed="rId2"/>
          <a:stretch>
            <a:fillRect/>
          </a:stretch>
        </p:blipFill>
        <p:spPr>
          <a:xfrm>
            <a:off x="2431409" y="3700573"/>
            <a:ext cx="4281183" cy="548505"/>
          </a:xfrm>
          <a:prstGeom prst="rect">
            <a:avLst/>
          </a:prstGeom>
          <a:ln w="12700">
            <a:miter lim="400000"/>
          </a:ln>
        </p:spPr>
      </p:pic>
      <p:sp>
        <p:nvSpPr>
          <p:cNvPr id="667" name="Shape 667"/>
          <p:cNvSpPr>
            <a:spLocks noGrp="1"/>
          </p:cNvSpPr>
          <p:nvPr>
            <p:ph type="title"/>
          </p:nvPr>
        </p:nvSpPr>
        <p:spPr>
          <a:xfrm>
            <a:off x="0" y="857251"/>
            <a:ext cx="9144000" cy="994172"/>
          </a:xfrm>
          <a:prstGeom prst="rect">
            <a:avLst/>
          </a:prstGeom>
        </p:spPr>
        <p:txBody>
          <a:bodyPr/>
          <a:lstStyle/>
          <a:p>
            <a:pPr algn="ctr"/>
            <a:r>
              <a:rPr lang="en-US" dirty="0"/>
              <a:t>Finite differences</a:t>
            </a:r>
            <a:endParaRPr dirty="0"/>
          </a:p>
        </p:txBody>
      </p:sp>
      <p:sp>
        <p:nvSpPr>
          <p:cNvPr id="13" name="Shape 667"/>
          <p:cNvSpPr txBox="1">
            <a:spLocks/>
          </p:cNvSpPr>
          <p:nvPr/>
        </p:nvSpPr>
        <p:spPr>
          <a:xfrm>
            <a:off x="379828" y="1851422"/>
            <a:ext cx="8384345" cy="3179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High-school reminder: definition of a derivative using forward difference</a:t>
            </a:r>
          </a:p>
        </p:txBody>
      </p:sp>
      <p:pic>
        <p:nvPicPr>
          <p:cNvPr id="4" name="droppedImage.pdf" descr="droppedImage.pdf"/>
          <p:cNvPicPr>
            <a:picLocks noChangeAspect="1"/>
          </p:cNvPicPr>
          <p:nvPr/>
        </p:nvPicPr>
        <p:blipFill>
          <a:blip r:embed="rId3"/>
          <a:stretch>
            <a:fillRect/>
          </a:stretch>
        </p:blipFill>
        <p:spPr>
          <a:xfrm>
            <a:off x="2979506" y="2390101"/>
            <a:ext cx="3184989" cy="551111"/>
          </a:xfrm>
          <a:prstGeom prst="rect">
            <a:avLst/>
          </a:prstGeom>
          <a:ln w="12700">
            <a:miter lim="400000"/>
          </a:ln>
        </p:spPr>
      </p:pic>
      <p:sp>
        <p:nvSpPr>
          <p:cNvPr id="6" name="Shape 667"/>
          <p:cNvSpPr txBox="1">
            <a:spLocks/>
          </p:cNvSpPr>
          <p:nvPr/>
        </p:nvSpPr>
        <p:spPr>
          <a:xfrm>
            <a:off x="379828" y="3161895"/>
            <a:ext cx="8384345" cy="3179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Alternative: use central difference</a:t>
            </a:r>
          </a:p>
        </p:txBody>
      </p:sp>
      <p:sp>
        <p:nvSpPr>
          <p:cNvPr id="7" name="Shape 667"/>
          <p:cNvSpPr txBox="1">
            <a:spLocks/>
          </p:cNvSpPr>
          <p:nvPr/>
        </p:nvSpPr>
        <p:spPr>
          <a:xfrm>
            <a:off x="379828" y="4472368"/>
            <a:ext cx="8384345" cy="31799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For discrete signals: Remove limit and set h = 2</a:t>
            </a:r>
          </a:p>
        </p:txBody>
      </p:sp>
      <p:pic>
        <p:nvPicPr>
          <p:cNvPr id="8" name="droppedImage.pdf" descr="droppedImage.pdf"/>
          <p:cNvPicPr>
            <a:picLocks noChangeAspect="1"/>
          </p:cNvPicPr>
          <p:nvPr/>
        </p:nvPicPr>
        <p:blipFill rotWithShape="1">
          <a:blip r:embed="rId4"/>
          <a:srcRect r="38987"/>
          <a:stretch/>
        </p:blipFill>
        <p:spPr>
          <a:xfrm>
            <a:off x="2979506" y="4967304"/>
            <a:ext cx="3181421" cy="548505"/>
          </a:xfrm>
          <a:prstGeom prst="rect">
            <a:avLst/>
          </a:prstGeom>
          <a:ln w="12700">
            <a:miter lim="400000"/>
          </a:ln>
        </p:spPr>
      </p:pic>
      <p:graphicFrame>
        <p:nvGraphicFramePr>
          <p:cNvPr id="10" name="Table"/>
          <p:cNvGraphicFramePr/>
          <p:nvPr/>
        </p:nvGraphicFramePr>
        <p:xfrm>
          <a:off x="7161575" y="5313053"/>
          <a:ext cx="989952" cy="327899"/>
        </p:xfrm>
        <a:graphic>
          <a:graphicData uri="http://schemas.openxmlformats.org/drawingml/2006/table">
            <a:tbl>
              <a:tblPr/>
              <a:tblGrid>
                <a:gridCol w="329984">
                  <a:extLst>
                    <a:ext uri="{9D8B030D-6E8A-4147-A177-3AD203B41FA5}">
                      <a16:colId xmlns:a16="http://schemas.microsoft.com/office/drawing/2014/main" val="20000"/>
                    </a:ext>
                  </a:extLst>
                </a:gridCol>
                <a:gridCol w="329984">
                  <a:extLst>
                    <a:ext uri="{9D8B030D-6E8A-4147-A177-3AD203B41FA5}">
                      <a16:colId xmlns:a16="http://schemas.microsoft.com/office/drawing/2014/main" val="20001"/>
                    </a:ext>
                  </a:extLst>
                </a:gridCol>
                <a:gridCol w="329984">
                  <a:extLst>
                    <a:ext uri="{9D8B030D-6E8A-4147-A177-3AD203B41FA5}">
                      <a16:colId xmlns:a16="http://schemas.microsoft.com/office/drawing/2014/main" val="20002"/>
                    </a:ext>
                  </a:extLst>
                </a:gridCol>
              </a:tblGrid>
              <a:tr h="327899">
                <a:tc>
                  <a:txBody>
                    <a:bodyPr/>
                    <a:lstStyle/>
                    <a:p>
                      <a:pPr algn="ctr" defTabSz="914400">
                        <a:tabLst>
                          <a:tab pos="914400" algn="l"/>
                        </a:tabLst>
                      </a:pPr>
                      <a:r>
                        <a:rPr sz="1800" dirty="0">
                          <a:latin typeface="+mj-lt"/>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dirty="0">
                          <a:latin typeface="+mj-lt"/>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1800" dirty="0">
                          <a:latin typeface="+mj-lt"/>
                          <a:ea typeface="Gill Sans"/>
                          <a:cs typeface="Gill Sans"/>
                          <a:sym typeface="Gill Sans"/>
                        </a:rPr>
                        <a:t>-</a:t>
                      </a:r>
                      <a:r>
                        <a:rPr sz="1800" dirty="0">
                          <a:latin typeface="+mj-lt"/>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14" name="1D derivative filter"/>
          <p:cNvSpPr/>
          <p:nvPr/>
        </p:nvSpPr>
        <p:spPr>
          <a:xfrm>
            <a:off x="6782777" y="4891569"/>
            <a:ext cx="1781898"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a:latin typeface="Gill Sans"/>
                <a:ea typeface="Gill Sans"/>
                <a:cs typeface="Gill Sans"/>
                <a:sym typeface="Gill Sans"/>
              </a:defRPr>
            </a:lvl1pPr>
          </a:lstStyle>
          <a:p>
            <a:r>
              <a:rPr dirty="0">
                <a:latin typeface="+mj-lt"/>
              </a:rPr>
              <a:t>1D derivative filter</a:t>
            </a:r>
          </a:p>
        </p:txBody>
      </p:sp>
    </p:spTree>
    <p:extLst>
      <p:ext uri="{BB962C8B-B14F-4D97-AF65-F5344CB8AC3E}">
        <p14:creationId xmlns:p14="http://schemas.microsoft.com/office/powerpoint/2010/main" val="3017265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The Sobel filter</a:t>
            </a:r>
            <a:endParaRPr dirty="0"/>
          </a:p>
        </p:txBody>
      </p:sp>
      <p:grpSp>
        <p:nvGrpSpPr>
          <p:cNvPr id="3" name="Group 2"/>
          <p:cNvGrpSpPr/>
          <p:nvPr/>
        </p:nvGrpSpPr>
        <p:grpSpPr>
          <a:xfrm>
            <a:off x="1955117" y="2484523"/>
            <a:ext cx="5563749" cy="1682316"/>
            <a:chOff x="2679704" y="2169697"/>
            <a:chExt cx="7418331" cy="2243089"/>
          </a:xfrm>
        </p:grpSpPr>
        <p:sp>
          <p:nvSpPr>
            <p:cNvPr id="15" name="="/>
            <p:cNvSpPr/>
            <p:nvPr/>
          </p:nvSpPr>
          <p:spPr>
            <a:xfrm>
              <a:off x="4956494" y="2519641"/>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16" name="Table"/>
            <p:cNvGraphicFramePr/>
            <p:nvPr/>
          </p:nvGraphicFramePr>
          <p:xfrm>
            <a:off x="6032240" y="2169697"/>
            <a:ext cx="588444" cy="1748793"/>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pSp>
          <p:nvGrpSpPr>
            <p:cNvPr id="2" name="Group 1"/>
            <p:cNvGrpSpPr/>
            <p:nvPr/>
          </p:nvGrpSpPr>
          <p:grpSpPr>
            <a:xfrm>
              <a:off x="2679704" y="2169697"/>
              <a:ext cx="1928122" cy="1873756"/>
              <a:chOff x="3485007" y="2169697"/>
              <a:chExt cx="1928122" cy="1873756"/>
            </a:xfrm>
          </p:grpSpPr>
          <p:graphicFrame>
            <p:nvGraphicFramePr>
              <p:cNvPr id="11" name="Table"/>
              <p:cNvGraphicFramePr/>
              <p:nvPr/>
            </p:nvGraphicFramePr>
            <p:xfrm>
              <a:off x="3652582" y="2169697"/>
              <a:ext cx="1760547" cy="1748793"/>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18" name="Sobel"/>
              <p:cNvSpPr/>
              <p:nvPr/>
            </p:nvSpPr>
            <p:spPr>
              <a:xfrm>
                <a:off x="3485007" y="3616414"/>
                <a:ext cx="1655558"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dirty="0">
                    <a:latin typeface="+mj-lt"/>
                  </a:rPr>
                  <a:t>Sobel</a:t>
                </a:r>
                <a:r>
                  <a:rPr lang="en-US" dirty="0">
                    <a:latin typeface="+mj-lt"/>
                  </a:rPr>
                  <a:t> filter</a:t>
                </a:r>
                <a:endParaRPr dirty="0">
                  <a:latin typeface="+mj-lt"/>
                </a:endParaRPr>
              </a:p>
            </p:txBody>
          </p:sp>
        </p:grpSp>
        <p:graphicFrame>
          <p:nvGraphicFramePr>
            <p:cNvPr id="19" name="Table"/>
            <p:cNvGraphicFramePr/>
            <p:nvPr/>
          </p:nvGraphicFramePr>
          <p:xfrm>
            <a:off x="8338123" y="216969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20" name="What this?"/>
            <p:cNvSpPr/>
            <p:nvPr/>
          </p:nvSpPr>
          <p:spPr>
            <a:xfrm>
              <a:off x="7262380" y="2606896"/>
              <a:ext cx="299049" cy="611705"/>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sp>
          <p:nvSpPr>
            <p:cNvPr id="21" name="Sobel"/>
            <p:cNvSpPr/>
            <p:nvPr/>
          </p:nvSpPr>
          <p:spPr>
            <a:xfrm>
              <a:off x="5539933" y="3616415"/>
              <a:ext cx="1425947" cy="796371"/>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What filter is this?</a:t>
              </a:r>
              <a:endParaRPr dirty="0">
                <a:latin typeface="+mj-lt"/>
              </a:endParaRPr>
            </a:p>
          </p:txBody>
        </p:sp>
      </p:grpSp>
      <p:sp>
        <p:nvSpPr>
          <p:cNvPr id="22" name="1D derivative filter"/>
          <p:cNvSpPr/>
          <p:nvPr/>
        </p:nvSpPr>
        <p:spPr>
          <a:xfrm>
            <a:off x="5975732" y="2907121"/>
            <a:ext cx="1436352"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dirty="0">
                <a:latin typeface="+mj-lt"/>
              </a:rPr>
              <a:t>1D derivative filter</a:t>
            </a:r>
          </a:p>
        </p:txBody>
      </p:sp>
    </p:spTree>
    <p:extLst>
      <p:ext uri="{BB962C8B-B14F-4D97-AF65-F5344CB8AC3E}">
        <p14:creationId xmlns:p14="http://schemas.microsoft.com/office/powerpoint/2010/main" val="2598223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The Sobel filter</a:t>
            </a:r>
            <a:endParaRPr dirty="0"/>
          </a:p>
        </p:txBody>
      </p:sp>
      <p:grpSp>
        <p:nvGrpSpPr>
          <p:cNvPr id="3" name="Group 2"/>
          <p:cNvGrpSpPr/>
          <p:nvPr/>
        </p:nvGrpSpPr>
        <p:grpSpPr>
          <a:xfrm>
            <a:off x="1955117" y="2484523"/>
            <a:ext cx="5563749" cy="1405317"/>
            <a:chOff x="2679704" y="2169697"/>
            <a:chExt cx="7418331" cy="1873756"/>
          </a:xfrm>
        </p:grpSpPr>
        <p:sp>
          <p:nvSpPr>
            <p:cNvPr id="15" name="="/>
            <p:cNvSpPr/>
            <p:nvPr/>
          </p:nvSpPr>
          <p:spPr>
            <a:xfrm>
              <a:off x="4956494" y="2519642"/>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16" name="Table"/>
            <p:cNvGraphicFramePr/>
            <p:nvPr/>
          </p:nvGraphicFramePr>
          <p:xfrm>
            <a:off x="6032240" y="2169697"/>
            <a:ext cx="588444" cy="1748792"/>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pSp>
          <p:nvGrpSpPr>
            <p:cNvPr id="2" name="Group 1"/>
            <p:cNvGrpSpPr/>
            <p:nvPr/>
          </p:nvGrpSpPr>
          <p:grpSpPr>
            <a:xfrm>
              <a:off x="2679704" y="2169697"/>
              <a:ext cx="1928122" cy="1873756"/>
              <a:chOff x="3485007" y="2169697"/>
              <a:chExt cx="1928122" cy="1873756"/>
            </a:xfrm>
          </p:grpSpPr>
          <p:graphicFrame>
            <p:nvGraphicFramePr>
              <p:cNvPr id="11" name="Table"/>
              <p:cNvGraphicFramePr/>
              <p:nvPr/>
            </p:nvGraphicFramePr>
            <p:xfrm>
              <a:off x="3652582" y="2169697"/>
              <a:ext cx="1760547" cy="1748792"/>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18" name="Sobel"/>
              <p:cNvSpPr/>
              <p:nvPr/>
            </p:nvSpPr>
            <p:spPr>
              <a:xfrm>
                <a:off x="3485007" y="3616414"/>
                <a:ext cx="1655558"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dirty="0">
                    <a:latin typeface="+mj-lt"/>
                  </a:rPr>
                  <a:t>Sobel</a:t>
                </a:r>
                <a:r>
                  <a:rPr lang="en-US" dirty="0">
                    <a:latin typeface="+mj-lt"/>
                  </a:rPr>
                  <a:t> filter</a:t>
                </a:r>
                <a:endParaRPr dirty="0">
                  <a:latin typeface="+mj-lt"/>
                </a:endParaRPr>
              </a:p>
            </p:txBody>
          </p:sp>
        </p:grpSp>
        <p:graphicFrame>
          <p:nvGraphicFramePr>
            <p:cNvPr id="19" name="Table"/>
            <p:cNvGraphicFramePr/>
            <p:nvPr/>
          </p:nvGraphicFramePr>
          <p:xfrm>
            <a:off x="8338123" y="216969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20" name="What this?"/>
            <p:cNvSpPr/>
            <p:nvPr/>
          </p:nvSpPr>
          <p:spPr>
            <a:xfrm>
              <a:off x="7262380" y="2606896"/>
              <a:ext cx="299049" cy="611705"/>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sp>
          <p:nvSpPr>
            <p:cNvPr id="21" name="Sobel"/>
            <p:cNvSpPr/>
            <p:nvPr/>
          </p:nvSpPr>
          <p:spPr>
            <a:xfrm>
              <a:off x="5539933" y="3616414"/>
              <a:ext cx="1425947"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Blurring</a:t>
              </a:r>
              <a:endParaRPr dirty="0">
                <a:latin typeface="+mj-lt"/>
              </a:endParaRPr>
            </a:p>
          </p:txBody>
        </p:sp>
      </p:grpSp>
      <p:sp>
        <p:nvSpPr>
          <p:cNvPr id="22" name="1D derivative filter"/>
          <p:cNvSpPr/>
          <p:nvPr/>
        </p:nvSpPr>
        <p:spPr>
          <a:xfrm>
            <a:off x="5975732" y="2907121"/>
            <a:ext cx="1436352"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dirty="0">
                <a:latin typeface="+mj-lt"/>
              </a:rPr>
              <a:t>1D derivative filter</a:t>
            </a:r>
          </a:p>
        </p:txBody>
      </p:sp>
      <p:sp>
        <p:nvSpPr>
          <p:cNvPr id="14" name="Filter returns large response on vertical or horizontal lines?"/>
          <p:cNvSpPr/>
          <p:nvPr/>
        </p:nvSpPr>
        <p:spPr>
          <a:xfrm>
            <a:off x="1173731" y="4043498"/>
            <a:ext cx="6922601"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i="0" dirty="0">
                <a:solidFill>
                  <a:schemeClr val="tx1"/>
                </a:solidFill>
                <a:latin typeface="+mj-lt"/>
              </a:rPr>
              <a:t>In a 2D image, does this filter responses along horizontal or vertical lines?</a:t>
            </a:r>
            <a:endParaRPr i="0" dirty="0">
              <a:solidFill>
                <a:schemeClr val="tx1"/>
              </a:solidFill>
              <a:latin typeface="+mj-lt"/>
            </a:endParaRPr>
          </a:p>
        </p:txBody>
      </p:sp>
    </p:spTree>
    <p:extLst>
      <p:ext uri="{BB962C8B-B14F-4D97-AF65-F5344CB8AC3E}">
        <p14:creationId xmlns:p14="http://schemas.microsoft.com/office/powerpoint/2010/main" val="185575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The Sobel filter</a:t>
            </a:r>
            <a:endParaRPr dirty="0"/>
          </a:p>
        </p:txBody>
      </p:sp>
      <p:grpSp>
        <p:nvGrpSpPr>
          <p:cNvPr id="3" name="Group 2"/>
          <p:cNvGrpSpPr/>
          <p:nvPr/>
        </p:nvGrpSpPr>
        <p:grpSpPr>
          <a:xfrm>
            <a:off x="1955117" y="2484523"/>
            <a:ext cx="5563749" cy="1405317"/>
            <a:chOff x="2679704" y="2169697"/>
            <a:chExt cx="7418331" cy="1873756"/>
          </a:xfrm>
        </p:grpSpPr>
        <p:sp>
          <p:nvSpPr>
            <p:cNvPr id="15" name="="/>
            <p:cNvSpPr/>
            <p:nvPr/>
          </p:nvSpPr>
          <p:spPr>
            <a:xfrm>
              <a:off x="4956494" y="2519642"/>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16" name="Table"/>
            <p:cNvGraphicFramePr/>
            <p:nvPr/>
          </p:nvGraphicFramePr>
          <p:xfrm>
            <a:off x="6032240" y="2169697"/>
            <a:ext cx="588444" cy="1748792"/>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pSp>
          <p:nvGrpSpPr>
            <p:cNvPr id="2" name="Group 1"/>
            <p:cNvGrpSpPr/>
            <p:nvPr/>
          </p:nvGrpSpPr>
          <p:grpSpPr>
            <a:xfrm>
              <a:off x="2679704" y="2169697"/>
              <a:ext cx="1928122" cy="1873756"/>
              <a:chOff x="3485007" y="2169697"/>
              <a:chExt cx="1928122" cy="1873756"/>
            </a:xfrm>
          </p:grpSpPr>
          <p:graphicFrame>
            <p:nvGraphicFramePr>
              <p:cNvPr id="11" name="Table"/>
              <p:cNvGraphicFramePr/>
              <p:nvPr/>
            </p:nvGraphicFramePr>
            <p:xfrm>
              <a:off x="3652582" y="2169697"/>
              <a:ext cx="1760547" cy="1748792"/>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18" name="Sobel"/>
              <p:cNvSpPr/>
              <p:nvPr/>
            </p:nvSpPr>
            <p:spPr>
              <a:xfrm>
                <a:off x="3485007" y="3616414"/>
                <a:ext cx="1655558"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dirty="0">
                    <a:latin typeface="+mj-lt"/>
                  </a:rPr>
                  <a:t>Sobel</a:t>
                </a:r>
                <a:r>
                  <a:rPr lang="en-US" dirty="0">
                    <a:latin typeface="+mj-lt"/>
                  </a:rPr>
                  <a:t> filter</a:t>
                </a:r>
                <a:endParaRPr dirty="0">
                  <a:latin typeface="+mj-lt"/>
                </a:endParaRPr>
              </a:p>
            </p:txBody>
          </p:sp>
        </p:grpSp>
        <p:graphicFrame>
          <p:nvGraphicFramePr>
            <p:cNvPr id="19" name="Table"/>
            <p:cNvGraphicFramePr/>
            <p:nvPr/>
          </p:nvGraphicFramePr>
          <p:xfrm>
            <a:off x="8338123" y="216969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21" name="Sobel"/>
            <p:cNvSpPr/>
            <p:nvPr/>
          </p:nvSpPr>
          <p:spPr>
            <a:xfrm>
              <a:off x="5539933" y="3616414"/>
              <a:ext cx="1425947"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Blurring</a:t>
              </a:r>
              <a:endParaRPr dirty="0">
                <a:latin typeface="+mj-lt"/>
              </a:endParaRPr>
            </a:p>
          </p:txBody>
        </p:sp>
      </p:grpSp>
      <p:sp>
        <p:nvSpPr>
          <p:cNvPr id="22" name="1D derivative filter"/>
          <p:cNvSpPr/>
          <p:nvPr/>
        </p:nvSpPr>
        <p:spPr>
          <a:xfrm>
            <a:off x="5975732" y="2907121"/>
            <a:ext cx="1436352"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dirty="0">
                <a:latin typeface="+mj-lt"/>
              </a:rPr>
              <a:t>1D derivative filter</a:t>
            </a:r>
          </a:p>
        </p:txBody>
      </p:sp>
      <p:sp>
        <p:nvSpPr>
          <p:cNvPr id="14" name="Filter returns large response on vertical or horizontal lines?"/>
          <p:cNvSpPr/>
          <p:nvPr/>
        </p:nvSpPr>
        <p:spPr>
          <a:xfrm>
            <a:off x="1350830" y="4043498"/>
            <a:ext cx="6442341"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i="0" dirty="0">
                <a:solidFill>
                  <a:schemeClr val="tx1"/>
                </a:solidFill>
                <a:latin typeface="+mj-lt"/>
              </a:rPr>
              <a:t>Does this filter return large responses on vertical or horizontal lines?</a:t>
            </a:r>
          </a:p>
        </p:txBody>
      </p:sp>
      <p:sp>
        <p:nvSpPr>
          <p:cNvPr id="17" name="What this?"/>
          <p:cNvSpPr/>
          <p:nvPr/>
        </p:nvSpPr>
        <p:spPr>
          <a:xfrm>
            <a:off x="5392125" y="2812422"/>
            <a:ext cx="224287" cy="4587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spTree>
    <p:extLst>
      <p:ext uri="{BB962C8B-B14F-4D97-AF65-F5344CB8AC3E}">
        <p14:creationId xmlns:p14="http://schemas.microsoft.com/office/powerpoint/2010/main" val="314025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The Sobel filter</a:t>
            </a:r>
            <a:endParaRPr dirty="0"/>
          </a:p>
        </p:txBody>
      </p:sp>
      <p:grpSp>
        <p:nvGrpSpPr>
          <p:cNvPr id="3" name="Group 2"/>
          <p:cNvGrpSpPr/>
          <p:nvPr/>
        </p:nvGrpSpPr>
        <p:grpSpPr>
          <a:xfrm>
            <a:off x="2080798" y="2484523"/>
            <a:ext cx="5438069" cy="1311594"/>
            <a:chOff x="2847278" y="2169697"/>
            <a:chExt cx="7250759" cy="1748791"/>
          </a:xfrm>
        </p:grpSpPr>
        <p:sp>
          <p:nvSpPr>
            <p:cNvPr id="15" name="="/>
            <p:cNvSpPr/>
            <p:nvPr/>
          </p:nvSpPr>
          <p:spPr>
            <a:xfrm>
              <a:off x="4956495" y="2519642"/>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16" name="Table"/>
            <p:cNvGraphicFramePr/>
            <p:nvPr/>
          </p:nvGraphicFramePr>
          <p:xfrm>
            <a:off x="6032241" y="2169697"/>
            <a:ext cx="588444" cy="1748791"/>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11" name="Table"/>
            <p:cNvGraphicFramePr/>
            <p:nvPr/>
          </p:nvGraphicFramePr>
          <p:xfrm>
            <a:off x="2847278" y="2169697"/>
            <a:ext cx="1760548" cy="1748791"/>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19" name="Table"/>
            <p:cNvGraphicFramePr/>
            <p:nvPr/>
          </p:nvGraphicFramePr>
          <p:xfrm>
            <a:off x="8338125" y="2169697"/>
            <a:ext cx="1759912" cy="582930"/>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20" name="What this?"/>
            <p:cNvSpPr/>
            <p:nvPr/>
          </p:nvSpPr>
          <p:spPr>
            <a:xfrm>
              <a:off x="7262381" y="2606895"/>
              <a:ext cx="299049" cy="611705"/>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grpSp>
      <p:sp>
        <p:nvSpPr>
          <p:cNvPr id="14" name="Filter returns large response on vertical or horizontal lines?"/>
          <p:cNvSpPr/>
          <p:nvPr/>
        </p:nvSpPr>
        <p:spPr>
          <a:xfrm>
            <a:off x="608220" y="1851423"/>
            <a:ext cx="2167580"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r>
              <a:rPr lang="en-US" i="0" dirty="0">
                <a:solidFill>
                  <a:schemeClr val="tx1"/>
                </a:solidFill>
                <a:latin typeface="+mj-lt"/>
              </a:rPr>
              <a:t>Horizontal Sober filter:</a:t>
            </a:r>
          </a:p>
        </p:txBody>
      </p:sp>
      <p:sp>
        <p:nvSpPr>
          <p:cNvPr id="23" name="Filter returns large response on vertical or horizontal lines?"/>
          <p:cNvSpPr/>
          <p:nvPr/>
        </p:nvSpPr>
        <p:spPr>
          <a:xfrm>
            <a:off x="608220" y="3781040"/>
            <a:ext cx="4166012"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r>
              <a:rPr lang="en-US" i="0" dirty="0">
                <a:solidFill>
                  <a:schemeClr val="tx1"/>
                </a:solidFill>
                <a:latin typeface="+mj-lt"/>
              </a:rPr>
              <a:t>What does the vertical Sobel filter look like?</a:t>
            </a:r>
          </a:p>
        </p:txBody>
      </p:sp>
    </p:spTree>
    <p:extLst>
      <p:ext uri="{BB962C8B-B14F-4D97-AF65-F5344CB8AC3E}">
        <p14:creationId xmlns:p14="http://schemas.microsoft.com/office/powerpoint/2010/main" val="1056183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The Sobel filter</a:t>
            </a:r>
            <a:endParaRPr dirty="0"/>
          </a:p>
        </p:txBody>
      </p:sp>
      <p:grpSp>
        <p:nvGrpSpPr>
          <p:cNvPr id="3" name="Group 2"/>
          <p:cNvGrpSpPr/>
          <p:nvPr/>
        </p:nvGrpSpPr>
        <p:grpSpPr>
          <a:xfrm>
            <a:off x="2080798" y="2484523"/>
            <a:ext cx="5438069" cy="1311594"/>
            <a:chOff x="2847278" y="2169697"/>
            <a:chExt cx="7250759" cy="1748791"/>
          </a:xfrm>
        </p:grpSpPr>
        <p:sp>
          <p:nvSpPr>
            <p:cNvPr id="15" name="="/>
            <p:cNvSpPr/>
            <p:nvPr/>
          </p:nvSpPr>
          <p:spPr>
            <a:xfrm>
              <a:off x="4956495" y="2519642"/>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16" name="Table"/>
            <p:cNvGraphicFramePr/>
            <p:nvPr/>
          </p:nvGraphicFramePr>
          <p:xfrm>
            <a:off x="6032241" y="2169697"/>
            <a:ext cx="588444" cy="1748791"/>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11" name="Table"/>
            <p:cNvGraphicFramePr/>
            <p:nvPr/>
          </p:nvGraphicFramePr>
          <p:xfrm>
            <a:off x="2847278" y="2169697"/>
            <a:ext cx="1760548" cy="1748791"/>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19" name="Table"/>
            <p:cNvGraphicFramePr/>
            <p:nvPr/>
          </p:nvGraphicFramePr>
          <p:xfrm>
            <a:off x="8338125" y="2169697"/>
            <a:ext cx="1759912" cy="582930"/>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20" name="What this?"/>
            <p:cNvSpPr/>
            <p:nvPr/>
          </p:nvSpPr>
          <p:spPr>
            <a:xfrm>
              <a:off x="7262381" y="2606895"/>
              <a:ext cx="299049" cy="611705"/>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grpSp>
      <p:sp>
        <p:nvSpPr>
          <p:cNvPr id="14" name="Filter returns large response on vertical or horizontal lines?"/>
          <p:cNvSpPr/>
          <p:nvPr/>
        </p:nvSpPr>
        <p:spPr>
          <a:xfrm>
            <a:off x="608220" y="1851423"/>
            <a:ext cx="2167580"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r>
              <a:rPr lang="en-US" i="0" dirty="0">
                <a:solidFill>
                  <a:schemeClr val="tx1"/>
                </a:solidFill>
                <a:latin typeface="+mj-lt"/>
              </a:rPr>
              <a:t>Horizontal Sober filter:</a:t>
            </a:r>
          </a:p>
        </p:txBody>
      </p:sp>
      <p:sp>
        <p:nvSpPr>
          <p:cNvPr id="17" name="Filter returns large response on vertical or horizontal lines?"/>
          <p:cNvSpPr/>
          <p:nvPr/>
        </p:nvSpPr>
        <p:spPr>
          <a:xfrm>
            <a:off x="608220" y="3781040"/>
            <a:ext cx="1880450"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r>
              <a:rPr lang="en-US" i="0" dirty="0">
                <a:solidFill>
                  <a:schemeClr val="tx1"/>
                </a:solidFill>
                <a:latin typeface="+mj-lt"/>
              </a:rPr>
              <a:t>Vertical Sobel filter:</a:t>
            </a:r>
          </a:p>
        </p:txBody>
      </p:sp>
      <p:grpSp>
        <p:nvGrpSpPr>
          <p:cNvPr id="12" name="Group 11"/>
          <p:cNvGrpSpPr/>
          <p:nvPr/>
        </p:nvGrpSpPr>
        <p:grpSpPr>
          <a:xfrm>
            <a:off x="2080798" y="4414139"/>
            <a:ext cx="5438069" cy="1311594"/>
            <a:chOff x="2847278" y="2169697"/>
            <a:chExt cx="7250759" cy="1748791"/>
          </a:xfrm>
        </p:grpSpPr>
        <p:sp>
          <p:nvSpPr>
            <p:cNvPr id="13" name="="/>
            <p:cNvSpPr/>
            <p:nvPr/>
          </p:nvSpPr>
          <p:spPr>
            <a:xfrm>
              <a:off x="4956495" y="2519642"/>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18" name="Table"/>
            <p:cNvGraphicFramePr/>
            <p:nvPr/>
          </p:nvGraphicFramePr>
          <p:xfrm>
            <a:off x="6032241" y="2169697"/>
            <a:ext cx="588444" cy="1748791"/>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21" name="Table"/>
            <p:cNvGraphicFramePr/>
            <p:nvPr/>
          </p:nvGraphicFramePr>
          <p:xfrm>
            <a:off x="2847278" y="2169697"/>
            <a:ext cx="1760548" cy="1748791"/>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22" name="Table"/>
            <p:cNvGraphicFramePr/>
            <p:nvPr/>
          </p:nvGraphicFramePr>
          <p:xfrm>
            <a:off x="8338125" y="2169697"/>
            <a:ext cx="1759912" cy="582930"/>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23" name="What this?"/>
            <p:cNvSpPr/>
            <p:nvPr/>
          </p:nvSpPr>
          <p:spPr>
            <a:xfrm>
              <a:off x="7262381" y="2606895"/>
              <a:ext cx="299049" cy="611705"/>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grpSp>
    </p:spTree>
    <p:extLst>
      <p:ext uri="{BB962C8B-B14F-4D97-AF65-F5344CB8AC3E}">
        <p14:creationId xmlns:p14="http://schemas.microsoft.com/office/powerpoint/2010/main" val="2293145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Sobel filter example</a:t>
            </a:r>
            <a:endParaRPr dirty="0"/>
          </a:p>
        </p:txBody>
      </p:sp>
      <p:grpSp>
        <p:nvGrpSpPr>
          <p:cNvPr id="2" name="Group 1"/>
          <p:cNvGrpSpPr/>
          <p:nvPr/>
        </p:nvGrpSpPr>
        <p:grpSpPr>
          <a:xfrm>
            <a:off x="409550" y="1851422"/>
            <a:ext cx="8324901" cy="3576665"/>
            <a:chOff x="727430" y="1044558"/>
            <a:chExt cx="11099868" cy="4768886"/>
          </a:xfrm>
        </p:grpSpPr>
        <p:pic>
          <p:nvPicPr>
            <p:cNvPr id="24" name="building_x.jpg" descr="building_x.jpg"/>
            <p:cNvPicPr>
              <a:picLocks noChangeAspect="1"/>
            </p:cNvPicPr>
            <p:nvPr/>
          </p:nvPicPr>
          <p:blipFill>
            <a:blip r:embed="rId2"/>
            <a:stretch>
              <a:fillRect/>
            </a:stretch>
          </p:blipFill>
          <p:spPr>
            <a:xfrm>
              <a:off x="4489031" y="1044558"/>
              <a:ext cx="3576666" cy="4768886"/>
            </a:xfrm>
            <a:prstGeom prst="rect">
              <a:avLst/>
            </a:prstGeom>
            <a:ln w="12700">
              <a:miter lim="400000"/>
            </a:ln>
          </p:spPr>
        </p:pic>
        <p:pic>
          <p:nvPicPr>
            <p:cNvPr id="25" name="building_y.jpg" descr="building_y.jpg"/>
            <p:cNvPicPr>
              <a:picLocks noChangeAspect="1"/>
            </p:cNvPicPr>
            <p:nvPr/>
          </p:nvPicPr>
          <p:blipFill>
            <a:blip r:embed="rId3"/>
            <a:stretch>
              <a:fillRect/>
            </a:stretch>
          </p:blipFill>
          <p:spPr>
            <a:xfrm>
              <a:off x="8250632" y="1044558"/>
              <a:ext cx="3576666" cy="4768886"/>
            </a:xfrm>
            <a:prstGeom prst="rect">
              <a:avLst/>
            </a:prstGeom>
            <a:ln w="12700">
              <a:miter lim="400000"/>
            </a:ln>
          </p:spPr>
        </p:pic>
        <p:pic>
          <p:nvPicPr>
            <p:cNvPr id="26" name="building_gry.jpg" descr="building_gry.jpg"/>
            <p:cNvPicPr>
              <a:picLocks noChangeAspect="1"/>
            </p:cNvPicPr>
            <p:nvPr/>
          </p:nvPicPr>
          <p:blipFill>
            <a:blip r:embed="rId4"/>
            <a:stretch>
              <a:fillRect/>
            </a:stretch>
          </p:blipFill>
          <p:spPr>
            <a:xfrm>
              <a:off x="727430" y="1044558"/>
              <a:ext cx="3576666" cy="4768886"/>
            </a:xfrm>
            <a:prstGeom prst="rect">
              <a:avLst/>
            </a:prstGeom>
            <a:ln w="12700">
              <a:miter lim="400000"/>
            </a:ln>
          </p:spPr>
        </p:pic>
      </p:grpSp>
      <p:sp>
        <p:nvSpPr>
          <p:cNvPr id="27" name="Filter returns large response on vertical or horizontal lines?"/>
          <p:cNvSpPr/>
          <p:nvPr/>
        </p:nvSpPr>
        <p:spPr>
          <a:xfrm>
            <a:off x="409550" y="5428088"/>
            <a:ext cx="2682500" cy="3202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i="0" dirty="0">
                <a:solidFill>
                  <a:schemeClr val="tx1"/>
                </a:solidFill>
                <a:latin typeface="+mj-lt"/>
              </a:rPr>
              <a:t>original</a:t>
            </a:r>
          </a:p>
        </p:txBody>
      </p:sp>
      <p:sp>
        <p:nvSpPr>
          <p:cNvPr id="28" name="Filter returns large response on vertical or horizontal lines?"/>
          <p:cNvSpPr/>
          <p:nvPr/>
        </p:nvSpPr>
        <p:spPr>
          <a:xfrm>
            <a:off x="3230749" y="5428088"/>
            <a:ext cx="2682500" cy="3202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i="0" dirty="0">
                <a:solidFill>
                  <a:schemeClr val="tx1"/>
                </a:solidFill>
                <a:latin typeface="+mj-lt"/>
              </a:rPr>
              <a:t>which Sobel filter?</a:t>
            </a:r>
          </a:p>
        </p:txBody>
      </p:sp>
      <p:sp>
        <p:nvSpPr>
          <p:cNvPr id="29" name="Filter returns large response on vertical or horizontal lines?"/>
          <p:cNvSpPr/>
          <p:nvPr/>
        </p:nvSpPr>
        <p:spPr>
          <a:xfrm>
            <a:off x="6051949" y="5428088"/>
            <a:ext cx="2682500" cy="3202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i="0" dirty="0">
                <a:solidFill>
                  <a:schemeClr val="tx1"/>
                </a:solidFill>
                <a:latin typeface="+mj-lt"/>
              </a:rPr>
              <a:t>which Sobel filter?</a:t>
            </a:r>
          </a:p>
        </p:txBody>
      </p:sp>
    </p:spTree>
    <p:extLst>
      <p:ext uri="{BB962C8B-B14F-4D97-AF65-F5344CB8AC3E}">
        <p14:creationId xmlns:p14="http://schemas.microsoft.com/office/powerpoint/2010/main" val="3300504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Sobel filter example</a:t>
            </a:r>
            <a:endParaRPr dirty="0"/>
          </a:p>
        </p:txBody>
      </p:sp>
      <p:grpSp>
        <p:nvGrpSpPr>
          <p:cNvPr id="2" name="Group 1"/>
          <p:cNvGrpSpPr/>
          <p:nvPr/>
        </p:nvGrpSpPr>
        <p:grpSpPr>
          <a:xfrm>
            <a:off x="409550" y="1851422"/>
            <a:ext cx="8324901" cy="3576665"/>
            <a:chOff x="727430" y="1044558"/>
            <a:chExt cx="11099868" cy="4768886"/>
          </a:xfrm>
        </p:grpSpPr>
        <p:pic>
          <p:nvPicPr>
            <p:cNvPr id="24" name="building_x.jpg" descr="building_x.jpg"/>
            <p:cNvPicPr>
              <a:picLocks noChangeAspect="1"/>
            </p:cNvPicPr>
            <p:nvPr/>
          </p:nvPicPr>
          <p:blipFill>
            <a:blip r:embed="rId2"/>
            <a:stretch>
              <a:fillRect/>
            </a:stretch>
          </p:blipFill>
          <p:spPr>
            <a:xfrm>
              <a:off x="4489031" y="1044558"/>
              <a:ext cx="3576666" cy="4768886"/>
            </a:xfrm>
            <a:prstGeom prst="rect">
              <a:avLst/>
            </a:prstGeom>
            <a:ln w="12700">
              <a:miter lim="400000"/>
            </a:ln>
          </p:spPr>
        </p:pic>
        <p:pic>
          <p:nvPicPr>
            <p:cNvPr id="25" name="building_y.jpg" descr="building_y.jpg"/>
            <p:cNvPicPr>
              <a:picLocks noChangeAspect="1"/>
            </p:cNvPicPr>
            <p:nvPr/>
          </p:nvPicPr>
          <p:blipFill>
            <a:blip r:embed="rId3"/>
            <a:stretch>
              <a:fillRect/>
            </a:stretch>
          </p:blipFill>
          <p:spPr>
            <a:xfrm>
              <a:off x="8250632" y="1044558"/>
              <a:ext cx="3576666" cy="4768886"/>
            </a:xfrm>
            <a:prstGeom prst="rect">
              <a:avLst/>
            </a:prstGeom>
            <a:ln w="12700">
              <a:miter lim="400000"/>
            </a:ln>
          </p:spPr>
        </p:pic>
        <p:pic>
          <p:nvPicPr>
            <p:cNvPr id="26" name="building_gry.jpg" descr="building_gry.jpg"/>
            <p:cNvPicPr>
              <a:picLocks noChangeAspect="1"/>
            </p:cNvPicPr>
            <p:nvPr/>
          </p:nvPicPr>
          <p:blipFill>
            <a:blip r:embed="rId4"/>
            <a:stretch>
              <a:fillRect/>
            </a:stretch>
          </p:blipFill>
          <p:spPr>
            <a:xfrm>
              <a:off x="727430" y="1044558"/>
              <a:ext cx="3576666" cy="4768886"/>
            </a:xfrm>
            <a:prstGeom prst="rect">
              <a:avLst/>
            </a:prstGeom>
            <a:ln w="12700">
              <a:miter lim="400000"/>
            </a:ln>
          </p:spPr>
        </p:pic>
      </p:grpSp>
      <p:sp>
        <p:nvSpPr>
          <p:cNvPr id="27" name="Filter returns large response on vertical or horizontal lines?"/>
          <p:cNvSpPr/>
          <p:nvPr/>
        </p:nvSpPr>
        <p:spPr>
          <a:xfrm>
            <a:off x="409550" y="5428088"/>
            <a:ext cx="2682500" cy="3202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i="0" dirty="0">
                <a:solidFill>
                  <a:schemeClr val="tx1"/>
                </a:solidFill>
                <a:latin typeface="+mj-lt"/>
              </a:rPr>
              <a:t>original</a:t>
            </a:r>
          </a:p>
        </p:txBody>
      </p:sp>
      <p:sp>
        <p:nvSpPr>
          <p:cNvPr id="28" name="Filter returns large response on vertical or horizontal lines?"/>
          <p:cNvSpPr/>
          <p:nvPr/>
        </p:nvSpPr>
        <p:spPr>
          <a:xfrm>
            <a:off x="3230749" y="5428088"/>
            <a:ext cx="2682500" cy="3202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i="0" dirty="0">
                <a:solidFill>
                  <a:schemeClr val="tx1"/>
                </a:solidFill>
                <a:latin typeface="+mj-lt"/>
              </a:rPr>
              <a:t>horizontal Sobel filter</a:t>
            </a:r>
          </a:p>
        </p:txBody>
      </p:sp>
      <p:sp>
        <p:nvSpPr>
          <p:cNvPr id="29" name="Filter returns large response on vertical or horizontal lines?"/>
          <p:cNvSpPr/>
          <p:nvPr/>
        </p:nvSpPr>
        <p:spPr>
          <a:xfrm>
            <a:off x="6051949" y="5428088"/>
            <a:ext cx="2682500" cy="3202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i="0" dirty="0">
                <a:solidFill>
                  <a:schemeClr val="tx1"/>
                </a:solidFill>
                <a:latin typeface="+mj-lt"/>
              </a:rPr>
              <a:t>vertical Sobel filter</a:t>
            </a:r>
          </a:p>
        </p:txBody>
      </p:sp>
    </p:spTree>
    <p:extLst>
      <p:ext uri="{BB962C8B-B14F-4D97-AF65-F5344CB8AC3E}">
        <p14:creationId xmlns:p14="http://schemas.microsoft.com/office/powerpoint/2010/main" val="3676309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Examples of point processing</a:t>
            </a:r>
            <a:endParaRPr dirty="0"/>
          </a:p>
        </p:txBody>
      </p:sp>
      <p:pic>
        <p:nvPicPr>
          <p:cNvPr id="40" name="latex-image-1.pdf" descr="latex-image-1.pdf"/>
          <p:cNvPicPr>
            <a:picLocks noChangeAspect="1"/>
          </p:cNvPicPr>
          <p:nvPr/>
        </p:nvPicPr>
        <p:blipFill>
          <a:blip r:embed="rId2"/>
          <a:stretch>
            <a:fillRect/>
          </a:stretch>
        </p:blipFill>
        <p:spPr>
          <a:xfrm>
            <a:off x="1883466" y="2938471"/>
            <a:ext cx="127249" cy="113854"/>
          </a:xfrm>
          <a:prstGeom prst="rect">
            <a:avLst/>
          </a:prstGeom>
          <a:ln w="12700">
            <a:miter lim="400000"/>
          </a:ln>
          <a:effectLst/>
        </p:spPr>
      </p:pic>
      <p:grpSp>
        <p:nvGrpSpPr>
          <p:cNvPr id="41" name="Group 40"/>
          <p:cNvGrpSpPr/>
          <p:nvPr/>
        </p:nvGrpSpPr>
        <p:grpSpPr>
          <a:xfrm>
            <a:off x="178267" y="3980948"/>
            <a:ext cx="8787467" cy="1371600"/>
            <a:chOff x="236554" y="4103286"/>
            <a:chExt cx="11716622" cy="1828800"/>
          </a:xfrm>
        </p:grpSpPr>
        <p:pic>
          <p:nvPicPr>
            <p:cNvPr id="42" name="image.png" descr="image.png"/>
            <p:cNvPicPr>
              <a:picLocks noChangeAspect="1"/>
            </p:cNvPicPr>
            <p:nvPr/>
          </p:nvPicPr>
          <p:blipFill>
            <a:blip r:embed="rId3"/>
            <a:stretch>
              <a:fillRect/>
            </a:stretch>
          </p:blipFill>
          <p:spPr>
            <a:xfrm>
              <a:off x="3222802" y="4103286"/>
              <a:ext cx="2757878" cy="1828800"/>
            </a:xfrm>
            <a:prstGeom prst="rect">
              <a:avLst/>
            </a:prstGeom>
            <a:ln w="12700">
              <a:solidFill>
                <a:schemeClr val="tx1"/>
              </a:solidFill>
              <a:miter lim="400000"/>
            </a:ln>
            <a:effectLst/>
          </p:spPr>
        </p:pic>
        <p:pic>
          <p:nvPicPr>
            <p:cNvPr id="43" name="image.png" descr="image.png"/>
            <p:cNvPicPr>
              <a:picLocks noChangeAspect="1"/>
            </p:cNvPicPr>
            <p:nvPr/>
          </p:nvPicPr>
          <p:blipFill>
            <a:blip r:embed="rId4"/>
            <a:stretch>
              <a:fillRect/>
            </a:stretch>
          </p:blipFill>
          <p:spPr>
            <a:xfrm>
              <a:off x="6209050" y="4103286"/>
              <a:ext cx="2757878" cy="1828800"/>
            </a:xfrm>
            <a:prstGeom prst="rect">
              <a:avLst/>
            </a:prstGeom>
            <a:ln w="12700">
              <a:solidFill>
                <a:schemeClr val="tx1"/>
              </a:solidFill>
              <a:miter lim="400000"/>
            </a:ln>
            <a:effectLst/>
          </p:spPr>
        </p:pic>
        <p:pic>
          <p:nvPicPr>
            <p:cNvPr id="44" name="image.png" descr="image.png"/>
            <p:cNvPicPr>
              <a:picLocks noChangeAspect="1"/>
            </p:cNvPicPr>
            <p:nvPr/>
          </p:nvPicPr>
          <p:blipFill>
            <a:blip r:embed="rId5"/>
            <a:stretch>
              <a:fillRect/>
            </a:stretch>
          </p:blipFill>
          <p:spPr>
            <a:xfrm>
              <a:off x="236554" y="4103286"/>
              <a:ext cx="2757878" cy="1828800"/>
            </a:xfrm>
            <a:prstGeom prst="rect">
              <a:avLst/>
            </a:prstGeom>
            <a:ln w="12700">
              <a:solidFill>
                <a:schemeClr val="tx1"/>
              </a:solidFill>
              <a:miter lim="400000"/>
            </a:ln>
            <a:effectLst/>
          </p:spPr>
        </p:pic>
        <p:pic>
          <p:nvPicPr>
            <p:cNvPr id="45" name="image.png" descr="image.png"/>
            <p:cNvPicPr>
              <a:picLocks noChangeAspect="1"/>
            </p:cNvPicPr>
            <p:nvPr/>
          </p:nvPicPr>
          <p:blipFill>
            <a:blip r:embed="rId6"/>
            <a:stretch>
              <a:fillRect/>
            </a:stretch>
          </p:blipFill>
          <p:spPr>
            <a:xfrm>
              <a:off x="9195298" y="4103286"/>
              <a:ext cx="2757878" cy="1828800"/>
            </a:xfrm>
            <a:prstGeom prst="rect">
              <a:avLst/>
            </a:prstGeom>
            <a:ln w="12700">
              <a:solidFill>
                <a:schemeClr val="tx1"/>
              </a:solidFill>
              <a:miter lim="400000"/>
            </a:ln>
            <a:effectLst/>
          </p:spPr>
        </p:pic>
      </p:grpSp>
      <p:grpSp>
        <p:nvGrpSpPr>
          <p:cNvPr id="2" name="Group 1"/>
          <p:cNvGrpSpPr/>
          <p:nvPr/>
        </p:nvGrpSpPr>
        <p:grpSpPr>
          <a:xfrm>
            <a:off x="178267" y="1538579"/>
            <a:ext cx="8787467" cy="1606645"/>
            <a:chOff x="237689" y="990630"/>
            <a:chExt cx="11716622" cy="2142193"/>
          </a:xfrm>
        </p:grpSpPr>
        <p:grpSp>
          <p:nvGrpSpPr>
            <p:cNvPr id="56" name="Group 55"/>
            <p:cNvGrpSpPr/>
            <p:nvPr/>
          </p:nvGrpSpPr>
          <p:grpSpPr>
            <a:xfrm>
              <a:off x="237689" y="1304023"/>
              <a:ext cx="11716622" cy="1828800"/>
              <a:chOff x="237689" y="1108817"/>
              <a:chExt cx="11716622" cy="1828800"/>
            </a:xfrm>
          </p:grpSpPr>
          <p:pic>
            <p:nvPicPr>
              <p:cNvPr id="57" name="image.png" descr="image.png"/>
              <p:cNvPicPr>
                <a:picLocks noChangeAspect="1"/>
              </p:cNvPicPr>
              <p:nvPr/>
            </p:nvPicPr>
            <p:blipFill>
              <a:blip r:embed="rId7"/>
              <a:stretch>
                <a:fillRect/>
              </a:stretch>
            </p:blipFill>
            <p:spPr>
              <a:xfrm>
                <a:off x="237689" y="1108817"/>
                <a:ext cx="2757878" cy="1828800"/>
              </a:xfrm>
              <a:prstGeom prst="rect">
                <a:avLst/>
              </a:prstGeom>
              <a:ln w="12700">
                <a:solidFill>
                  <a:schemeClr val="tx1"/>
                </a:solidFill>
                <a:miter lim="400000"/>
              </a:ln>
              <a:effectLst/>
            </p:spPr>
          </p:pic>
          <p:pic>
            <p:nvPicPr>
              <p:cNvPr id="58" name="image.png" descr="image.png"/>
              <p:cNvPicPr>
                <a:picLocks noChangeAspect="1"/>
              </p:cNvPicPr>
              <p:nvPr/>
            </p:nvPicPr>
            <p:blipFill>
              <a:blip r:embed="rId8"/>
              <a:stretch>
                <a:fillRect/>
              </a:stretch>
            </p:blipFill>
            <p:spPr>
              <a:xfrm>
                <a:off x="3223937" y="1108817"/>
                <a:ext cx="2757878" cy="1828800"/>
              </a:xfrm>
              <a:prstGeom prst="rect">
                <a:avLst/>
              </a:prstGeom>
              <a:ln w="12700">
                <a:solidFill>
                  <a:schemeClr val="tx1"/>
                </a:solidFill>
                <a:miter lim="400000"/>
              </a:ln>
              <a:effectLst/>
            </p:spPr>
          </p:pic>
          <p:pic>
            <p:nvPicPr>
              <p:cNvPr id="59" name="image.png" descr="image.png"/>
              <p:cNvPicPr>
                <a:picLocks noChangeAspect="1"/>
              </p:cNvPicPr>
              <p:nvPr/>
            </p:nvPicPr>
            <p:blipFill>
              <a:blip r:embed="rId9"/>
              <a:stretch>
                <a:fillRect/>
              </a:stretch>
            </p:blipFill>
            <p:spPr>
              <a:xfrm>
                <a:off x="6210185" y="1108817"/>
                <a:ext cx="2757878" cy="1828800"/>
              </a:xfrm>
              <a:prstGeom prst="rect">
                <a:avLst/>
              </a:prstGeom>
              <a:ln w="12700">
                <a:solidFill>
                  <a:schemeClr val="tx1"/>
                </a:solidFill>
                <a:miter lim="400000"/>
              </a:ln>
              <a:effectLst/>
            </p:spPr>
          </p:pic>
          <p:pic>
            <p:nvPicPr>
              <p:cNvPr id="74" name="image.jpg" descr="image.jpg"/>
              <p:cNvPicPr>
                <a:picLocks noChangeAspect="1"/>
              </p:cNvPicPr>
              <p:nvPr/>
            </p:nvPicPr>
            <p:blipFill>
              <a:blip r:embed="rId10"/>
              <a:stretch>
                <a:fillRect/>
              </a:stretch>
            </p:blipFill>
            <p:spPr>
              <a:xfrm>
                <a:off x="9196433" y="1108817"/>
                <a:ext cx="2757878" cy="1828800"/>
              </a:xfrm>
              <a:prstGeom prst="rect">
                <a:avLst/>
              </a:prstGeom>
              <a:ln w="12700">
                <a:solidFill>
                  <a:schemeClr val="tx1"/>
                </a:solidFill>
                <a:miter lim="400000"/>
              </a:ln>
              <a:effectLst/>
            </p:spPr>
          </p:pic>
        </p:grpSp>
        <p:grpSp>
          <p:nvGrpSpPr>
            <p:cNvPr id="75" name="Group 74"/>
            <p:cNvGrpSpPr/>
            <p:nvPr/>
          </p:nvGrpSpPr>
          <p:grpSpPr>
            <a:xfrm>
              <a:off x="237689" y="990630"/>
              <a:ext cx="11716622" cy="307776"/>
              <a:chOff x="237689" y="713232"/>
              <a:chExt cx="11716622" cy="307776"/>
            </a:xfrm>
          </p:grpSpPr>
          <p:sp>
            <p:nvSpPr>
              <p:cNvPr id="76" name="Original"/>
              <p:cNvSpPr/>
              <p:nvPr/>
            </p:nvSpPr>
            <p:spPr>
              <a:xfrm>
                <a:off x="237689" y="713232"/>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o</a:t>
                </a:r>
                <a:r>
                  <a:rPr sz="1500" dirty="0">
                    <a:latin typeface="+mj-lt"/>
                  </a:rPr>
                  <a:t>riginal</a:t>
                </a:r>
              </a:p>
            </p:txBody>
          </p:sp>
          <p:sp>
            <p:nvSpPr>
              <p:cNvPr id="77" name="Lower Contrast"/>
              <p:cNvSpPr/>
              <p:nvPr/>
            </p:nvSpPr>
            <p:spPr>
              <a:xfrm>
                <a:off x="621018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8" name="Nonlinear Lower Contrast"/>
              <p:cNvSpPr/>
              <p:nvPr/>
            </p:nvSpPr>
            <p:spPr>
              <a:xfrm>
                <a:off x="9196432"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9" name="Original"/>
              <p:cNvSpPr/>
              <p:nvPr/>
            </p:nvSpPr>
            <p:spPr>
              <a:xfrm>
                <a:off x="322393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darken</a:t>
                </a:r>
                <a:endParaRPr sz="1500" dirty="0">
                  <a:latin typeface="+mj-lt"/>
                </a:endParaRPr>
              </a:p>
            </p:txBody>
          </p:sp>
        </p:grpSp>
      </p:grpSp>
      <p:grpSp>
        <p:nvGrpSpPr>
          <p:cNvPr id="80" name="Group 79"/>
          <p:cNvGrpSpPr/>
          <p:nvPr/>
        </p:nvGrpSpPr>
        <p:grpSpPr>
          <a:xfrm>
            <a:off x="178267" y="3741809"/>
            <a:ext cx="8787467" cy="230833"/>
            <a:chOff x="237689" y="3743339"/>
            <a:chExt cx="11716622" cy="307777"/>
          </a:xfrm>
        </p:grpSpPr>
        <p:sp>
          <p:nvSpPr>
            <p:cNvPr id="81" name="Original"/>
            <p:cNvSpPr/>
            <p:nvPr/>
          </p:nvSpPr>
          <p:spPr>
            <a:xfrm>
              <a:off x="237689" y="3743339"/>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invert</a:t>
              </a:r>
              <a:endParaRPr sz="1500" dirty="0">
                <a:latin typeface="+mj-lt"/>
              </a:endParaRPr>
            </a:p>
          </p:txBody>
        </p:sp>
        <p:sp>
          <p:nvSpPr>
            <p:cNvPr id="82" name="Lower Contrast"/>
            <p:cNvSpPr/>
            <p:nvPr/>
          </p:nvSpPr>
          <p:spPr>
            <a:xfrm>
              <a:off x="621018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raise c</a:t>
              </a:r>
              <a:r>
                <a:rPr sz="1500" dirty="0">
                  <a:latin typeface="+mj-lt"/>
                </a:rPr>
                <a:t>ontrast</a:t>
              </a:r>
            </a:p>
          </p:txBody>
        </p:sp>
        <p:sp>
          <p:nvSpPr>
            <p:cNvPr id="83" name="Nonlinear Lower Contrast"/>
            <p:cNvSpPr/>
            <p:nvPr/>
          </p:nvSpPr>
          <p:spPr>
            <a:xfrm>
              <a:off x="9196432" y="3743339"/>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raise</a:t>
              </a:r>
              <a:r>
                <a:rPr sz="1500" dirty="0">
                  <a:latin typeface="+mj-lt"/>
                </a:rPr>
                <a:t> </a:t>
              </a:r>
              <a:r>
                <a:rPr lang="en-US" sz="1500" dirty="0">
                  <a:latin typeface="+mj-lt"/>
                </a:rPr>
                <a:t>c</a:t>
              </a:r>
              <a:r>
                <a:rPr sz="1500" dirty="0">
                  <a:latin typeface="+mj-lt"/>
                </a:rPr>
                <a:t>ontrast</a:t>
              </a:r>
            </a:p>
          </p:txBody>
        </p:sp>
        <p:sp>
          <p:nvSpPr>
            <p:cNvPr id="84" name="Original"/>
            <p:cNvSpPr/>
            <p:nvPr/>
          </p:nvSpPr>
          <p:spPr>
            <a:xfrm>
              <a:off x="322393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lighten</a:t>
              </a:r>
              <a:endParaRPr sz="1500" dirty="0">
                <a:latin typeface="+mj-lt"/>
              </a:endParaRPr>
            </a:p>
          </p:txBody>
        </p:sp>
      </p:grpSp>
      <p:pic>
        <p:nvPicPr>
          <p:cNvPr id="86" name="latex-image-1.pdf" descr="latex-image-1.pdf"/>
          <p:cNvPicPr>
            <a:picLocks noChangeAspect="1"/>
          </p:cNvPicPr>
          <p:nvPr/>
        </p:nvPicPr>
        <p:blipFill>
          <a:blip r:embed="rId2"/>
          <a:stretch>
            <a:fillRect/>
          </a:stretch>
        </p:blipFill>
        <p:spPr>
          <a:xfrm>
            <a:off x="1161571" y="3396754"/>
            <a:ext cx="101798" cy="91083"/>
          </a:xfrm>
          <a:prstGeom prst="rect">
            <a:avLst/>
          </a:prstGeom>
          <a:ln w="12700">
            <a:miter lim="400000"/>
          </a:ln>
        </p:spPr>
      </p:pic>
      <p:pic>
        <p:nvPicPr>
          <p:cNvPr id="26" name="latex-image-2.pdf" descr="latex-image-2.pdf"/>
          <p:cNvPicPr>
            <a:picLocks noChangeAspect="1"/>
          </p:cNvPicPr>
          <p:nvPr/>
        </p:nvPicPr>
        <p:blipFill>
          <a:blip r:embed="rId11"/>
          <a:stretch>
            <a:fillRect/>
          </a:stretch>
        </p:blipFill>
        <p:spPr>
          <a:xfrm>
            <a:off x="3134706" y="3372643"/>
            <a:ext cx="626864" cy="139304"/>
          </a:xfrm>
          <a:prstGeom prst="rect">
            <a:avLst/>
          </a:prstGeom>
          <a:ln w="12700">
            <a:miter lim="400000"/>
          </a:ln>
        </p:spPr>
      </p:pic>
      <p:pic>
        <p:nvPicPr>
          <p:cNvPr id="27" name="latex-image-3.pdf" descr="latex-image-3.pdf"/>
          <p:cNvPicPr>
            <a:picLocks noChangeAspect="1"/>
          </p:cNvPicPr>
          <p:nvPr/>
        </p:nvPicPr>
        <p:blipFill>
          <a:blip r:embed="rId12"/>
          <a:stretch>
            <a:fillRect/>
          </a:stretch>
        </p:blipFill>
        <p:spPr>
          <a:xfrm>
            <a:off x="5632907" y="3266709"/>
            <a:ext cx="117872" cy="353616"/>
          </a:xfrm>
          <a:prstGeom prst="rect">
            <a:avLst/>
          </a:prstGeom>
          <a:ln w="12700">
            <a:miter lim="400000"/>
          </a:ln>
        </p:spPr>
      </p:pic>
      <p:pic>
        <p:nvPicPr>
          <p:cNvPr id="28" name="latex-image-4.pdf" descr="latex-image-4.pdf"/>
          <p:cNvPicPr>
            <a:picLocks noChangeAspect="1"/>
          </p:cNvPicPr>
          <p:nvPr/>
        </p:nvPicPr>
        <p:blipFill>
          <a:blip r:embed="rId13"/>
          <a:stretch>
            <a:fillRect/>
          </a:stretch>
        </p:blipFill>
        <p:spPr>
          <a:xfrm>
            <a:off x="7264481" y="3183662"/>
            <a:ext cx="1334096" cy="519708"/>
          </a:xfrm>
          <a:prstGeom prst="rect">
            <a:avLst/>
          </a:prstGeom>
          <a:ln w="12700">
            <a:miter lim="400000"/>
          </a:ln>
        </p:spPr>
      </p:pic>
      <p:pic>
        <p:nvPicPr>
          <p:cNvPr id="29" name="latex-image-5.pdf" descr="latex-image-5.pdf"/>
          <p:cNvPicPr>
            <a:picLocks noChangeAspect="1"/>
          </p:cNvPicPr>
          <p:nvPr/>
        </p:nvPicPr>
        <p:blipFill>
          <a:blip r:embed="rId14"/>
          <a:stretch>
            <a:fillRect/>
          </a:stretch>
        </p:blipFill>
        <p:spPr>
          <a:xfrm>
            <a:off x="901717" y="5601651"/>
            <a:ext cx="621506" cy="139304"/>
          </a:xfrm>
          <a:prstGeom prst="rect">
            <a:avLst/>
          </a:prstGeom>
          <a:ln w="12700">
            <a:miter lim="400000"/>
          </a:ln>
        </p:spPr>
      </p:pic>
      <p:pic>
        <p:nvPicPr>
          <p:cNvPr id="30" name="latex-image-6.pdf" descr="latex-image-6.pdf"/>
          <p:cNvPicPr>
            <a:picLocks noChangeAspect="1"/>
          </p:cNvPicPr>
          <p:nvPr/>
        </p:nvPicPr>
        <p:blipFill>
          <a:blip r:embed="rId15"/>
          <a:stretch>
            <a:fillRect/>
          </a:stretch>
        </p:blipFill>
        <p:spPr>
          <a:xfrm>
            <a:off x="3134705" y="5601651"/>
            <a:ext cx="626864" cy="150019"/>
          </a:xfrm>
          <a:prstGeom prst="rect">
            <a:avLst/>
          </a:prstGeom>
          <a:ln w="12700">
            <a:miter lim="400000"/>
          </a:ln>
        </p:spPr>
      </p:pic>
      <p:sp>
        <p:nvSpPr>
          <p:cNvPr id="34" name="filtering"/>
          <p:cNvSpPr/>
          <p:nvPr/>
        </p:nvSpPr>
        <p:spPr>
          <a:xfrm>
            <a:off x="302004" y="1026722"/>
            <a:ext cx="1813945"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1800"/>
            </a:lvl1pPr>
          </a:lstStyle>
          <a:p>
            <a:pPr algn="ctr"/>
            <a:r>
              <a:rPr lang="en-US" sz="1500" dirty="0">
                <a:latin typeface="+mj-lt"/>
              </a:rPr>
              <a:t>How would you implement these?</a:t>
            </a:r>
            <a:endParaRPr sz="1500" dirty="0">
              <a:latin typeface="+mj-lt"/>
            </a:endParaRPr>
          </a:p>
        </p:txBody>
      </p:sp>
    </p:spTree>
    <p:extLst>
      <p:ext uri="{BB962C8B-B14F-4D97-AF65-F5344CB8AC3E}">
        <p14:creationId xmlns:p14="http://schemas.microsoft.com/office/powerpoint/2010/main" val="2878688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Sobel filter example</a:t>
            </a:r>
            <a:endParaRPr dirty="0"/>
          </a:p>
        </p:txBody>
      </p:sp>
      <p:grpSp>
        <p:nvGrpSpPr>
          <p:cNvPr id="36" name="Group 35"/>
          <p:cNvGrpSpPr/>
          <p:nvPr/>
        </p:nvGrpSpPr>
        <p:grpSpPr>
          <a:xfrm>
            <a:off x="573971" y="2525849"/>
            <a:ext cx="7996058" cy="3481289"/>
            <a:chOff x="1059822" y="2224798"/>
            <a:chExt cx="10661410" cy="4641719"/>
          </a:xfrm>
        </p:grpSpPr>
        <p:sp>
          <p:nvSpPr>
            <p:cNvPr id="33" name="Rectangle 32"/>
            <p:cNvSpPr/>
            <p:nvPr/>
          </p:nvSpPr>
          <p:spPr>
            <a:xfrm>
              <a:off x="6846448" y="3454005"/>
              <a:ext cx="4868132" cy="492443"/>
            </a:xfrm>
            <a:prstGeom prst="rect">
              <a:avLst/>
            </a:prstGeom>
          </p:spPr>
          <p:txBody>
            <a:bodyPr wrap="square">
              <a:spAutoFit/>
            </a:bodyPr>
            <a:lstStyle/>
            <a:p>
              <a:pPr algn="ctr"/>
              <a:r>
                <a:rPr lang="en-US" dirty="0">
                  <a:latin typeface="+mj-lt"/>
                </a:rPr>
                <a:t>horizontal Sobel filter</a:t>
              </a:r>
            </a:p>
          </p:txBody>
        </p:sp>
        <p:sp>
          <p:nvSpPr>
            <p:cNvPr id="35" name="Rectangle 34"/>
            <p:cNvSpPr/>
            <p:nvPr/>
          </p:nvSpPr>
          <p:spPr>
            <a:xfrm>
              <a:off x="6853102" y="6374074"/>
              <a:ext cx="4868130" cy="492443"/>
            </a:xfrm>
            <a:prstGeom prst="rect">
              <a:avLst/>
            </a:prstGeom>
          </p:spPr>
          <p:txBody>
            <a:bodyPr wrap="square">
              <a:spAutoFit/>
            </a:bodyPr>
            <a:lstStyle/>
            <a:p>
              <a:pPr algn="ctr"/>
              <a:r>
                <a:rPr lang="en-US" dirty="0">
                  <a:latin typeface="+mj-lt"/>
                </a:rPr>
                <a:t>vertical Sobel filter</a:t>
              </a:r>
            </a:p>
          </p:txBody>
        </p:sp>
        <p:grpSp>
          <p:nvGrpSpPr>
            <p:cNvPr id="30" name="Group 29"/>
            <p:cNvGrpSpPr/>
            <p:nvPr/>
          </p:nvGrpSpPr>
          <p:grpSpPr>
            <a:xfrm>
              <a:off x="1059822" y="2224798"/>
              <a:ext cx="4868136" cy="2950851"/>
              <a:chOff x="828809" y="2802443"/>
              <a:chExt cx="4868136" cy="295085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810" y="2802443"/>
                <a:ext cx="4868135" cy="2458408"/>
              </a:xfrm>
              <a:prstGeom prst="rect">
                <a:avLst/>
              </a:prstGeom>
            </p:spPr>
          </p:pic>
          <p:sp>
            <p:nvSpPr>
              <p:cNvPr id="31" name="Rectangle 30"/>
              <p:cNvSpPr/>
              <p:nvPr/>
            </p:nvSpPr>
            <p:spPr>
              <a:xfrm>
                <a:off x="828809" y="5260851"/>
                <a:ext cx="4868135" cy="492443"/>
              </a:xfrm>
              <a:prstGeom prst="rect">
                <a:avLst/>
              </a:prstGeom>
            </p:spPr>
            <p:txBody>
              <a:bodyPr wrap="square">
                <a:spAutoFit/>
              </a:bodyPr>
              <a:lstStyle/>
              <a:p>
                <a:pPr algn="ctr"/>
                <a:r>
                  <a:rPr lang="en-US" dirty="0">
                    <a:latin typeface="+mj-lt"/>
                  </a:rPr>
                  <a:t>original</a:t>
                </a:r>
              </a:p>
            </p:txBody>
          </p:sp>
        </p:grpSp>
      </p:gr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931" y="1603948"/>
            <a:ext cx="3646109" cy="1841285"/>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8931" y="3791482"/>
            <a:ext cx="3651098" cy="1843805"/>
          </a:xfrm>
          <a:prstGeom prst="rect">
            <a:avLst/>
          </a:prstGeom>
        </p:spPr>
      </p:pic>
    </p:spTree>
    <p:extLst>
      <p:ext uri="{BB962C8B-B14F-4D97-AF65-F5344CB8AC3E}">
        <p14:creationId xmlns:p14="http://schemas.microsoft.com/office/powerpoint/2010/main" val="1795404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Several derivative filters</a:t>
            </a:r>
            <a:endParaRPr dirty="0"/>
          </a:p>
        </p:txBody>
      </p:sp>
      <p:grpSp>
        <p:nvGrpSpPr>
          <p:cNvPr id="2" name="Group 1"/>
          <p:cNvGrpSpPr/>
          <p:nvPr/>
        </p:nvGrpSpPr>
        <p:grpSpPr>
          <a:xfrm>
            <a:off x="627237" y="2136161"/>
            <a:ext cx="8267164" cy="3160223"/>
            <a:chOff x="1090373" y="1705214"/>
            <a:chExt cx="11022885" cy="4213631"/>
          </a:xfrm>
        </p:grpSpPr>
        <p:sp>
          <p:nvSpPr>
            <p:cNvPr id="18" name="Sobel"/>
            <p:cNvSpPr/>
            <p:nvPr/>
          </p:nvSpPr>
          <p:spPr>
            <a:xfrm>
              <a:off x="6768142" y="2257267"/>
              <a:ext cx="852799" cy="42703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pPr algn="ctr"/>
              <a:r>
                <a:rPr lang="en-US" sz="1800" dirty="0" err="1">
                  <a:latin typeface="+mj-lt"/>
                </a:rPr>
                <a:t>Scharr</a:t>
              </a:r>
              <a:endParaRPr sz="1800" dirty="0">
                <a:latin typeface="+mj-lt"/>
              </a:endParaRPr>
            </a:p>
          </p:txBody>
        </p:sp>
        <p:graphicFrame>
          <p:nvGraphicFramePr>
            <p:cNvPr id="19" name="Table"/>
            <p:cNvGraphicFramePr/>
            <p:nvPr/>
          </p:nvGraphicFramePr>
          <p:xfrm>
            <a:off x="8067221" y="1705214"/>
            <a:ext cx="2052156" cy="2041528"/>
          </p:xfrm>
          <a:graphic>
            <a:graphicData uri="http://schemas.openxmlformats.org/drawingml/2006/table">
              <a:tbl>
                <a:tblPr/>
                <a:tblGrid>
                  <a:gridCol w="513039">
                    <a:extLst>
                      <a:ext uri="{9D8B030D-6E8A-4147-A177-3AD203B41FA5}">
                        <a16:colId xmlns:a16="http://schemas.microsoft.com/office/drawing/2014/main" val="20000"/>
                      </a:ext>
                    </a:extLst>
                  </a:gridCol>
                  <a:gridCol w="513039">
                    <a:extLst>
                      <a:ext uri="{9D8B030D-6E8A-4147-A177-3AD203B41FA5}">
                        <a16:colId xmlns:a16="http://schemas.microsoft.com/office/drawing/2014/main" val="20001"/>
                      </a:ext>
                    </a:extLst>
                  </a:gridCol>
                  <a:gridCol w="513039">
                    <a:extLst>
                      <a:ext uri="{9D8B030D-6E8A-4147-A177-3AD203B41FA5}">
                        <a16:colId xmlns:a16="http://schemas.microsoft.com/office/drawing/2014/main" val="20002"/>
                      </a:ext>
                    </a:extLst>
                  </a:gridCol>
                </a:tblGrid>
                <a:tr h="510382">
                  <a:tc>
                    <a:txBody>
                      <a:bodyPr/>
                      <a:lstStyle/>
                      <a:p>
                        <a:pPr algn="ctr" defTabSz="914400">
                          <a:tabLst>
                            <a:tab pos="914400" algn="l"/>
                          </a:tabLst>
                        </a:pPr>
                        <a:r>
                          <a:rPr lang="en-US" sz="2400" dirty="0">
                            <a:latin typeface="+mj-lt"/>
                            <a:ea typeface="Gill Sans"/>
                            <a:cs typeface="Gill Sans"/>
                            <a:sym typeface="Gill Sans"/>
                          </a:rPr>
                          <a:t>3</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3</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10382">
                  <a:tc>
                    <a:txBody>
                      <a:bodyPr/>
                      <a:lstStyle/>
                      <a:p>
                        <a:pPr algn="ctr" defTabSz="914400">
                          <a:tabLst>
                            <a:tab pos="914400" algn="l"/>
                          </a:tabLst>
                        </a:pPr>
                        <a:r>
                          <a:rPr lang="en-US" sz="2400" dirty="0">
                            <a:latin typeface="+mj-lt"/>
                            <a:ea typeface="Gill Sans"/>
                            <a:cs typeface="Gill Sans"/>
                            <a:sym typeface="Gill Sans"/>
                          </a:rPr>
                          <a:t>10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10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510382">
                  <a:tc>
                    <a:txBody>
                      <a:bodyPr/>
                      <a:lstStyle/>
                      <a:p>
                        <a:pPr algn="ctr" defTabSz="914400">
                          <a:tabLst>
                            <a:tab pos="914400" algn="l"/>
                          </a:tabLst>
                        </a:pPr>
                        <a:r>
                          <a:rPr lang="en-US" sz="2400" dirty="0">
                            <a:latin typeface="+mj-lt"/>
                            <a:ea typeface="Gill Sans"/>
                            <a:cs typeface="Gill Sans"/>
                            <a:sym typeface="Gill Sans"/>
                          </a:rPr>
                          <a:t>3</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3</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21" name="Table"/>
            <p:cNvGraphicFramePr/>
            <p:nvPr/>
          </p:nvGraphicFramePr>
          <p:xfrm>
            <a:off x="10061102" y="1705214"/>
            <a:ext cx="2052156" cy="2041528"/>
          </p:xfrm>
          <a:graphic>
            <a:graphicData uri="http://schemas.openxmlformats.org/drawingml/2006/table">
              <a:tbl>
                <a:tblPr/>
                <a:tblGrid>
                  <a:gridCol w="513039">
                    <a:extLst>
                      <a:ext uri="{9D8B030D-6E8A-4147-A177-3AD203B41FA5}">
                        <a16:colId xmlns:a16="http://schemas.microsoft.com/office/drawing/2014/main" val="20000"/>
                      </a:ext>
                    </a:extLst>
                  </a:gridCol>
                  <a:gridCol w="513039">
                    <a:extLst>
                      <a:ext uri="{9D8B030D-6E8A-4147-A177-3AD203B41FA5}">
                        <a16:colId xmlns:a16="http://schemas.microsoft.com/office/drawing/2014/main" val="20001"/>
                      </a:ext>
                    </a:extLst>
                  </a:gridCol>
                  <a:gridCol w="513039">
                    <a:extLst>
                      <a:ext uri="{9D8B030D-6E8A-4147-A177-3AD203B41FA5}">
                        <a16:colId xmlns:a16="http://schemas.microsoft.com/office/drawing/2014/main" val="20002"/>
                      </a:ext>
                    </a:extLst>
                  </a:gridCol>
                </a:tblGrid>
                <a:tr h="510382">
                  <a:tc>
                    <a:txBody>
                      <a:bodyPr/>
                      <a:lstStyle/>
                      <a:p>
                        <a:pPr algn="ctr" defTabSz="914400">
                          <a:tabLst>
                            <a:tab pos="914400" algn="l"/>
                          </a:tabLst>
                        </a:pPr>
                        <a:r>
                          <a:rPr lang="en-US" sz="2400" dirty="0">
                            <a:latin typeface="+mj-lt"/>
                            <a:ea typeface="Gill Sans"/>
                            <a:cs typeface="Gill Sans"/>
                            <a:sym typeface="Gill Sans"/>
                          </a:rPr>
                          <a:t>3</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3</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10382">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510382">
                  <a:tc>
                    <a:txBody>
                      <a:bodyPr/>
                      <a:lstStyle/>
                      <a:p>
                        <a:pPr algn="ctr" defTabSz="914400">
                          <a:tabLst>
                            <a:tab pos="914400" algn="l"/>
                          </a:tabLst>
                        </a:pPr>
                        <a:r>
                          <a:rPr lang="en-US" sz="2400" dirty="0">
                            <a:latin typeface="+mj-lt"/>
                            <a:ea typeface="Gill Sans"/>
                            <a:cs typeface="Gill Sans"/>
                            <a:sym typeface="Gill Sans"/>
                          </a:rPr>
                          <a:t>-3</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3</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22" name="Sobel"/>
            <p:cNvSpPr/>
            <p:nvPr/>
          </p:nvSpPr>
          <p:spPr>
            <a:xfrm>
              <a:off x="1211800" y="2257267"/>
              <a:ext cx="748068" cy="42703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pPr algn="ctr"/>
              <a:r>
                <a:rPr lang="en-US" sz="1800" dirty="0">
                  <a:latin typeface="+mj-lt"/>
                </a:rPr>
                <a:t>Sobel</a:t>
              </a:r>
              <a:endParaRPr sz="1800" dirty="0">
                <a:latin typeface="+mj-lt"/>
              </a:endParaRPr>
            </a:p>
          </p:txBody>
        </p:sp>
        <p:graphicFrame>
          <p:nvGraphicFramePr>
            <p:cNvPr id="23" name="Table"/>
            <p:cNvGraphicFramePr/>
            <p:nvPr/>
          </p:nvGraphicFramePr>
          <p:xfrm>
            <a:off x="2458513" y="1705214"/>
            <a:ext cx="2052156" cy="2041528"/>
          </p:xfrm>
          <a:graphic>
            <a:graphicData uri="http://schemas.openxmlformats.org/drawingml/2006/table">
              <a:tbl>
                <a:tblPr/>
                <a:tblGrid>
                  <a:gridCol w="513039">
                    <a:extLst>
                      <a:ext uri="{9D8B030D-6E8A-4147-A177-3AD203B41FA5}">
                        <a16:colId xmlns:a16="http://schemas.microsoft.com/office/drawing/2014/main" val="20000"/>
                      </a:ext>
                    </a:extLst>
                  </a:gridCol>
                  <a:gridCol w="513039">
                    <a:extLst>
                      <a:ext uri="{9D8B030D-6E8A-4147-A177-3AD203B41FA5}">
                        <a16:colId xmlns:a16="http://schemas.microsoft.com/office/drawing/2014/main" val="20001"/>
                      </a:ext>
                    </a:extLst>
                  </a:gridCol>
                  <a:gridCol w="513039">
                    <a:extLst>
                      <a:ext uri="{9D8B030D-6E8A-4147-A177-3AD203B41FA5}">
                        <a16:colId xmlns:a16="http://schemas.microsoft.com/office/drawing/2014/main" val="20002"/>
                      </a:ext>
                    </a:extLst>
                  </a:gridCol>
                </a:tblGrid>
                <a:tr h="510382">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10382">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510382">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24" name="Table"/>
            <p:cNvGraphicFramePr/>
            <p:nvPr/>
          </p:nvGraphicFramePr>
          <p:xfrm>
            <a:off x="4452394" y="1705214"/>
            <a:ext cx="2052156" cy="2041528"/>
          </p:xfrm>
          <a:graphic>
            <a:graphicData uri="http://schemas.openxmlformats.org/drawingml/2006/table">
              <a:tbl>
                <a:tblPr/>
                <a:tblGrid>
                  <a:gridCol w="513039">
                    <a:extLst>
                      <a:ext uri="{9D8B030D-6E8A-4147-A177-3AD203B41FA5}">
                        <a16:colId xmlns:a16="http://schemas.microsoft.com/office/drawing/2014/main" val="20000"/>
                      </a:ext>
                    </a:extLst>
                  </a:gridCol>
                  <a:gridCol w="513039">
                    <a:extLst>
                      <a:ext uri="{9D8B030D-6E8A-4147-A177-3AD203B41FA5}">
                        <a16:colId xmlns:a16="http://schemas.microsoft.com/office/drawing/2014/main" val="20001"/>
                      </a:ext>
                    </a:extLst>
                  </a:gridCol>
                  <a:gridCol w="513039">
                    <a:extLst>
                      <a:ext uri="{9D8B030D-6E8A-4147-A177-3AD203B41FA5}">
                        <a16:colId xmlns:a16="http://schemas.microsoft.com/office/drawing/2014/main" val="20002"/>
                      </a:ext>
                    </a:extLst>
                  </a:gridCol>
                </a:tblGrid>
                <a:tr h="510382">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10382">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510382">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25" name="Sobel"/>
            <p:cNvSpPr/>
            <p:nvPr/>
          </p:nvSpPr>
          <p:spPr>
            <a:xfrm>
              <a:off x="1090373" y="4429370"/>
              <a:ext cx="962571" cy="42703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pPr algn="ctr"/>
              <a:r>
                <a:rPr lang="en-US" sz="1800" dirty="0">
                  <a:latin typeface="+mj-lt"/>
                </a:rPr>
                <a:t>Prewitt</a:t>
              </a:r>
              <a:endParaRPr sz="1800" dirty="0">
                <a:latin typeface="+mj-lt"/>
              </a:endParaRPr>
            </a:p>
          </p:txBody>
        </p:sp>
        <p:graphicFrame>
          <p:nvGraphicFramePr>
            <p:cNvPr id="26" name="Table"/>
            <p:cNvGraphicFramePr/>
            <p:nvPr/>
          </p:nvGraphicFramePr>
          <p:xfrm>
            <a:off x="2444336" y="3877317"/>
            <a:ext cx="2052156" cy="2041528"/>
          </p:xfrm>
          <a:graphic>
            <a:graphicData uri="http://schemas.openxmlformats.org/drawingml/2006/table">
              <a:tbl>
                <a:tblPr/>
                <a:tblGrid>
                  <a:gridCol w="513039">
                    <a:extLst>
                      <a:ext uri="{9D8B030D-6E8A-4147-A177-3AD203B41FA5}">
                        <a16:colId xmlns:a16="http://schemas.microsoft.com/office/drawing/2014/main" val="20000"/>
                      </a:ext>
                    </a:extLst>
                  </a:gridCol>
                  <a:gridCol w="513039">
                    <a:extLst>
                      <a:ext uri="{9D8B030D-6E8A-4147-A177-3AD203B41FA5}">
                        <a16:colId xmlns:a16="http://schemas.microsoft.com/office/drawing/2014/main" val="20001"/>
                      </a:ext>
                    </a:extLst>
                  </a:gridCol>
                  <a:gridCol w="513039">
                    <a:extLst>
                      <a:ext uri="{9D8B030D-6E8A-4147-A177-3AD203B41FA5}">
                        <a16:colId xmlns:a16="http://schemas.microsoft.com/office/drawing/2014/main" val="20002"/>
                      </a:ext>
                    </a:extLst>
                  </a:gridCol>
                </a:tblGrid>
                <a:tr h="510382">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10382">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510382">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27" name="Table"/>
            <p:cNvGraphicFramePr/>
            <p:nvPr/>
          </p:nvGraphicFramePr>
          <p:xfrm>
            <a:off x="4438217" y="3877316"/>
            <a:ext cx="2052156" cy="2041528"/>
          </p:xfrm>
          <a:graphic>
            <a:graphicData uri="http://schemas.openxmlformats.org/drawingml/2006/table">
              <a:tbl>
                <a:tblPr/>
                <a:tblGrid>
                  <a:gridCol w="513039">
                    <a:extLst>
                      <a:ext uri="{9D8B030D-6E8A-4147-A177-3AD203B41FA5}">
                        <a16:colId xmlns:a16="http://schemas.microsoft.com/office/drawing/2014/main" val="20000"/>
                      </a:ext>
                    </a:extLst>
                  </a:gridCol>
                  <a:gridCol w="513039">
                    <a:extLst>
                      <a:ext uri="{9D8B030D-6E8A-4147-A177-3AD203B41FA5}">
                        <a16:colId xmlns:a16="http://schemas.microsoft.com/office/drawing/2014/main" val="20001"/>
                      </a:ext>
                    </a:extLst>
                  </a:gridCol>
                  <a:gridCol w="513039">
                    <a:extLst>
                      <a:ext uri="{9D8B030D-6E8A-4147-A177-3AD203B41FA5}">
                        <a16:colId xmlns:a16="http://schemas.microsoft.com/office/drawing/2014/main" val="20002"/>
                      </a:ext>
                    </a:extLst>
                  </a:gridCol>
                </a:tblGrid>
                <a:tr h="510382">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10382">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510382">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a:t>
                        </a: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28" name="Sobel"/>
            <p:cNvSpPr/>
            <p:nvPr/>
          </p:nvSpPr>
          <p:spPr>
            <a:xfrm>
              <a:off x="6668713" y="4425783"/>
              <a:ext cx="1047180"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3800">
                  <a:latin typeface="Gill Sans"/>
                  <a:ea typeface="Gill Sans"/>
                  <a:cs typeface="Gill Sans"/>
                  <a:sym typeface="Gill Sans"/>
                </a:defRPr>
              </a:lvl1pPr>
            </a:lstStyle>
            <a:p>
              <a:pPr algn="ctr"/>
              <a:r>
                <a:rPr lang="en-US" sz="1800" dirty="0">
                  <a:latin typeface="+mj-lt"/>
                </a:rPr>
                <a:t>Roberts</a:t>
              </a:r>
              <a:endParaRPr sz="1800" dirty="0">
                <a:latin typeface="+mj-lt"/>
              </a:endParaRPr>
            </a:p>
          </p:txBody>
        </p:sp>
        <p:graphicFrame>
          <p:nvGraphicFramePr>
            <p:cNvPr id="29" name="Table"/>
            <p:cNvGraphicFramePr/>
            <p:nvPr/>
          </p:nvGraphicFramePr>
          <p:xfrm>
            <a:off x="8323739" y="4128921"/>
            <a:ext cx="1368104" cy="1361019"/>
          </p:xfrm>
          <a:graphic>
            <a:graphicData uri="http://schemas.openxmlformats.org/drawingml/2006/table">
              <a:tbl>
                <a:tblPr/>
                <a:tblGrid>
                  <a:gridCol w="513039">
                    <a:extLst>
                      <a:ext uri="{9D8B030D-6E8A-4147-A177-3AD203B41FA5}">
                        <a16:colId xmlns:a16="http://schemas.microsoft.com/office/drawing/2014/main" val="20000"/>
                      </a:ext>
                    </a:extLst>
                  </a:gridCol>
                  <a:gridCol w="513039">
                    <a:extLst>
                      <a:ext uri="{9D8B030D-6E8A-4147-A177-3AD203B41FA5}">
                        <a16:colId xmlns:a16="http://schemas.microsoft.com/office/drawing/2014/main" val="20001"/>
                      </a:ext>
                    </a:extLst>
                  </a:gridCol>
                </a:tblGrid>
                <a:tr h="510382">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10382">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bl>
            </a:graphicData>
          </a:graphic>
        </p:graphicFrame>
        <p:graphicFrame>
          <p:nvGraphicFramePr>
            <p:cNvPr id="31" name="Table"/>
            <p:cNvGraphicFramePr/>
            <p:nvPr/>
          </p:nvGraphicFramePr>
          <p:xfrm>
            <a:off x="10317621" y="4128921"/>
            <a:ext cx="1368104" cy="1361019"/>
          </p:xfrm>
          <a:graphic>
            <a:graphicData uri="http://schemas.openxmlformats.org/drawingml/2006/table">
              <a:tbl>
                <a:tblPr/>
                <a:tblGrid>
                  <a:gridCol w="513039">
                    <a:extLst>
                      <a:ext uri="{9D8B030D-6E8A-4147-A177-3AD203B41FA5}">
                        <a16:colId xmlns:a16="http://schemas.microsoft.com/office/drawing/2014/main" val="20000"/>
                      </a:ext>
                    </a:extLst>
                  </a:gridCol>
                  <a:gridCol w="513039">
                    <a:extLst>
                      <a:ext uri="{9D8B030D-6E8A-4147-A177-3AD203B41FA5}">
                        <a16:colId xmlns:a16="http://schemas.microsoft.com/office/drawing/2014/main" val="20001"/>
                      </a:ext>
                    </a:extLst>
                  </a:gridCol>
                </a:tblGrid>
                <a:tr h="510382">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10382">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bl>
            </a:graphicData>
          </a:graphic>
        </p:graphicFrame>
      </p:grpSp>
      <p:sp>
        <p:nvSpPr>
          <p:cNvPr id="32" name="Shape 667"/>
          <p:cNvSpPr txBox="1">
            <a:spLocks/>
          </p:cNvSpPr>
          <p:nvPr/>
        </p:nvSpPr>
        <p:spPr>
          <a:xfrm>
            <a:off x="379828" y="5228011"/>
            <a:ext cx="8384345" cy="58034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1800" dirty="0"/>
              <a:t>How are the other filters derived and how do they relate to the Sobel filter?</a:t>
            </a:r>
          </a:p>
          <a:p>
            <a:pPr marL="257175" indent="-257175">
              <a:buFont typeface="Arial" panose="020B0604020202020204" pitchFamily="34" charset="0"/>
              <a:buChar char="•"/>
            </a:pPr>
            <a:r>
              <a:rPr lang="en-US" sz="1800" dirty="0"/>
              <a:t>How would you derive a derivative filter that is larger than 3x3?</a:t>
            </a:r>
          </a:p>
        </p:txBody>
      </p:sp>
    </p:spTree>
    <p:extLst>
      <p:ext uri="{BB962C8B-B14F-4D97-AF65-F5344CB8AC3E}">
        <p14:creationId xmlns:p14="http://schemas.microsoft.com/office/powerpoint/2010/main" val="217384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Computing image gradients</a:t>
            </a:r>
            <a:endParaRPr dirty="0"/>
          </a:p>
        </p:txBody>
      </p:sp>
      <p:sp>
        <p:nvSpPr>
          <p:cNvPr id="13" name="Shape 667"/>
          <p:cNvSpPr txBox="1">
            <a:spLocks/>
          </p:cNvSpPr>
          <p:nvPr/>
        </p:nvSpPr>
        <p:spPr>
          <a:xfrm>
            <a:off x="379828" y="1643371"/>
            <a:ext cx="8384345"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800" dirty="0"/>
              <a:t>Select your favorite derivative filters.</a:t>
            </a:r>
          </a:p>
        </p:txBody>
      </p:sp>
      <p:grpSp>
        <p:nvGrpSpPr>
          <p:cNvPr id="2" name="Group 1"/>
          <p:cNvGrpSpPr/>
          <p:nvPr/>
        </p:nvGrpSpPr>
        <p:grpSpPr>
          <a:xfrm>
            <a:off x="5038334" y="2145695"/>
            <a:ext cx="1993450" cy="1311594"/>
            <a:chOff x="6447300" y="2242242"/>
            <a:chExt cx="2657933" cy="1748791"/>
          </a:xfrm>
        </p:grpSpPr>
        <p:graphicFrame>
          <p:nvGraphicFramePr>
            <p:cNvPr id="5" name="Table"/>
            <p:cNvGraphicFramePr/>
            <p:nvPr/>
          </p:nvGraphicFramePr>
          <p:xfrm>
            <a:off x="7344685" y="2242242"/>
            <a:ext cx="1760548" cy="1748791"/>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6" name="latex-image-3.pdf" descr="latex-image-3.pdf"/>
            <p:cNvPicPr>
              <a:picLocks noChangeAspect="1"/>
            </p:cNvPicPr>
            <p:nvPr/>
          </p:nvPicPr>
          <p:blipFill>
            <a:blip r:embed="rId2"/>
            <a:stretch>
              <a:fillRect/>
            </a:stretch>
          </p:blipFill>
          <p:spPr>
            <a:xfrm>
              <a:off x="6447300" y="2732840"/>
              <a:ext cx="696516" cy="330399"/>
            </a:xfrm>
            <a:prstGeom prst="rect">
              <a:avLst/>
            </a:prstGeom>
            <a:ln w="12700">
              <a:miter lim="400000"/>
            </a:ln>
          </p:spPr>
        </p:pic>
      </p:grpSp>
      <p:grpSp>
        <p:nvGrpSpPr>
          <p:cNvPr id="3" name="Group 2"/>
          <p:cNvGrpSpPr/>
          <p:nvPr/>
        </p:nvGrpSpPr>
        <p:grpSpPr>
          <a:xfrm>
            <a:off x="2442320" y="2145695"/>
            <a:ext cx="2010561" cy="1311594"/>
            <a:chOff x="2448386" y="2242244"/>
            <a:chExt cx="2680748" cy="1748791"/>
          </a:xfrm>
        </p:grpSpPr>
        <p:graphicFrame>
          <p:nvGraphicFramePr>
            <p:cNvPr id="4" name="Table"/>
            <p:cNvGraphicFramePr/>
            <p:nvPr/>
          </p:nvGraphicFramePr>
          <p:xfrm>
            <a:off x="3368586" y="2242244"/>
            <a:ext cx="1760548" cy="1748791"/>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7" name="latex-image-4.pdf" descr="latex-image-4.pdf"/>
            <p:cNvPicPr>
              <a:picLocks noChangeAspect="1"/>
            </p:cNvPicPr>
            <p:nvPr/>
          </p:nvPicPr>
          <p:blipFill>
            <a:blip r:embed="rId3"/>
            <a:stretch>
              <a:fillRect/>
            </a:stretch>
          </p:blipFill>
          <p:spPr>
            <a:xfrm>
              <a:off x="2448386" y="2755165"/>
              <a:ext cx="714376" cy="285751"/>
            </a:xfrm>
            <a:prstGeom prst="rect">
              <a:avLst/>
            </a:prstGeom>
            <a:ln w="12700">
              <a:miter lim="400000"/>
            </a:ln>
          </p:spPr>
        </p:pic>
      </p:grpSp>
    </p:spTree>
    <p:extLst>
      <p:ext uri="{BB962C8B-B14F-4D97-AF65-F5344CB8AC3E}">
        <p14:creationId xmlns:p14="http://schemas.microsoft.com/office/powerpoint/2010/main" val="609985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Computing image gradients</a:t>
            </a:r>
            <a:endParaRPr dirty="0"/>
          </a:p>
        </p:txBody>
      </p:sp>
      <p:sp>
        <p:nvSpPr>
          <p:cNvPr id="13" name="Shape 667"/>
          <p:cNvSpPr txBox="1">
            <a:spLocks/>
          </p:cNvSpPr>
          <p:nvPr/>
        </p:nvSpPr>
        <p:spPr>
          <a:xfrm>
            <a:off x="379828" y="1643371"/>
            <a:ext cx="8384345"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800" dirty="0"/>
              <a:t>Select your favorite derivative filters.</a:t>
            </a:r>
          </a:p>
        </p:txBody>
      </p:sp>
      <p:grpSp>
        <p:nvGrpSpPr>
          <p:cNvPr id="2" name="Group 1"/>
          <p:cNvGrpSpPr/>
          <p:nvPr/>
        </p:nvGrpSpPr>
        <p:grpSpPr>
          <a:xfrm>
            <a:off x="5038334" y="2145695"/>
            <a:ext cx="1993450" cy="1311594"/>
            <a:chOff x="6447300" y="2242242"/>
            <a:chExt cx="2657933" cy="1748791"/>
          </a:xfrm>
        </p:grpSpPr>
        <p:graphicFrame>
          <p:nvGraphicFramePr>
            <p:cNvPr id="5" name="Table"/>
            <p:cNvGraphicFramePr/>
            <p:nvPr/>
          </p:nvGraphicFramePr>
          <p:xfrm>
            <a:off x="7344685" y="2242242"/>
            <a:ext cx="1760548" cy="1748791"/>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6" name="latex-image-3.pdf" descr="latex-image-3.pdf"/>
            <p:cNvPicPr>
              <a:picLocks noChangeAspect="1"/>
            </p:cNvPicPr>
            <p:nvPr/>
          </p:nvPicPr>
          <p:blipFill>
            <a:blip r:embed="rId2"/>
            <a:stretch>
              <a:fillRect/>
            </a:stretch>
          </p:blipFill>
          <p:spPr>
            <a:xfrm>
              <a:off x="6447300" y="2732840"/>
              <a:ext cx="696516" cy="330399"/>
            </a:xfrm>
            <a:prstGeom prst="rect">
              <a:avLst/>
            </a:prstGeom>
            <a:ln w="12700">
              <a:miter lim="400000"/>
            </a:ln>
          </p:spPr>
        </p:pic>
      </p:grpSp>
      <p:grpSp>
        <p:nvGrpSpPr>
          <p:cNvPr id="3" name="Group 2"/>
          <p:cNvGrpSpPr/>
          <p:nvPr/>
        </p:nvGrpSpPr>
        <p:grpSpPr>
          <a:xfrm>
            <a:off x="2442320" y="2145695"/>
            <a:ext cx="2010561" cy="1311594"/>
            <a:chOff x="2448386" y="2242244"/>
            <a:chExt cx="2680748" cy="1748791"/>
          </a:xfrm>
        </p:grpSpPr>
        <p:graphicFrame>
          <p:nvGraphicFramePr>
            <p:cNvPr id="4" name="Table"/>
            <p:cNvGraphicFramePr/>
            <p:nvPr/>
          </p:nvGraphicFramePr>
          <p:xfrm>
            <a:off x="3368586" y="2242244"/>
            <a:ext cx="1760548" cy="1748791"/>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7" name="latex-image-4.pdf" descr="latex-image-4.pdf"/>
            <p:cNvPicPr>
              <a:picLocks noChangeAspect="1"/>
            </p:cNvPicPr>
            <p:nvPr/>
          </p:nvPicPr>
          <p:blipFill>
            <a:blip r:embed="rId3"/>
            <a:stretch>
              <a:fillRect/>
            </a:stretch>
          </p:blipFill>
          <p:spPr>
            <a:xfrm>
              <a:off x="2448386" y="2755165"/>
              <a:ext cx="714376" cy="285751"/>
            </a:xfrm>
            <a:prstGeom prst="rect">
              <a:avLst/>
            </a:prstGeom>
            <a:ln w="12700">
              <a:miter lim="400000"/>
            </a:ln>
          </p:spPr>
        </p:pic>
      </p:grpSp>
      <p:sp>
        <p:nvSpPr>
          <p:cNvPr id="23" name="Shape 667"/>
          <p:cNvSpPr txBox="1">
            <a:spLocks/>
          </p:cNvSpPr>
          <p:nvPr/>
        </p:nvSpPr>
        <p:spPr>
          <a:xfrm>
            <a:off x="379828" y="3228960"/>
            <a:ext cx="8384345"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startAt="2"/>
            </a:pPr>
            <a:r>
              <a:rPr lang="en-US" sz="1800" dirty="0"/>
              <a:t>Convolve with the image to compute derivatives.</a:t>
            </a:r>
          </a:p>
        </p:txBody>
      </p:sp>
      <p:pic>
        <p:nvPicPr>
          <p:cNvPr id="31" name="latex-image-1.pdf" descr="latex-image-1.pdf"/>
          <p:cNvPicPr>
            <a:picLocks noChangeAspect="1"/>
          </p:cNvPicPr>
          <p:nvPr/>
        </p:nvPicPr>
        <p:blipFill>
          <a:blip r:embed="rId4"/>
          <a:stretch>
            <a:fillRect/>
          </a:stretch>
        </p:blipFill>
        <p:spPr>
          <a:xfrm>
            <a:off x="2608473" y="3731284"/>
            <a:ext cx="1406426" cy="515690"/>
          </a:xfrm>
          <a:prstGeom prst="rect">
            <a:avLst/>
          </a:prstGeom>
          <a:ln w="12700">
            <a:miter lim="400000"/>
          </a:ln>
        </p:spPr>
      </p:pic>
      <p:pic>
        <p:nvPicPr>
          <p:cNvPr id="32" name="latex-image-2.pdf" descr="latex-image-2.pdf"/>
          <p:cNvPicPr>
            <a:picLocks noChangeAspect="1"/>
          </p:cNvPicPr>
          <p:nvPr/>
        </p:nvPicPr>
        <p:blipFill>
          <a:blip r:embed="rId5"/>
          <a:stretch>
            <a:fillRect/>
          </a:stretch>
        </p:blipFill>
        <p:spPr>
          <a:xfrm>
            <a:off x="5242922" y="3711191"/>
            <a:ext cx="1399729" cy="555874"/>
          </a:xfrm>
          <a:prstGeom prst="rect">
            <a:avLst/>
          </a:prstGeom>
          <a:ln w="12700">
            <a:miter lim="400000"/>
          </a:ln>
        </p:spPr>
      </p:pic>
    </p:spTree>
    <p:extLst>
      <p:ext uri="{BB962C8B-B14F-4D97-AF65-F5344CB8AC3E}">
        <p14:creationId xmlns:p14="http://schemas.microsoft.com/office/powerpoint/2010/main" val="3178134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Computing image gradients</a:t>
            </a:r>
            <a:endParaRPr dirty="0"/>
          </a:p>
        </p:txBody>
      </p:sp>
      <p:sp>
        <p:nvSpPr>
          <p:cNvPr id="13" name="Shape 667"/>
          <p:cNvSpPr txBox="1">
            <a:spLocks/>
          </p:cNvSpPr>
          <p:nvPr/>
        </p:nvSpPr>
        <p:spPr>
          <a:xfrm>
            <a:off x="379828" y="1643371"/>
            <a:ext cx="8384345"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a:pPr>
            <a:r>
              <a:rPr lang="en-US" sz="1800" dirty="0"/>
              <a:t>Select your favorite derivative filters.</a:t>
            </a:r>
          </a:p>
        </p:txBody>
      </p:sp>
      <p:grpSp>
        <p:nvGrpSpPr>
          <p:cNvPr id="2" name="Group 1"/>
          <p:cNvGrpSpPr/>
          <p:nvPr/>
        </p:nvGrpSpPr>
        <p:grpSpPr>
          <a:xfrm>
            <a:off x="5038334" y="2145695"/>
            <a:ext cx="1993450" cy="1311594"/>
            <a:chOff x="6447300" y="2242242"/>
            <a:chExt cx="2657933" cy="1748791"/>
          </a:xfrm>
        </p:grpSpPr>
        <p:graphicFrame>
          <p:nvGraphicFramePr>
            <p:cNvPr id="5" name="Table"/>
            <p:cNvGraphicFramePr/>
            <p:nvPr/>
          </p:nvGraphicFramePr>
          <p:xfrm>
            <a:off x="7344685" y="2242242"/>
            <a:ext cx="1760548" cy="1748791"/>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0</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6" name="latex-image-3.pdf" descr="latex-image-3.pdf"/>
            <p:cNvPicPr>
              <a:picLocks noChangeAspect="1"/>
            </p:cNvPicPr>
            <p:nvPr/>
          </p:nvPicPr>
          <p:blipFill>
            <a:blip r:embed="rId2"/>
            <a:stretch>
              <a:fillRect/>
            </a:stretch>
          </p:blipFill>
          <p:spPr>
            <a:xfrm>
              <a:off x="6447300" y="2732840"/>
              <a:ext cx="696516" cy="330399"/>
            </a:xfrm>
            <a:prstGeom prst="rect">
              <a:avLst/>
            </a:prstGeom>
            <a:ln w="12700">
              <a:miter lim="400000"/>
            </a:ln>
          </p:spPr>
        </p:pic>
      </p:grpSp>
      <p:grpSp>
        <p:nvGrpSpPr>
          <p:cNvPr id="3" name="Group 2"/>
          <p:cNvGrpSpPr/>
          <p:nvPr/>
        </p:nvGrpSpPr>
        <p:grpSpPr>
          <a:xfrm>
            <a:off x="2442320" y="2145695"/>
            <a:ext cx="2010561" cy="1311594"/>
            <a:chOff x="2448386" y="2242244"/>
            <a:chExt cx="2680748" cy="1748791"/>
          </a:xfrm>
        </p:grpSpPr>
        <p:graphicFrame>
          <p:nvGraphicFramePr>
            <p:cNvPr id="4" name="Table"/>
            <p:cNvGraphicFramePr/>
            <p:nvPr/>
          </p:nvGraphicFramePr>
          <p:xfrm>
            <a:off x="3368586" y="2242244"/>
            <a:ext cx="1760548" cy="1748791"/>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sz="2400" dirty="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7" name="latex-image-4.pdf" descr="latex-image-4.pdf"/>
            <p:cNvPicPr>
              <a:picLocks noChangeAspect="1"/>
            </p:cNvPicPr>
            <p:nvPr/>
          </p:nvPicPr>
          <p:blipFill>
            <a:blip r:embed="rId3"/>
            <a:stretch>
              <a:fillRect/>
            </a:stretch>
          </p:blipFill>
          <p:spPr>
            <a:xfrm>
              <a:off x="2448386" y="2755165"/>
              <a:ext cx="714376" cy="285751"/>
            </a:xfrm>
            <a:prstGeom prst="rect">
              <a:avLst/>
            </a:prstGeom>
            <a:ln w="12700">
              <a:miter lim="400000"/>
            </a:ln>
          </p:spPr>
        </p:pic>
      </p:grpSp>
      <p:sp>
        <p:nvSpPr>
          <p:cNvPr id="23" name="Shape 667"/>
          <p:cNvSpPr txBox="1">
            <a:spLocks/>
          </p:cNvSpPr>
          <p:nvPr/>
        </p:nvSpPr>
        <p:spPr>
          <a:xfrm>
            <a:off x="379828" y="3228960"/>
            <a:ext cx="8384345"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startAt="2"/>
            </a:pPr>
            <a:r>
              <a:rPr lang="en-US" sz="1800" dirty="0"/>
              <a:t>Convolve with the image to compute derivatives.</a:t>
            </a:r>
          </a:p>
        </p:txBody>
      </p:sp>
      <p:pic>
        <p:nvPicPr>
          <p:cNvPr id="31" name="latex-image-1.pdf" descr="latex-image-1.pdf"/>
          <p:cNvPicPr>
            <a:picLocks noChangeAspect="1"/>
          </p:cNvPicPr>
          <p:nvPr/>
        </p:nvPicPr>
        <p:blipFill>
          <a:blip r:embed="rId4"/>
          <a:stretch>
            <a:fillRect/>
          </a:stretch>
        </p:blipFill>
        <p:spPr>
          <a:xfrm>
            <a:off x="2608473" y="3731284"/>
            <a:ext cx="1406426" cy="515690"/>
          </a:xfrm>
          <a:prstGeom prst="rect">
            <a:avLst/>
          </a:prstGeom>
          <a:ln w="12700">
            <a:miter lim="400000"/>
          </a:ln>
        </p:spPr>
      </p:pic>
      <p:pic>
        <p:nvPicPr>
          <p:cNvPr id="32" name="latex-image-2.pdf" descr="latex-image-2.pdf"/>
          <p:cNvPicPr>
            <a:picLocks noChangeAspect="1"/>
          </p:cNvPicPr>
          <p:nvPr/>
        </p:nvPicPr>
        <p:blipFill>
          <a:blip r:embed="rId5"/>
          <a:stretch>
            <a:fillRect/>
          </a:stretch>
        </p:blipFill>
        <p:spPr>
          <a:xfrm>
            <a:off x="5242922" y="3711191"/>
            <a:ext cx="1399729" cy="555874"/>
          </a:xfrm>
          <a:prstGeom prst="rect">
            <a:avLst/>
          </a:prstGeom>
          <a:ln w="12700">
            <a:miter lim="400000"/>
          </a:ln>
        </p:spPr>
      </p:pic>
      <p:sp>
        <p:nvSpPr>
          <p:cNvPr id="33" name="Shape 667"/>
          <p:cNvSpPr txBox="1">
            <a:spLocks/>
          </p:cNvSpPr>
          <p:nvPr/>
        </p:nvSpPr>
        <p:spPr>
          <a:xfrm>
            <a:off x="379828" y="4346541"/>
            <a:ext cx="8384345"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mj-lt"/>
              <a:buAutoNum type="arabicPeriod" startAt="3"/>
            </a:pPr>
            <a:r>
              <a:rPr lang="en-US" sz="1800" dirty="0"/>
              <a:t>Form the image gradient, and compute its direction and amplitude.</a:t>
            </a:r>
          </a:p>
        </p:txBody>
      </p:sp>
      <p:grpSp>
        <p:nvGrpSpPr>
          <p:cNvPr id="11" name="Group 10"/>
          <p:cNvGrpSpPr/>
          <p:nvPr/>
        </p:nvGrpSpPr>
        <p:grpSpPr>
          <a:xfrm>
            <a:off x="830238" y="4848863"/>
            <a:ext cx="7483526" cy="582930"/>
            <a:chOff x="2147439" y="5599552"/>
            <a:chExt cx="9978035" cy="777240"/>
          </a:xfrm>
        </p:grpSpPr>
        <p:pic>
          <p:nvPicPr>
            <p:cNvPr id="34" name="latex-image-5.pdf" descr="latex-image-5.pdf"/>
            <p:cNvPicPr>
              <a:picLocks noChangeAspect="1"/>
            </p:cNvPicPr>
            <p:nvPr/>
          </p:nvPicPr>
          <p:blipFill>
            <a:blip r:embed="rId6"/>
            <a:stretch>
              <a:fillRect/>
            </a:stretch>
          </p:blipFill>
          <p:spPr>
            <a:xfrm>
              <a:off x="2147439" y="5599552"/>
              <a:ext cx="2268141" cy="776884"/>
            </a:xfrm>
            <a:prstGeom prst="rect">
              <a:avLst/>
            </a:prstGeom>
            <a:ln w="12700">
              <a:miter lim="400000"/>
            </a:ln>
          </p:spPr>
        </p:pic>
        <p:pic>
          <p:nvPicPr>
            <p:cNvPr id="35" name="droppedImage.pdf" descr="droppedImage.pdf"/>
            <p:cNvPicPr>
              <a:picLocks noChangeAspect="1"/>
            </p:cNvPicPr>
            <p:nvPr/>
          </p:nvPicPr>
          <p:blipFill>
            <a:blip r:embed="rId7"/>
            <a:stretch>
              <a:fillRect/>
            </a:stretch>
          </p:blipFill>
          <p:spPr>
            <a:xfrm>
              <a:off x="5172610" y="5599552"/>
              <a:ext cx="2921354" cy="777240"/>
            </a:xfrm>
            <a:prstGeom prst="rect">
              <a:avLst/>
            </a:prstGeom>
            <a:ln w="12700">
              <a:miter lim="400000"/>
            </a:ln>
          </p:spPr>
        </p:pic>
        <p:pic>
          <p:nvPicPr>
            <p:cNvPr id="36" name="droppedImage.pdf" descr="droppedImage.pdf"/>
            <p:cNvPicPr>
              <a:picLocks noChangeAspect="1"/>
            </p:cNvPicPr>
            <p:nvPr/>
          </p:nvPicPr>
          <p:blipFill>
            <a:blip r:embed="rId8"/>
            <a:stretch>
              <a:fillRect/>
            </a:stretch>
          </p:blipFill>
          <p:spPr>
            <a:xfrm>
              <a:off x="8850994" y="5599552"/>
              <a:ext cx="3274480" cy="777240"/>
            </a:xfrm>
            <a:prstGeom prst="rect">
              <a:avLst/>
            </a:prstGeom>
            <a:ln w="12700">
              <a:miter lim="400000"/>
            </a:ln>
          </p:spPr>
        </p:pic>
      </p:grpSp>
      <p:sp>
        <p:nvSpPr>
          <p:cNvPr id="38" name="Shape 667"/>
          <p:cNvSpPr txBox="1">
            <a:spLocks/>
          </p:cNvSpPr>
          <p:nvPr/>
        </p:nvSpPr>
        <p:spPr>
          <a:xfrm>
            <a:off x="830237" y="5464122"/>
            <a:ext cx="1701106"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gradient</a:t>
            </a:r>
          </a:p>
        </p:txBody>
      </p:sp>
      <p:sp>
        <p:nvSpPr>
          <p:cNvPr id="39" name="Shape 667"/>
          <p:cNvSpPr txBox="1">
            <a:spLocks/>
          </p:cNvSpPr>
          <p:nvPr/>
        </p:nvSpPr>
        <p:spPr>
          <a:xfrm>
            <a:off x="3099116" y="5463323"/>
            <a:ext cx="2191016"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direction</a:t>
            </a:r>
          </a:p>
        </p:txBody>
      </p:sp>
      <p:sp>
        <p:nvSpPr>
          <p:cNvPr id="40" name="Shape 667"/>
          <p:cNvSpPr txBox="1">
            <a:spLocks/>
          </p:cNvSpPr>
          <p:nvPr/>
        </p:nvSpPr>
        <p:spPr>
          <a:xfrm>
            <a:off x="5857904" y="5463322"/>
            <a:ext cx="2455859"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amplitude</a:t>
            </a:r>
          </a:p>
        </p:txBody>
      </p:sp>
    </p:spTree>
    <p:extLst>
      <p:ext uri="{BB962C8B-B14F-4D97-AF65-F5344CB8AC3E}">
        <p14:creationId xmlns:p14="http://schemas.microsoft.com/office/powerpoint/2010/main" val="3197326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Image gradient example</a:t>
            </a:r>
            <a:endParaRPr dirty="0"/>
          </a:p>
        </p:txBody>
      </p:sp>
      <p:grpSp>
        <p:nvGrpSpPr>
          <p:cNvPr id="16" name="Group 15"/>
          <p:cNvGrpSpPr/>
          <p:nvPr/>
        </p:nvGrpSpPr>
        <p:grpSpPr>
          <a:xfrm>
            <a:off x="194384" y="1666490"/>
            <a:ext cx="8755232" cy="3846882"/>
            <a:chOff x="196675" y="1325563"/>
            <a:chExt cx="11673642" cy="5129176"/>
          </a:xfrm>
        </p:grpSpPr>
        <p:grpSp>
          <p:nvGrpSpPr>
            <p:cNvPr id="14" name="Group 13"/>
            <p:cNvGrpSpPr/>
            <p:nvPr/>
          </p:nvGrpSpPr>
          <p:grpSpPr>
            <a:xfrm>
              <a:off x="196675" y="1325563"/>
              <a:ext cx="5620942" cy="5129176"/>
              <a:chOff x="475058" y="1325563"/>
              <a:chExt cx="5620942" cy="5129176"/>
            </a:xfrm>
          </p:grpSpPr>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1325563"/>
                <a:ext cx="3352800" cy="2514600"/>
              </a:xfrm>
              <a:prstGeom prst="rect">
                <a:avLst/>
              </a:prstGeom>
            </p:spPr>
          </p:pic>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l="8785" t="3757" r="8565" b="8243"/>
              <a:stretch/>
            </p:blipFill>
            <p:spPr>
              <a:xfrm>
                <a:off x="2746984" y="3940139"/>
                <a:ext cx="3349016" cy="2514600"/>
              </a:xfrm>
              <a:prstGeom prst="rect">
                <a:avLst/>
              </a:prstGeom>
            </p:spPr>
          </p:pic>
          <p:sp>
            <p:nvSpPr>
              <p:cNvPr id="29" name="Shape 667"/>
              <p:cNvSpPr txBox="1">
                <a:spLocks/>
              </p:cNvSpPr>
              <p:nvPr/>
            </p:nvSpPr>
            <p:spPr>
              <a:xfrm>
                <a:off x="475059" y="2314359"/>
                <a:ext cx="2268141" cy="53700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original</a:t>
                </a:r>
              </a:p>
            </p:txBody>
          </p:sp>
          <p:sp>
            <p:nvSpPr>
              <p:cNvPr id="30" name="Shape 667"/>
              <p:cNvSpPr txBox="1">
                <a:spLocks/>
              </p:cNvSpPr>
              <p:nvPr/>
            </p:nvSpPr>
            <p:spPr>
              <a:xfrm>
                <a:off x="475058" y="4928935"/>
                <a:ext cx="2268141" cy="53700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gradient amplitude</a:t>
                </a:r>
              </a:p>
            </p:txBody>
          </p:sp>
        </p:grpSp>
        <p:grpSp>
          <p:nvGrpSpPr>
            <p:cNvPr id="15" name="Group 14"/>
            <p:cNvGrpSpPr/>
            <p:nvPr/>
          </p:nvGrpSpPr>
          <p:grpSpPr>
            <a:xfrm>
              <a:off x="6208029" y="1325563"/>
              <a:ext cx="5662288" cy="5129176"/>
              <a:chOff x="5858713" y="1325563"/>
              <a:chExt cx="5662288" cy="5129176"/>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8308" t="3583" r="8633" b="8307"/>
              <a:stretch/>
            </p:blipFill>
            <p:spPr>
              <a:xfrm>
                <a:off x="8143768" y="3940139"/>
                <a:ext cx="3360318" cy="2514600"/>
              </a:xfrm>
              <a:prstGeom prst="rect">
                <a:avLst/>
              </a:prstGeom>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8282" t="3894" r="8468" b="8637"/>
              <a:stretch/>
            </p:blipFill>
            <p:spPr>
              <a:xfrm>
                <a:off x="8126854" y="1325563"/>
                <a:ext cx="3394147" cy="2514600"/>
              </a:xfrm>
              <a:prstGeom prst="rect">
                <a:avLst/>
              </a:prstGeom>
            </p:spPr>
          </p:pic>
          <p:sp>
            <p:nvSpPr>
              <p:cNvPr id="37" name="Shape 667"/>
              <p:cNvSpPr txBox="1">
                <a:spLocks/>
              </p:cNvSpPr>
              <p:nvPr/>
            </p:nvSpPr>
            <p:spPr>
              <a:xfrm>
                <a:off x="5858713" y="2314358"/>
                <a:ext cx="2268141" cy="53700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vertical derivative</a:t>
                </a:r>
              </a:p>
            </p:txBody>
          </p:sp>
          <p:sp>
            <p:nvSpPr>
              <p:cNvPr id="41" name="Shape 667"/>
              <p:cNvSpPr txBox="1">
                <a:spLocks/>
              </p:cNvSpPr>
              <p:nvPr/>
            </p:nvSpPr>
            <p:spPr>
              <a:xfrm>
                <a:off x="5861304" y="4928616"/>
                <a:ext cx="2268141" cy="53700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horizontal derivative</a:t>
                </a:r>
              </a:p>
            </p:txBody>
          </p:sp>
        </p:grpSp>
      </p:grpSp>
      <p:sp>
        <p:nvSpPr>
          <p:cNvPr id="42" name="How does the gradient direction relate to the edge?"/>
          <p:cNvSpPr/>
          <p:nvPr/>
        </p:nvSpPr>
        <p:spPr>
          <a:xfrm>
            <a:off x="554388" y="5563892"/>
            <a:ext cx="5196807"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i="0" dirty="0">
                <a:solidFill>
                  <a:schemeClr val="tx1"/>
                </a:solidFill>
                <a:latin typeface="+mj-lt"/>
              </a:rPr>
              <a:t>How does the gradient direction relate to the</a:t>
            </a:r>
            <a:r>
              <a:rPr lang="en-US" i="0" dirty="0">
                <a:solidFill>
                  <a:schemeClr val="tx1"/>
                </a:solidFill>
                <a:latin typeface="+mj-lt"/>
              </a:rPr>
              <a:t>se</a:t>
            </a:r>
            <a:r>
              <a:rPr i="0" dirty="0">
                <a:solidFill>
                  <a:schemeClr val="tx1"/>
                </a:solidFill>
                <a:latin typeface="+mj-lt"/>
              </a:rPr>
              <a:t> edge</a:t>
            </a:r>
            <a:r>
              <a:rPr lang="en-US" i="0" dirty="0">
                <a:solidFill>
                  <a:schemeClr val="tx1"/>
                </a:solidFill>
                <a:latin typeface="+mj-lt"/>
              </a:rPr>
              <a:t>s</a:t>
            </a:r>
            <a:r>
              <a:rPr i="0" dirty="0">
                <a:solidFill>
                  <a:schemeClr val="tx1"/>
                </a:solidFill>
                <a:latin typeface="+mj-lt"/>
              </a:rPr>
              <a:t>?</a:t>
            </a:r>
          </a:p>
        </p:txBody>
      </p:sp>
    </p:spTree>
    <p:extLst>
      <p:ext uri="{BB962C8B-B14F-4D97-AF65-F5344CB8AC3E}">
        <p14:creationId xmlns:p14="http://schemas.microsoft.com/office/powerpoint/2010/main" val="348460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How do you find the edge of this signal?</a:t>
            </a:r>
            <a:endParaRPr dirty="0"/>
          </a:p>
        </p:txBody>
      </p:sp>
      <p:pic>
        <p:nvPicPr>
          <p:cNvPr id="17" name="droppedImage.pdf" descr="droppedImage.pdf"/>
          <p:cNvPicPr>
            <a:picLocks noChangeAspect="1"/>
          </p:cNvPicPr>
          <p:nvPr/>
        </p:nvPicPr>
        <p:blipFill>
          <a:blip r:embed="rId2"/>
          <a:stretch>
            <a:fillRect/>
          </a:stretch>
        </p:blipFill>
        <p:spPr>
          <a:xfrm>
            <a:off x="2841427" y="2003822"/>
            <a:ext cx="3461147" cy="1302301"/>
          </a:xfrm>
          <a:prstGeom prst="rect">
            <a:avLst/>
          </a:prstGeom>
          <a:ln w="12700">
            <a:miter lim="400000"/>
          </a:ln>
        </p:spPr>
      </p:pic>
      <p:sp>
        <p:nvSpPr>
          <p:cNvPr id="18" name="Intensity plot"/>
          <p:cNvSpPr/>
          <p:nvPr/>
        </p:nvSpPr>
        <p:spPr>
          <a:xfrm>
            <a:off x="1310785" y="2494833"/>
            <a:ext cx="1277786"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pPr algn="ctr"/>
            <a:r>
              <a:rPr lang="en-US" sz="1800" dirty="0">
                <a:latin typeface="+mj-lt"/>
              </a:rPr>
              <a:t>i</a:t>
            </a:r>
            <a:r>
              <a:rPr sz="1800" dirty="0">
                <a:latin typeface="+mj-lt"/>
              </a:rPr>
              <a:t>ntensity plot</a:t>
            </a:r>
          </a:p>
        </p:txBody>
      </p:sp>
    </p:spTree>
    <p:extLst>
      <p:ext uri="{BB962C8B-B14F-4D97-AF65-F5344CB8AC3E}">
        <p14:creationId xmlns:p14="http://schemas.microsoft.com/office/powerpoint/2010/main" val="4038983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How do you find the edge of this signal?</a:t>
            </a:r>
            <a:endParaRPr dirty="0"/>
          </a:p>
        </p:txBody>
      </p:sp>
      <p:pic>
        <p:nvPicPr>
          <p:cNvPr id="17" name="droppedImage.pdf" descr="droppedImage.pdf"/>
          <p:cNvPicPr>
            <a:picLocks noChangeAspect="1"/>
          </p:cNvPicPr>
          <p:nvPr/>
        </p:nvPicPr>
        <p:blipFill>
          <a:blip r:embed="rId2"/>
          <a:stretch>
            <a:fillRect/>
          </a:stretch>
        </p:blipFill>
        <p:spPr>
          <a:xfrm>
            <a:off x="2841427" y="2003822"/>
            <a:ext cx="3461147" cy="1302301"/>
          </a:xfrm>
          <a:prstGeom prst="rect">
            <a:avLst/>
          </a:prstGeom>
          <a:ln w="12700">
            <a:miter lim="400000"/>
          </a:ln>
        </p:spPr>
      </p:pic>
      <p:sp>
        <p:nvSpPr>
          <p:cNvPr id="18" name="Intensity plot"/>
          <p:cNvSpPr/>
          <p:nvPr/>
        </p:nvSpPr>
        <p:spPr>
          <a:xfrm>
            <a:off x="1310785" y="2494833"/>
            <a:ext cx="1277786"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pPr algn="ctr"/>
            <a:r>
              <a:rPr lang="en-US" sz="1800" dirty="0">
                <a:latin typeface="+mj-lt"/>
              </a:rPr>
              <a:t>i</a:t>
            </a:r>
            <a:r>
              <a:rPr sz="1800" dirty="0">
                <a:latin typeface="+mj-lt"/>
              </a:rPr>
              <a:t>ntensity plot</a:t>
            </a:r>
          </a:p>
        </p:txBody>
      </p:sp>
      <p:pic>
        <p:nvPicPr>
          <p:cNvPr id="19" name="droppedImage.pdf" descr="droppedImage.pdf"/>
          <p:cNvPicPr>
            <a:picLocks noChangeAspect="1"/>
          </p:cNvPicPr>
          <p:nvPr/>
        </p:nvPicPr>
        <p:blipFill>
          <a:blip r:embed="rId3"/>
          <a:stretch>
            <a:fillRect/>
          </a:stretch>
        </p:blipFill>
        <p:spPr>
          <a:xfrm>
            <a:off x="2795885" y="4153778"/>
            <a:ext cx="3552231" cy="1216886"/>
          </a:xfrm>
          <a:prstGeom prst="rect">
            <a:avLst/>
          </a:prstGeom>
          <a:ln w="12700">
            <a:miter lim="400000"/>
          </a:ln>
        </p:spPr>
      </p:pic>
      <p:sp>
        <p:nvSpPr>
          <p:cNvPr id="21" name="Derivative plot"/>
          <p:cNvSpPr/>
          <p:nvPr/>
        </p:nvSpPr>
        <p:spPr>
          <a:xfrm>
            <a:off x="1251442" y="4602082"/>
            <a:ext cx="1396472"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pPr algn="ctr"/>
            <a:r>
              <a:rPr lang="en-US" sz="1800" dirty="0">
                <a:latin typeface="+mj-lt"/>
              </a:rPr>
              <a:t>d</a:t>
            </a:r>
            <a:r>
              <a:rPr sz="1800" dirty="0">
                <a:latin typeface="+mj-lt"/>
              </a:rPr>
              <a:t>erivative plot</a:t>
            </a:r>
          </a:p>
        </p:txBody>
      </p:sp>
      <p:sp>
        <p:nvSpPr>
          <p:cNvPr id="22" name="Shape 667"/>
          <p:cNvSpPr txBox="1">
            <a:spLocks/>
          </p:cNvSpPr>
          <p:nvPr/>
        </p:nvSpPr>
        <p:spPr>
          <a:xfrm>
            <a:off x="379828" y="3659568"/>
            <a:ext cx="8384345"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Using a derivative filter:</a:t>
            </a:r>
          </a:p>
        </p:txBody>
      </p:sp>
      <p:sp>
        <p:nvSpPr>
          <p:cNvPr id="23" name="Shape 667"/>
          <p:cNvSpPr txBox="1">
            <a:spLocks/>
          </p:cNvSpPr>
          <p:nvPr/>
        </p:nvSpPr>
        <p:spPr>
          <a:xfrm>
            <a:off x="6685276" y="4560844"/>
            <a:ext cx="1817743"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What’s the problem here?</a:t>
            </a:r>
          </a:p>
        </p:txBody>
      </p:sp>
    </p:spTree>
    <p:extLst>
      <p:ext uri="{BB962C8B-B14F-4D97-AF65-F5344CB8AC3E}">
        <p14:creationId xmlns:p14="http://schemas.microsoft.com/office/powerpoint/2010/main" val="3925062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Differentiation is very sensitive to noise</a:t>
            </a:r>
            <a:endParaRPr dirty="0"/>
          </a:p>
        </p:txBody>
      </p:sp>
      <p:pic>
        <p:nvPicPr>
          <p:cNvPr id="9" name="droppedImage.pdf" descr="droppedImage.pdf"/>
          <p:cNvPicPr>
            <a:picLocks noChangeAspect="1"/>
          </p:cNvPicPr>
          <p:nvPr/>
        </p:nvPicPr>
        <p:blipFill>
          <a:blip r:embed="rId2"/>
          <a:stretch>
            <a:fillRect/>
          </a:stretch>
        </p:blipFill>
        <p:spPr>
          <a:xfrm>
            <a:off x="2580998" y="2152776"/>
            <a:ext cx="3982004" cy="3281611"/>
          </a:xfrm>
          <a:prstGeom prst="rect">
            <a:avLst/>
          </a:prstGeom>
          <a:ln w="12700">
            <a:miter lim="400000"/>
          </a:ln>
        </p:spPr>
      </p:pic>
      <p:sp>
        <p:nvSpPr>
          <p:cNvPr id="10" name="Gaussian"/>
          <p:cNvSpPr/>
          <p:nvPr/>
        </p:nvSpPr>
        <p:spPr>
          <a:xfrm>
            <a:off x="1431190" y="3261786"/>
            <a:ext cx="886460"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2800" i="1">
                <a:latin typeface="Gill Sans"/>
                <a:ea typeface="Gill Sans"/>
                <a:cs typeface="Gill Sans"/>
                <a:sym typeface="Gill Sans"/>
              </a:defRPr>
            </a:lvl1pPr>
          </a:lstStyle>
          <a:p>
            <a:pPr algn="ctr"/>
            <a:r>
              <a:rPr sz="1800" i="0" dirty="0">
                <a:latin typeface="+mj-lt"/>
              </a:rPr>
              <a:t>Gaussian</a:t>
            </a:r>
          </a:p>
        </p:txBody>
      </p:sp>
      <p:sp>
        <p:nvSpPr>
          <p:cNvPr id="11" name="Output"/>
          <p:cNvSpPr/>
          <p:nvPr/>
        </p:nvSpPr>
        <p:spPr>
          <a:xfrm>
            <a:off x="1129424" y="4603502"/>
            <a:ext cx="1489185"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2600">
                <a:latin typeface="Gill Sans"/>
                <a:ea typeface="Gill Sans"/>
                <a:cs typeface="Gill Sans"/>
                <a:sym typeface="Gill Sans"/>
              </a:defRPr>
            </a:lvl1pPr>
          </a:lstStyle>
          <a:p>
            <a:pPr algn="ctr"/>
            <a:r>
              <a:rPr lang="en-US" sz="1800" dirty="0">
                <a:latin typeface="+mj-lt"/>
              </a:rPr>
              <a:t>derivative of blurred</a:t>
            </a:r>
            <a:endParaRPr sz="1800" dirty="0">
              <a:latin typeface="+mj-lt"/>
            </a:endParaRPr>
          </a:p>
        </p:txBody>
      </p:sp>
      <p:sp>
        <p:nvSpPr>
          <p:cNvPr id="12" name="Input"/>
          <p:cNvSpPr/>
          <p:nvPr/>
        </p:nvSpPr>
        <p:spPr>
          <a:xfrm>
            <a:off x="1605116" y="2520118"/>
            <a:ext cx="538609"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2600">
                <a:latin typeface="Gill Sans"/>
                <a:ea typeface="Gill Sans"/>
                <a:cs typeface="Gill Sans"/>
                <a:sym typeface="Gill Sans"/>
              </a:defRPr>
            </a:lvl1pPr>
          </a:lstStyle>
          <a:p>
            <a:pPr algn="ctr"/>
            <a:r>
              <a:rPr lang="en-US" sz="1800" dirty="0">
                <a:latin typeface="+mj-lt"/>
              </a:rPr>
              <a:t>i</a:t>
            </a:r>
            <a:r>
              <a:rPr sz="1800" dirty="0">
                <a:latin typeface="+mj-lt"/>
              </a:rPr>
              <a:t>nput</a:t>
            </a:r>
          </a:p>
        </p:txBody>
      </p:sp>
      <p:sp>
        <p:nvSpPr>
          <p:cNvPr id="13" name="Smoothed input"/>
          <p:cNvSpPr/>
          <p:nvPr/>
        </p:nvSpPr>
        <p:spPr>
          <a:xfrm>
            <a:off x="1506836" y="3992628"/>
            <a:ext cx="734367"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2600">
                <a:latin typeface="Gill Sans"/>
                <a:ea typeface="Gill Sans"/>
                <a:cs typeface="Gill Sans"/>
                <a:sym typeface="Gill Sans"/>
              </a:defRPr>
            </a:lvl1pPr>
          </a:lstStyle>
          <a:p>
            <a:pPr algn="ctr"/>
            <a:r>
              <a:rPr lang="en-US" sz="1800" dirty="0">
                <a:latin typeface="+mj-lt"/>
              </a:rPr>
              <a:t>blurred</a:t>
            </a:r>
            <a:endParaRPr sz="1800" dirty="0">
              <a:latin typeface="+mj-lt"/>
            </a:endParaRPr>
          </a:p>
        </p:txBody>
      </p:sp>
      <p:sp>
        <p:nvSpPr>
          <p:cNvPr id="16" name="Shape 667"/>
          <p:cNvSpPr txBox="1">
            <a:spLocks/>
          </p:cNvSpPr>
          <p:nvPr/>
        </p:nvSpPr>
        <p:spPr>
          <a:xfrm>
            <a:off x="323571" y="1689193"/>
            <a:ext cx="8384345"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When using derivative filters, it is critical to blur first!</a:t>
            </a:r>
          </a:p>
        </p:txBody>
      </p:sp>
      <p:sp>
        <p:nvSpPr>
          <p:cNvPr id="20" name="Shape 667"/>
          <p:cNvSpPr txBox="1">
            <a:spLocks/>
          </p:cNvSpPr>
          <p:nvPr/>
        </p:nvSpPr>
        <p:spPr>
          <a:xfrm>
            <a:off x="6965817" y="4700764"/>
            <a:ext cx="1742099" cy="40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How much should we blur?</a:t>
            </a:r>
          </a:p>
        </p:txBody>
      </p:sp>
    </p:spTree>
    <p:extLst>
      <p:ext uri="{BB962C8B-B14F-4D97-AF65-F5344CB8AC3E}">
        <p14:creationId xmlns:p14="http://schemas.microsoft.com/office/powerpoint/2010/main" val="3144619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droppedImage.pdf" descr="droppedImage.pdf"/>
          <p:cNvPicPr>
            <a:picLocks noChangeAspect="1"/>
          </p:cNvPicPr>
          <p:nvPr/>
        </p:nvPicPr>
        <p:blipFill>
          <a:blip r:embed="rId2"/>
          <a:stretch>
            <a:fillRect/>
          </a:stretch>
        </p:blipFill>
        <p:spPr>
          <a:xfrm>
            <a:off x="2561666" y="2430176"/>
            <a:ext cx="4020670" cy="3245065"/>
          </a:xfrm>
          <a:prstGeom prst="rect">
            <a:avLst/>
          </a:prstGeom>
          <a:ln w="12700">
            <a:miter lim="400000"/>
          </a:ln>
        </p:spPr>
      </p:pic>
      <p:sp>
        <p:nvSpPr>
          <p:cNvPr id="667" name="Shape 667"/>
          <p:cNvSpPr>
            <a:spLocks noGrp="1"/>
          </p:cNvSpPr>
          <p:nvPr>
            <p:ph type="title"/>
          </p:nvPr>
        </p:nvSpPr>
        <p:spPr>
          <a:xfrm>
            <a:off x="0" y="857251"/>
            <a:ext cx="9144000" cy="994172"/>
          </a:xfrm>
          <a:prstGeom prst="rect">
            <a:avLst/>
          </a:prstGeom>
        </p:spPr>
        <p:txBody>
          <a:bodyPr/>
          <a:lstStyle/>
          <a:p>
            <a:pPr algn="ctr"/>
            <a:r>
              <a:rPr lang="en-US" dirty="0"/>
              <a:t>Derivative of Gaussian (</a:t>
            </a:r>
            <a:r>
              <a:rPr lang="en-US" dirty="0" err="1"/>
              <a:t>DoG</a:t>
            </a:r>
            <a:r>
              <a:rPr lang="en-US" dirty="0"/>
              <a:t>) filter</a:t>
            </a:r>
            <a:endParaRPr dirty="0"/>
          </a:p>
        </p:txBody>
      </p:sp>
      <p:sp>
        <p:nvSpPr>
          <p:cNvPr id="10" name="Gaussian"/>
          <p:cNvSpPr/>
          <p:nvPr/>
        </p:nvSpPr>
        <p:spPr>
          <a:xfrm>
            <a:off x="1129425" y="3754069"/>
            <a:ext cx="1432241"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2800" i="1">
                <a:latin typeface="Gill Sans"/>
                <a:ea typeface="Gill Sans"/>
                <a:cs typeface="Gill Sans"/>
                <a:sym typeface="Gill Sans"/>
              </a:defRPr>
            </a:lvl1pPr>
          </a:lstStyle>
          <a:p>
            <a:pPr algn="ctr"/>
            <a:r>
              <a:rPr lang="en-US" sz="1800" i="0" dirty="0">
                <a:latin typeface="+mj-lt"/>
              </a:rPr>
              <a:t>derivative of </a:t>
            </a:r>
            <a:r>
              <a:rPr sz="1800" i="0" dirty="0">
                <a:latin typeface="+mj-lt"/>
              </a:rPr>
              <a:t>Gaussian</a:t>
            </a:r>
          </a:p>
        </p:txBody>
      </p:sp>
      <p:sp>
        <p:nvSpPr>
          <p:cNvPr id="11" name="Output"/>
          <p:cNvSpPr/>
          <p:nvPr/>
        </p:nvSpPr>
        <p:spPr>
          <a:xfrm>
            <a:off x="1100952" y="4783641"/>
            <a:ext cx="1489185"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2600">
                <a:latin typeface="Gill Sans"/>
                <a:ea typeface="Gill Sans"/>
                <a:cs typeface="Gill Sans"/>
                <a:sym typeface="Gill Sans"/>
              </a:defRPr>
            </a:lvl1pPr>
          </a:lstStyle>
          <a:p>
            <a:pPr algn="ctr"/>
            <a:r>
              <a:rPr lang="en-US" sz="1800" dirty="0">
                <a:latin typeface="+mj-lt"/>
              </a:rPr>
              <a:t>output (same as before)</a:t>
            </a:r>
            <a:endParaRPr sz="1800" dirty="0">
              <a:latin typeface="+mj-lt"/>
            </a:endParaRPr>
          </a:p>
        </p:txBody>
      </p:sp>
      <p:sp>
        <p:nvSpPr>
          <p:cNvPr id="12" name="Input"/>
          <p:cNvSpPr/>
          <p:nvPr/>
        </p:nvSpPr>
        <p:spPr>
          <a:xfrm>
            <a:off x="1433193" y="2855648"/>
            <a:ext cx="882453" cy="3202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2600">
                <a:latin typeface="Gill Sans"/>
                <a:ea typeface="Gill Sans"/>
                <a:cs typeface="Gill Sans"/>
                <a:sym typeface="Gill Sans"/>
              </a:defRPr>
            </a:lvl1pPr>
          </a:lstStyle>
          <a:p>
            <a:pPr algn="ctr"/>
            <a:r>
              <a:rPr lang="en-US" sz="1800" dirty="0">
                <a:latin typeface="+mj-lt"/>
              </a:rPr>
              <a:t>i</a:t>
            </a:r>
            <a:r>
              <a:rPr sz="1800" dirty="0">
                <a:latin typeface="+mj-lt"/>
              </a:rPr>
              <a:t>nput</a:t>
            </a:r>
          </a:p>
        </p:txBody>
      </p:sp>
      <p:sp>
        <p:nvSpPr>
          <p:cNvPr id="20" name="Shape 667"/>
          <p:cNvSpPr txBox="1">
            <a:spLocks/>
          </p:cNvSpPr>
          <p:nvPr/>
        </p:nvSpPr>
        <p:spPr>
          <a:xfrm>
            <a:off x="6582336" y="4625297"/>
            <a:ext cx="2470430" cy="104994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1800" dirty="0"/>
              <a:t>How many operations did we save?</a:t>
            </a:r>
          </a:p>
          <a:p>
            <a:pPr marL="257175" indent="-257175">
              <a:buFont typeface="Arial" panose="020B0604020202020204" pitchFamily="34" charset="0"/>
              <a:buChar char="•"/>
            </a:pPr>
            <a:r>
              <a:rPr lang="en-US" sz="1800" dirty="0"/>
              <a:t>Any other advantages beyond efficiency?</a:t>
            </a:r>
          </a:p>
        </p:txBody>
      </p:sp>
      <p:pic>
        <p:nvPicPr>
          <p:cNvPr id="15" name="droppedImage.pdf" descr="droppedImage.pdf"/>
          <p:cNvPicPr>
            <a:picLocks noChangeAspect="1"/>
          </p:cNvPicPr>
          <p:nvPr/>
        </p:nvPicPr>
        <p:blipFill>
          <a:blip r:embed="rId3"/>
          <a:stretch>
            <a:fillRect/>
          </a:stretch>
        </p:blipFill>
        <p:spPr>
          <a:xfrm>
            <a:off x="4383658" y="1791200"/>
            <a:ext cx="2198678" cy="320280"/>
          </a:xfrm>
          <a:prstGeom prst="rect">
            <a:avLst/>
          </a:prstGeom>
          <a:ln w="12700">
            <a:miter lim="400000"/>
          </a:ln>
        </p:spPr>
      </p:pic>
      <p:sp>
        <p:nvSpPr>
          <p:cNvPr id="17" name="Derivative Theorem of Convolution"/>
          <p:cNvSpPr/>
          <p:nvPr/>
        </p:nvSpPr>
        <p:spPr>
          <a:xfrm>
            <a:off x="773402" y="1792785"/>
            <a:ext cx="3325205"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2800">
                <a:latin typeface="Gill Sans"/>
                <a:ea typeface="Gill Sans"/>
                <a:cs typeface="Gill Sans"/>
                <a:sym typeface="Gill Sans"/>
              </a:defRPr>
            </a:lvl1pPr>
          </a:lstStyle>
          <a:p>
            <a:r>
              <a:rPr sz="1800" dirty="0">
                <a:latin typeface="+mj-lt"/>
              </a:rPr>
              <a:t>Derivative </a:t>
            </a:r>
            <a:r>
              <a:rPr lang="en-US" sz="1800" dirty="0">
                <a:latin typeface="+mj-lt"/>
              </a:rPr>
              <a:t>t</a:t>
            </a:r>
            <a:r>
              <a:rPr sz="1800" dirty="0">
                <a:latin typeface="+mj-lt"/>
              </a:rPr>
              <a:t>heorem of </a:t>
            </a:r>
            <a:r>
              <a:rPr lang="en-US" sz="1800" dirty="0">
                <a:latin typeface="+mj-lt"/>
              </a:rPr>
              <a:t>c</a:t>
            </a:r>
            <a:r>
              <a:rPr sz="1800" dirty="0">
                <a:latin typeface="+mj-lt"/>
              </a:rPr>
              <a:t>onvolution</a:t>
            </a:r>
            <a:r>
              <a:rPr lang="en-US" sz="1800" dirty="0">
                <a:latin typeface="+mj-lt"/>
              </a:rPr>
              <a:t>:</a:t>
            </a:r>
            <a:endParaRPr sz="1800" dirty="0">
              <a:latin typeface="+mj-lt"/>
            </a:endParaRPr>
          </a:p>
        </p:txBody>
      </p:sp>
    </p:spTree>
    <p:extLst>
      <p:ext uri="{BB962C8B-B14F-4D97-AF65-F5344CB8AC3E}">
        <p14:creationId xmlns:p14="http://schemas.microsoft.com/office/powerpoint/2010/main" val="863367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Examples of point processing</a:t>
            </a:r>
            <a:endParaRPr dirty="0"/>
          </a:p>
        </p:txBody>
      </p:sp>
      <p:pic>
        <p:nvPicPr>
          <p:cNvPr id="40" name="latex-image-1.pdf" descr="latex-image-1.pdf"/>
          <p:cNvPicPr>
            <a:picLocks noChangeAspect="1"/>
          </p:cNvPicPr>
          <p:nvPr/>
        </p:nvPicPr>
        <p:blipFill>
          <a:blip r:embed="rId2"/>
          <a:stretch>
            <a:fillRect/>
          </a:stretch>
        </p:blipFill>
        <p:spPr>
          <a:xfrm>
            <a:off x="1883466" y="2938471"/>
            <a:ext cx="127249" cy="113854"/>
          </a:xfrm>
          <a:prstGeom prst="rect">
            <a:avLst/>
          </a:prstGeom>
          <a:ln w="12700">
            <a:miter lim="400000"/>
          </a:ln>
          <a:effectLst/>
        </p:spPr>
      </p:pic>
      <p:grpSp>
        <p:nvGrpSpPr>
          <p:cNvPr id="41" name="Group 40"/>
          <p:cNvGrpSpPr/>
          <p:nvPr/>
        </p:nvGrpSpPr>
        <p:grpSpPr>
          <a:xfrm>
            <a:off x="178267" y="3980948"/>
            <a:ext cx="8787467" cy="1371600"/>
            <a:chOff x="236554" y="4103286"/>
            <a:chExt cx="11716622" cy="1828800"/>
          </a:xfrm>
        </p:grpSpPr>
        <p:pic>
          <p:nvPicPr>
            <p:cNvPr id="42" name="image.png" descr="image.png"/>
            <p:cNvPicPr>
              <a:picLocks noChangeAspect="1"/>
            </p:cNvPicPr>
            <p:nvPr/>
          </p:nvPicPr>
          <p:blipFill>
            <a:blip r:embed="rId3"/>
            <a:stretch>
              <a:fillRect/>
            </a:stretch>
          </p:blipFill>
          <p:spPr>
            <a:xfrm>
              <a:off x="3222802" y="4103286"/>
              <a:ext cx="2757878" cy="1828800"/>
            </a:xfrm>
            <a:prstGeom prst="rect">
              <a:avLst/>
            </a:prstGeom>
            <a:ln w="12700">
              <a:solidFill>
                <a:schemeClr val="tx1"/>
              </a:solidFill>
              <a:miter lim="400000"/>
            </a:ln>
            <a:effectLst/>
          </p:spPr>
        </p:pic>
        <p:pic>
          <p:nvPicPr>
            <p:cNvPr id="43" name="image.png" descr="image.png"/>
            <p:cNvPicPr>
              <a:picLocks noChangeAspect="1"/>
            </p:cNvPicPr>
            <p:nvPr/>
          </p:nvPicPr>
          <p:blipFill>
            <a:blip r:embed="rId4"/>
            <a:stretch>
              <a:fillRect/>
            </a:stretch>
          </p:blipFill>
          <p:spPr>
            <a:xfrm>
              <a:off x="6209050" y="4103286"/>
              <a:ext cx="2757878" cy="1828800"/>
            </a:xfrm>
            <a:prstGeom prst="rect">
              <a:avLst/>
            </a:prstGeom>
            <a:ln w="12700">
              <a:solidFill>
                <a:schemeClr val="tx1"/>
              </a:solidFill>
              <a:miter lim="400000"/>
            </a:ln>
            <a:effectLst/>
          </p:spPr>
        </p:pic>
        <p:pic>
          <p:nvPicPr>
            <p:cNvPr id="44" name="image.png" descr="image.png"/>
            <p:cNvPicPr>
              <a:picLocks noChangeAspect="1"/>
            </p:cNvPicPr>
            <p:nvPr/>
          </p:nvPicPr>
          <p:blipFill>
            <a:blip r:embed="rId5"/>
            <a:stretch>
              <a:fillRect/>
            </a:stretch>
          </p:blipFill>
          <p:spPr>
            <a:xfrm>
              <a:off x="236554" y="4103286"/>
              <a:ext cx="2757878" cy="1828800"/>
            </a:xfrm>
            <a:prstGeom prst="rect">
              <a:avLst/>
            </a:prstGeom>
            <a:ln w="12700">
              <a:solidFill>
                <a:schemeClr val="tx1"/>
              </a:solidFill>
              <a:miter lim="400000"/>
            </a:ln>
            <a:effectLst/>
          </p:spPr>
        </p:pic>
        <p:pic>
          <p:nvPicPr>
            <p:cNvPr id="45" name="image.png" descr="image.png"/>
            <p:cNvPicPr>
              <a:picLocks noChangeAspect="1"/>
            </p:cNvPicPr>
            <p:nvPr/>
          </p:nvPicPr>
          <p:blipFill>
            <a:blip r:embed="rId6"/>
            <a:stretch>
              <a:fillRect/>
            </a:stretch>
          </p:blipFill>
          <p:spPr>
            <a:xfrm>
              <a:off x="9195298" y="4103286"/>
              <a:ext cx="2757878" cy="1828800"/>
            </a:xfrm>
            <a:prstGeom prst="rect">
              <a:avLst/>
            </a:prstGeom>
            <a:ln w="12700">
              <a:solidFill>
                <a:schemeClr val="tx1"/>
              </a:solidFill>
              <a:miter lim="400000"/>
            </a:ln>
            <a:effectLst/>
          </p:spPr>
        </p:pic>
      </p:grpSp>
      <p:grpSp>
        <p:nvGrpSpPr>
          <p:cNvPr id="2" name="Group 1"/>
          <p:cNvGrpSpPr/>
          <p:nvPr/>
        </p:nvGrpSpPr>
        <p:grpSpPr>
          <a:xfrm>
            <a:off x="178267" y="1538579"/>
            <a:ext cx="8787467" cy="1606645"/>
            <a:chOff x="237689" y="990630"/>
            <a:chExt cx="11716622" cy="2142193"/>
          </a:xfrm>
        </p:grpSpPr>
        <p:grpSp>
          <p:nvGrpSpPr>
            <p:cNvPr id="56" name="Group 55"/>
            <p:cNvGrpSpPr/>
            <p:nvPr/>
          </p:nvGrpSpPr>
          <p:grpSpPr>
            <a:xfrm>
              <a:off x="237689" y="1304023"/>
              <a:ext cx="11716622" cy="1828800"/>
              <a:chOff x="237689" y="1108817"/>
              <a:chExt cx="11716622" cy="1828800"/>
            </a:xfrm>
          </p:grpSpPr>
          <p:pic>
            <p:nvPicPr>
              <p:cNvPr id="57" name="image.png" descr="image.png"/>
              <p:cNvPicPr>
                <a:picLocks noChangeAspect="1"/>
              </p:cNvPicPr>
              <p:nvPr/>
            </p:nvPicPr>
            <p:blipFill>
              <a:blip r:embed="rId7"/>
              <a:stretch>
                <a:fillRect/>
              </a:stretch>
            </p:blipFill>
            <p:spPr>
              <a:xfrm>
                <a:off x="237689" y="1108817"/>
                <a:ext cx="2757878" cy="1828800"/>
              </a:xfrm>
              <a:prstGeom prst="rect">
                <a:avLst/>
              </a:prstGeom>
              <a:ln w="12700">
                <a:solidFill>
                  <a:schemeClr val="tx1"/>
                </a:solidFill>
                <a:miter lim="400000"/>
              </a:ln>
              <a:effectLst/>
            </p:spPr>
          </p:pic>
          <p:pic>
            <p:nvPicPr>
              <p:cNvPr id="58" name="image.png" descr="image.png"/>
              <p:cNvPicPr>
                <a:picLocks noChangeAspect="1"/>
              </p:cNvPicPr>
              <p:nvPr/>
            </p:nvPicPr>
            <p:blipFill>
              <a:blip r:embed="rId8"/>
              <a:stretch>
                <a:fillRect/>
              </a:stretch>
            </p:blipFill>
            <p:spPr>
              <a:xfrm>
                <a:off x="3223937" y="1108817"/>
                <a:ext cx="2757878" cy="1828800"/>
              </a:xfrm>
              <a:prstGeom prst="rect">
                <a:avLst/>
              </a:prstGeom>
              <a:ln w="12700">
                <a:solidFill>
                  <a:schemeClr val="tx1"/>
                </a:solidFill>
                <a:miter lim="400000"/>
              </a:ln>
              <a:effectLst/>
            </p:spPr>
          </p:pic>
          <p:pic>
            <p:nvPicPr>
              <p:cNvPr id="59" name="image.png" descr="image.png"/>
              <p:cNvPicPr>
                <a:picLocks noChangeAspect="1"/>
              </p:cNvPicPr>
              <p:nvPr/>
            </p:nvPicPr>
            <p:blipFill>
              <a:blip r:embed="rId9"/>
              <a:stretch>
                <a:fillRect/>
              </a:stretch>
            </p:blipFill>
            <p:spPr>
              <a:xfrm>
                <a:off x="6210185" y="1108817"/>
                <a:ext cx="2757878" cy="1828800"/>
              </a:xfrm>
              <a:prstGeom prst="rect">
                <a:avLst/>
              </a:prstGeom>
              <a:ln w="12700">
                <a:solidFill>
                  <a:schemeClr val="tx1"/>
                </a:solidFill>
                <a:miter lim="400000"/>
              </a:ln>
              <a:effectLst/>
            </p:spPr>
          </p:pic>
          <p:pic>
            <p:nvPicPr>
              <p:cNvPr id="74" name="image.jpg" descr="image.jpg"/>
              <p:cNvPicPr>
                <a:picLocks noChangeAspect="1"/>
              </p:cNvPicPr>
              <p:nvPr/>
            </p:nvPicPr>
            <p:blipFill>
              <a:blip r:embed="rId10"/>
              <a:stretch>
                <a:fillRect/>
              </a:stretch>
            </p:blipFill>
            <p:spPr>
              <a:xfrm>
                <a:off x="9196433" y="1108817"/>
                <a:ext cx="2757878" cy="1828800"/>
              </a:xfrm>
              <a:prstGeom prst="rect">
                <a:avLst/>
              </a:prstGeom>
              <a:ln w="12700">
                <a:solidFill>
                  <a:schemeClr val="tx1"/>
                </a:solidFill>
                <a:miter lim="400000"/>
              </a:ln>
              <a:effectLst/>
            </p:spPr>
          </p:pic>
        </p:grpSp>
        <p:grpSp>
          <p:nvGrpSpPr>
            <p:cNvPr id="75" name="Group 74"/>
            <p:cNvGrpSpPr/>
            <p:nvPr/>
          </p:nvGrpSpPr>
          <p:grpSpPr>
            <a:xfrm>
              <a:off x="237689" y="990630"/>
              <a:ext cx="11716622" cy="307776"/>
              <a:chOff x="237689" y="713232"/>
              <a:chExt cx="11716622" cy="307776"/>
            </a:xfrm>
          </p:grpSpPr>
          <p:sp>
            <p:nvSpPr>
              <p:cNvPr id="76" name="Original"/>
              <p:cNvSpPr/>
              <p:nvPr/>
            </p:nvSpPr>
            <p:spPr>
              <a:xfrm>
                <a:off x="237689" y="713232"/>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o</a:t>
                </a:r>
                <a:r>
                  <a:rPr sz="1500" dirty="0">
                    <a:latin typeface="+mj-lt"/>
                  </a:rPr>
                  <a:t>riginal</a:t>
                </a:r>
              </a:p>
            </p:txBody>
          </p:sp>
          <p:sp>
            <p:nvSpPr>
              <p:cNvPr id="77" name="Lower Contrast"/>
              <p:cNvSpPr/>
              <p:nvPr/>
            </p:nvSpPr>
            <p:spPr>
              <a:xfrm>
                <a:off x="621018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8" name="Nonlinear Lower Contrast"/>
              <p:cNvSpPr/>
              <p:nvPr/>
            </p:nvSpPr>
            <p:spPr>
              <a:xfrm>
                <a:off x="9196432"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9" name="Original"/>
              <p:cNvSpPr/>
              <p:nvPr/>
            </p:nvSpPr>
            <p:spPr>
              <a:xfrm>
                <a:off x="322393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darken</a:t>
                </a:r>
                <a:endParaRPr sz="1500" dirty="0">
                  <a:latin typeface="+mj-lt"/>
                </a:endParaRPr>
              </a:p>
            </p:txBody>
          </p:sp>
        </p:grpSp>
      </p:grpSp>
      <p:grpSp>
        <p:nvGrpSpPr>
          <p:cNvPr id="80" name="Group 79"/>
          <p:cNvGrpSpPr/>
          <p:nvPr/>
        </p:nvGrpSpPr>
        <p:grpSpPr>
          <a:xfrm>
            <a:off x="178267" y="3741809"/>
            <a:ext cx="8787467" cy="230833"/>
            <a:chOff x="237689" y="3743339"/>
            <a:chExt cx="11716622" cy="307777"/>
          </a:xfrm>
        </p:grpSpPr>
        <p:sp>
          <p:nvSpPr>
            <p:cNvPr id="81" name="Original"/>
            <p:cNvSpPr/>
            <p:nvPr/>
          </p:nvSpPr>
          <p:spPr>
            <a:xfrm>
              <a:off x="237689" y="3743339"/>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invert</a:t>
              </a:r>
              <a:endParaRPr sz="1500" dirty="0">
                <a:latin typeface="+mj-lt"/>
              </a:endParaRPr>
            </a:p>
          </p:txBody>
        </p:sp>
        <p:sp>
          <p:nvSpPr>
            <p:cNvPr id="82" name="Lower Contrast"/>
            <p:cNvSpPr/>
            <p:nvPr/>
          </p:nvSpPr>
          <p:spPr>
            <a:xfrm>
              <a:off x="621018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raise c</a:t>
              </a:r>
              <a:r>
                <a:rPr sz="1500" dirty="0">
                  <a:latin typeface="+mj-lt"/>
                </a:rPr>
                <a:t>ontrast</a:t>
              </a:r>
            </a:p>
          </p:txBody>
        </p:sp>
        <p:sp>
          <p:nvSpPr>
            <p:cNvPr id="83" name="Nonlinear Lower Contrast"/>
            <p:cNvSpPr/>
            <p:nvPr/>
          </p:nvSpPr>
          <p:spPr>
            <a:xfrm>
              <a:off x="9196432" y="3743339"/>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raise</a:t>
              </a:r>
              <a:r>
                <a:rPr sz="1500" dirty="0">
                  <a:latin typeface="+mj-lt"/>
                </a:rPr>
                <a:t> </a:t>
              </a:r>
              <a:r>
                <a:rPr lang="en-US" sz="1500" dirty="0">
                  <a:latin typeface="+mj-lt"/>
                </a:rPr>
                <a:t>c</a:t>
              </a:r>
              <a:r>
                <a:rPr sz="1500" dirty="0">
                  <a:latin typeface="+mj-lt"/>
                </a:rPr>
                <a:t>ontrast</a:t>
              </a:r>
            </a:p>
          </p:txBody>
        </p:sp>
        <p:sp>
          <p:nvSpPr>
            <p:cNvPr id="84" name="Original"/>
            <p:cNvSpPr/>
            <p:nvPr/>
          </p:nvSpPr>
          <p:spPr>
            <a:xfrm>
              <a:off x="322393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lighten</a:t>
              </a:r>
              <a:endParaRPr sz="1500" dirty="0">
                <a:latin typeface="+mj-lt"/>
              </a:endParaRPr>
            </a:p>
          </p:txBody>
        </p:sp>
      </p:grpSp>
      <p:pic>
        <p:nvPicPr>
          <p:cNvPr id="86" name="latex-image-1.pdf" descr="latex-image-1.pdf"/>
          <p:cNvPicPr>
            <a:picLocks noChangeAspect="1"/>
          </p:cNvPicPr>
          <p:nvPr/>
        </p:nvPicPr>
        <p:blipFill>
          <a:blip r:embed="rId2"/>
          <a:stretch>
            <a:fillRect/>
          </a:stretch>
        </p:blipFill>
        <p:spPr>
          <a:xfrm>
            <a:off x="1161571" y="3396754"/>
            <a:ext cx="101798" cy="91083"/>
          </a:xfrm>
          <a:prstGeom prst="rect">
            <a:avLst/>
          </a:prstGeom>
          <a:ln w="12700">
            <a:miter lim="400000"/>
          </a:ln>
        </p:spPr>
      </p:pic>
      <p:pic>
        <p:nvPicPr>
          <p:cNvPr id="26" name="latex-image-2.pdf" descr="latex-image-2.pdf"/>
          <p:cNvPicPr>
            <a:picLocks noChangeAspect="1"/>
          </p:cNvPicPr>
          <p:nvPr/>
        </p:nvPicPr>
        <p:blipFill>
          <a:blip r:embed="rId11"/>
          <a:stretch>
            <a:fillRect/>
          </a:stretch>
        </p:blipFill>
        <p:spPr>
          <a:xfrm>
            <a:off x="3134706" y="3372643"/>
            <a:ext cx="626864" cy="139304"/>
          </a:xfrm>
          <a:prstGeom prst="rect">
            <a:avLst/>
          </a:prstGeom>
          <a:ln w="12700">
            <a:miter lim="400000"/>
          </a:ln>
        </p:spPr>
      </p:pic>
      <p:pic>
        <p:nvPicPr>
          <p:cNvPr id="27" name="latex-image-3.pdf" descr="latex-image-3.pdf"/>
          <p:cNvPicPr>
            <a:picLocks noChangeAspect="1"/>
          </p:cNvPicPr>
          <p:nvPr/>
        </p:nvPicPr>
        <p:blipFill>
          <a:blip r:embed="rId12"/>
          <a:stretch>
            <a:fillRect/>
          </a:stretch>
        </p:blipFill>
        <p:spPr>
          <a:xfrm>
            <a:off x="5632907" y="3266709"/>
            <a:ext cx="117872" cy="353616"/>
          </a:xfrm>
          <a:prstGeom prst="rect">
            <a:avLst/>
          </a:prstGeom>
          <a:ln w="12700">
            <a:miter lim="400000"/>
          </a:ln>
        </p:spPr>
      </p:pic>
      <p:pic>
        <p:nvPicPr>
          <p:cNvPr id="28" name="latex-image-4.pdf" descr="latex-image-4.pdf"/>
          <p:cNvPicPr>
            <a:picLocks noChangeAspect="1"/>
          </p:cNvPicPr>
          <p:nvPr/>
        </p:nvPicPr>
        <p:blipFill>
          <a:blip r:embed="rId13"/>
          <a:stretch>
            <a:fillRect/>
          </a:stretch>
        </p:blipFill>
        <p:spPr>
          <a:xfrm>
            <a:off x="7264481" y="3183662"/>
            <a:ext cx="1334096" cy="519708"/>
          </a:xfrm>
          <a:prstGeom prst="rect">
            <a:avLst/>
          </a:prstGeom>
          <a:ln w="12700">
            <a:miter lim="400000"/>
          </a:ln>
        </p:spPr>
      </p:pic>
      <p:pic>
        <p:nvPicPr>
          <p:cNvPr id="29" name="latex-image-5.pdf" descr="latex-image-5.pdf"/>
          <p:cNvPicPr>
            <a:picLocks noChangeAspect="1"/>
          </p:cNvPicPr>
          <p:nvPr/>
        </p:nvPicPr>
        <p:blipFill>
          <a:blip r:embed="rId14"/>
          <a:stretch>
            <a:fillRect/>
          </a:stretch>
        </p:blipFill>
        <p:spPr>
          <a:xfrm>
            <a:off x="901717" y="5601651"/>
            <a:ext cx="621506" cy="139304"/>
          </a:xfrm>
          <a:prstGeom prst="rect">
            <a:avLst/>
          </a:prstGeom>
          <a:ln w="12700">
            <a:miter lim="400000"/>
          </a:ln>
        </p:spPr>
      </p:pic>
      <p:pic>
        <p:nvPicPr>
          <p:cNvPr id="30" name="latex-image-6.pdf" descr="latex-image-6.pdf"/>
          <p:cNvPicPr>
            <a:picLocks noChangeAspect="1"/>
          </p:cNvPicPr>
          <p:nvPr/>
        </p:nvPicPr>
        <p:blipFill>
          <a:blip r:embed="rId15"/>
          <a:stretch>
            <a:fillRect/>
          </a:stretch>
        </p:blipFill>
        <p:spPr>
          <a:xfrm>
            <a:off x="3134705" y="5601651"/>
            <a:ext cx="626864" cy="150019"/>
          </a:xfrm>
          <a:prstGeom prst="rect">
            <a:avLst/>
          </a:prstGeom>
          <a:ln w="12700">
            <a:miter lim="400000"/>
          </a:ln>
        </p:spPr>
      </p:pic>
      <p:pic>
        <p:nvPicPr>
          <p:cNvPr id="31" name="latex-image-7.pdf" descr="latex-image-7.pdf"/>
          <p:cNvPicPr>
            <a:picLocks noChangeAspect="1"/>
          </p:cNvPicPr>
          <p:nvPr/>
        </p:nvPicPr>
        <p:blipFill>
          <a:blip r:embed="rId16"/>
          <a:stretch>
            <a:fillRect/>
          </a:stretch>
        </p:blipFill>
        <p:spPr>
          <a:xfrm>
            <a:off x="5474851" y="5607340"/>
            <a:ext cx="433983" cy="139304"/>
          </a:xfrm>
          <a:prstGeom prst="rect">
            <a:avLst/>
          </a:prstGeom>
          <a:ln w="12700">
            <a:miter lim="400000"/>
          </a:ln>
        </p:spPr>
      </p:pic>
      <p:sp>
        <p:nvSpPr>
          <p:cNvPr id="34" name="filtering"/>
          <p:cNvSpPr/>
          <p:nvPr/>
        </p:nvSpPr>
        <p:spPr>
          <a:xfrm>
            <a:off x="302004" y="1026722"/>
            <a:ext cx="1813945"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1800"/>
            </a:lvl1pPr>
          </a:lstStyle>
          <a:p>
            <a:pPr algn="ctr"/>
            <a:r>
              <a:rPr lang="en-US" sz="1500" dirty="0">
                <a:latin typeface="+mj-lt"/>
              </a:rPr>
              <a:t>How would you implement these?</a:t>
            </a:r>
            <a:endParaRPr sz="1500" dirty="0">
              <a:latin typeface="+mj-lt"/>
            </a:endParaRPr>
          </a:p>
        </p:txBody>
      </p:sp>
    </p:spTree>
    <p:extLst>
      <p:ext uri="{BB962C8B-B14F-4D97-AF65-F5344CB8AC3E}">
        <p14:creationId xmlns:p14="http://schemas.microsoft.com/office/powerpoint/2010/main" val="1830079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erivative Theorem of Convolution"/>
          <p:cNvSpPr/>
          <p:nvPr/>
        </p:nvSpPr>
        <p:spPr>
          <a:xfrm>
            <a:off x="818838" y="1851423"/>
            <a:ext cx="7072965"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2800">
                <a:latin typeface="Gill Sans"/>
                <a:ea typeface="Gill Sans"/>
                <a:cs typeface="Gill Sans"/>
                <a:sym typeface="Gill Sans"/>
              </a:defRPr>
            </a:lvl1pPr>
          </a:lstStyle>
          <a:p>
            <a:r>
              <a:rPr lang="en-US" sz="1800" dirty="0">
                <a:latin typeface="+mj-lt"/>
              </a:rPr>
              <a:t>Basically a second derivative filter.</a:t>
            </a:r>
          </a:p>
          <a:p>
            <a:pPr marL="257175" indent="-257175">
              <a:buFont typeface="Arial" panose="020B0604020202020204" pitchFamily="34" charset="0"/>
              <a:buChar char="•"/>
            </a:pPr>
            <a:r>
              <a:rPr lang="en-US" sz="1800" dirty="0">
                <a:latin typeface="+mj-lt"/>
              </a:rPr>
              <a:t>We can use finite differences to derive it, as with first derivative filter.</a:t>
            </a:r>
            <a:endParaRPr sz="1800" dirty="0">
              <a:latin typeface="+mj-lt"/>
            </a:endParaRPr>
          </a:p>
        </p:txBody>
      </p:sp>
      <p:sp>
        <p:nvSpPr>
          <p:cNvPr id="25" name="Shape 667"/>
          <p:cNvSpPr>
            <a:spLocks noGrp="1"/>
          </p:cNvSpPr>
          <p:nvPr>
            <p:ph type="title"/>
          </p:nvPr>
        </p:nvSpPr>
        <p:spPr>
          <a:xfrm>
            <a:off x="0" y="857251"/>
            <a:ext cx="9144000" cy="994172"/>
          </a:xfrm>
          <a:prstGeom prst="rect">
            <a:avLst/>
          </a:prstGeom>
        </p:spPr>
        <p:txBody>
          <a:bodyPr/>
          <a:lstStyle/>
          <a:p>
            <a:pPr algn="ctr"/>
            <a:r>
              <a:rPr lang="en-US" dirty="0"/>
              <a:t>Laplace filter</a:t>
            </a:r>
            <a:endParaRPr dirty="0"/>
          </a:p>
        </p:txBody>
      </p:sp>
      <p:sp>
        <p:nvSpPr>
          <p:cNvPr id="44" name="1D derivative filter"/>
          <p:cNvSpPr/>
          <p:nvPr/>
        </p:nvSpPr>
        <p:spPr>
          <a:xfrm>
            <a:off x="6756735" y="4319930"/>
            <a:ext cx="1747546" cy="4587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sz="2700" dirty="0">
                <a:latin typeface="+mj-lt"/>
              </a:rPr>
              <a:t>?</a:t>
            </a:r>
            <a:endParaRPr sz="2700" dirty="0">
              <a:latin typeface="+mj-lt"/>
            </a:endParaRPr>
          </a:p>
        </p:txBody>
      </p:sp>
      <p:grpSp>
        <p:nvGrpSpPr>
          <p:cNvPr id="45" name="Group 44"/>
          <p:cNvGrpSpPr/>
          <p:nvPr/>
        </p:nvGrpSpPr>
        <p:grpSpPr>
          <a:xfrm>
            <a:off x="542587" y="2813223"/>
            <a:ext cx="7996045" cy="762805"/>
            <a:chOff x="831328" y="2607965"/>
            <a:chExt cx="10661393" cy="1017074"/>
          </a:xfrm>
        </p:grpSpPr>
        <p:pic>
          <p:nvPicPr>
            <p:cNvPr id="46" name="droppedImage.pdf" descr="droppedImage.pdf"/>
            <p:cNvPicPr>
              <a:picLocks noChangeAspect="1"/>
            </p:cNvPicPr>
            <p:nvPr/>
          </p:nvPicPr>
          <p:blipFill>
            <a:blip r:embed="rId2"/>
            <a:stretch>
              <a:fillRect/>
            </a:stretch>
          </p:blipFill>
          <p:spPr>
            <a:xfrm>
              <a:off x="3280100" y="2777232"/>
              <a:ext cx="4293395" cy="550069"/>
            </a:xfrm>
            <a:prstGeom prst="rect">
              <a:avLst/>
            </a:prstGeom>
            <a:ln w="12700">
              <a:miter lim="400000"/>
            </a:ln>
          </p:spPr>
        </p:pic>
        <p:sp>
          <p:nvSpPr>
            <p:cNvPr id="47" name="first-order…"/>
            <p:cNvSpPr/>
            <p:nvPr/>
          </p:nvSpPr>
          <p:spPr>
            <a:xfrm>
              <a:off x="831328" y="2607965"/>
              <a:ext cx="2268996" cy="878446"/>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p>
              <a:pPr algn="ctr" defTabSz="287972">
                <a:defRPr sz="3800">
                  <a:latin typeface="Gill Sans"/>
                  <a:ea typeface="Gill Sans"/>
                  <a:cs typeface="Gill Sans"/>
                  <a:sym typeface="Gill Sans"/>
                </a:defRPr>
              </a:pPr>
              <a:r>
                <a:rPr sz="2000" dirty="0">
                  <a:latin typeface="+mj-lt"/>
                </a:rPr>
                <a:t>first-order</a:t>
              </a:r>
            </a:p>
            <a:p>
              <a:pPr algn="ctr" defTabSz="287972">
                <a:defRPr sz="3800">
                  <a:latin typeface="Gill Sans"/>
                  <a:ea typeface="Gill Sans"/>
                  <a:cs typeface="Gill Sans"/>
                  <a:sym typeface="Gill Sans"/>
                </a:defRPr>
              </a:pPr>
              <a:r>
                <a:rPr sz="2000" dirty="0">
                  <a:latin typeface="+mj-lt"/>
                </a:rPr>
                <a:t>finite difference</a:t>
              </a:r>
            </a:p>
          </p:txBody>
        </p:sp>
        <p:cxnSp>
          <p:nvCxnSpPr>
            <p:cNvPr id="48" name="Straight Arrow Connector 47"/>
            <p:cNvCxnSpPr/>
            <p:nvPr/>
          </p:nvCxnSpPr>
          <p:spPr>
            <a:xfrm>
              <a:off x="8098539" y="3047187"/>
              <a:ext cx="70903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9116858" y="2615069"/>
              <a:ext cx="2375863" cy="1009970"/>
              <a:chOff x="9357373" y="2683038"/>
              <a:chExt cx="2375863" cy="1009970"/>
            </a:xfrm>
          </p:grpSpPr>
          <p:graphicFrame>
            <p:nvGraphicFramePr>
              <p:cNvPr id="50" name="Table"/>
              <p:cNvGraphicFramePr/>
              <p:nvPr/>
            </p:nvGraphicFramePr>
            <p:xfrm>
              <a:off x="9862437" y="311007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51" name="1D derivative filter"/>
              <p:cNvSpPr/>
              <p:nvPr/>
            </p:nvSpPr>
            <p:spPr>
              <a:xfrm>
                <a:off x="9357373" y="2683038"/>
                <a:ext cx="2375863" cy="42703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a:latin typeface="Gill Sans"/>
                    <a:ea typeface="Gill Sans"/>
                    <a:cs typeface="Gill Sans"/>
                    <a:sym typeface="Gill Sans"/>
                  </a:defRPr>
                </a:lvl1pPr>
              </a:lstStyle>
              <a:p>
                <a:r>
                  <a:rPr dirty="0">
                    <a:latin typeface="+mj-lt"/>
                  </a:rPr>
                  <a:t>1D derivative filter</a:t>
                </a:r>
              </a:p>
            </p:txBody>
          </p:sp>
        </p:grpSp>
      </p:grpSp>
      <p:grpSp>
        <p:nvGrpSpPr>
          <p:cNvPr id="52" name="Group 51"/>
          <p:cNvGrpSpPr/>
          <p:nvPr/>
        </p:nvGrpSpPr>
        <p:grpSpPr>
          <a:xfrm>
            <a:off x="542587" y="4039224"/>
            <a:ext cx="7961693" cy="658834"/>
            <a:chOff x="831327" y="4242633"/>
            <a:chExt cx="10615591" cy="878446"/>
          </a:xfrm>
        </p:grpSpPr>
        <p:pic>
          <p:nvPicPr>
            <p:cNvPr id="53" name="droppedImage.png" descr="droppedImage.png"/>
            <p:cNvPicPr>
              <a:picLocks noChangeAspect="1"/>
            </p:cNvPicPr>
            <p:nvPr/>
          </p:nvPicPr>
          <p:blipFill rotWithShape="1">
            <a:blip r:embed="rId3"/>
            <a:srcRect l="40035" r="834"/>
            <a:stretch/>
          </p:blipFill>
          <p:spPr>
            <a:xfrm>
              <a:off x="4696003" y="4417481"/>
              <a:ext cx="3174001" cy="549544"/>
            </a:xfrm>
            <a:prstGeom prst="rect">
              <a:avLst/>
            </a:prstGeom>
            <a:ln w="12700">
              <a:miter lim="400000"/>
            </a:ln>
          </p:spPr>
        </p:pic>
        <p:grpSp>
          <p:nvGrpSpPr>
            <p:cNvPr id="54" name="Group 53"/>
            <p:cNvGrpSpPr/>
            <p:nvPr/>
          </p:nvGrpSpPr>
          <p:grpSpPr>
            <a:xfrm>
              <a:off x="831327" y="4242633"/>
              <a:ext cx="10615591" cy="878446"/>
              <a:chOff x="1075289" y="2607965"/>
              <a:chExt cx="10615591" cy="878446"/>
            </a:xfrm>
          </p:grpSpPr>
          <p:sp>
            <p:nvSpPr>
              <p:cNvPr id="57" name="first-order…"/>
              <p:cNvSpPr/>
              <p:nvPr/>
            </p:nvSpPr>
            <p:spPr>
              <a:xfrm>
                <a:off x="1075289" y="2607965"/>
                <a:ext cx="2268996" cy="878446"/>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p>
                <a:pPr algn="ctr" defTabSz="287972">
                  <a:defRPr sz="3800">
                    <a:latin typeface="Gill Sans"/>
                    <a:ea typeface="Gill Sans"/>
                    <a:cs typeface="Gill Sans"/>
                    <a:sym typeface="Gill Sans"/>
                  </a:defRPr>
                </a:pPr>
                <a:r>
                  <a:rPr lang="en-US" sz="2000" dirty="0">
                    <a:latin typeface="+mj-lt"/>
                  </a:rPr>
                  <a:t>second</a:t>
                </a:r>
                <a:r>
                  <a:rPr sz="2000" dirty="0">
                    <a:latin typeface="+mj-lt"/>
                  </a:rPr>
                  <a:t>-order</a:t>
                </a:r>
              </a:p>
              <a:p>
                <a:pPr algn="ctr" defTabSz="287972">
                  <a:defRPr sz="3800">
                    <a:latin typeface="Gill Sans"/>
                    <a:ea typeface="Gill Sans"/>
                    <a:cs typeface="Gill Sans"/>
                    <a:sym typeface="Gill Sans"/>
                  </a:defRPr>
                </a:pPr>
                <a:r>
                  <a:rPr sz="2000" dirty="0">
                    <a:latin typeface="+mj-lt"/>
                  </a:rPr>
                  <a:t>finite difference</a:t>
                </a:r>
              </a:p>
            </p:txBody>
          </p:sp>
          <p:cxnSp>
            <p:nvCxnSpPr>
              <p:cNvPr id="58" name="Straight Arrow Connector 57"/>
              <p:cNvCxnSpPr/>
              <p:nvPr/>
            </p:nvCxnSpPr>
            <p:spPr>
              <a:xfrm>
                <a:off x="8345546" y="3074571"/>
                <a:ext cx="70903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1D derivative filter"/>
              <p:cNvSpPr/>
              <p:nvPr/>
            </p:nvSpPr>
            <p:spPr>
              <a:xfrm>
                <a:off x="9360820" y="2620148"/>
                <a:ext cx="2330060"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Laplace</a:t>
                </a:r>
                <a:r>
                  <a:rPr dirty="0">
                    <a:latin typeface="+mj-lt"/>
                  </a:rPr>
                  <a:t> filter</a:t>
                </a:r>
              </a:p>
            </p:txBody>
          </p:sp>
        </p:grpSp>
        <p:pic>
          <p:nvPicPr>
            <p:cNvPr id="55" name="droppedImage.pdf" descr="droppedImage.pdf"/>
            <p:cNvPicPr>
              <a:picLocks noChangeAspect="1"/>
            </p:cNvPicPr>
            <p:nvPr/>
          </p:nvPicPr>
          <p:blipFill rotWithShape="1">
            <a:blip r:embed="rId2"/>
            <a:srcRect l="13834" r="67501"/>
            <a:stretch/>
          </p:blipFill>
          <p:spPr>
            <a:xfrm>
              <a:off x="3940133" y="4416956"/>
              <a:ext cx="801385" cy="550069"/>
            </a:xfrm>
            <a:prstGeom prst="rect">
              <a:avLst/>
            </a:prstGeom>
            <a:ln w="12700">
              <a:miter lim="400000"/>
            </a:ln>
          </p:spPr>
        </p:pic>
        <p:pic>
          <p:nvPicPr>
            <p:cNvPr id="56" name="droppedImage.png" descr="droppedImage.png"/>
            <p:cNvPicPr>
              <a:picLocks noChangeAspect="1"/>
            </p:cNvPicPr>
            <p:nvPr/>
          </p:nvPicPr>
          <p:blipFill rotWithShape="1">
            <a:blip r:embed="rId3"/>
            <a:srcRect r="88620"/>
            <a:stretch/>
          </p:blipFill>
          <p:spPr>
            <a:xfrm>
              <a:off x="3280100" y="4407083"/>
              <a:ext cx="610821" cy="549544"/>
            </a:xfrm>
            <a:prstGeom prst="rect">
              <a:avLst/>
            </a:prstGeom>
            <a:ln w="12700">
              <a:miter lim="400000"/>
            </a:ln>
          </p:spPr>
        </p:pic>
      </p:grpSp>
    </p:spTree>
    <p:extLst>
      <p:ext uri="{BB962C8B-B14F-4D97-AF65-F5344CB8AC3E}">
        <p14:creationId xmlns:p14="http://schemas.microsoft.com/office/powerpoint/2010/main" val="2192255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erivative Theorem of Convolution"/>
          <p:cNvSpPr/>
          <p:nvPr/>
        </p:nvSpPr>
        <p:spPr>
          <a:xfrm>
            <a:off x="818838" y="1851423"/>
            <a:ext cx="7072965"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2800">
                <a:latin typeface="Gill Sans"/>
                <a:ea typeface="Gill Sans"/>
                <a:cs typeface="Gill Sans"/>
                <a:sym typeface="Gill Sans"/>
              </a:defRPr>
            </a:lvl1pPr>
          </a:lstStyle>
          <a:p>
            <a:r>
              <a:rPr lang="en-US" sz="1800" dirty="0">
                <a:latin typeface="+mj-lt"/>
              </a:rPr>
              <a:t>Basically a second derivative filter.</a:t>
            </a:r>
          </a:p>
          <a:p>
            <a:pPr marL="257175" indent="-257175">
              <a:buFont typeface="Arial" panose="020B0604020202020204" pitchFamily="34" charset="0"/>
              <a:buChar char="•"/>
            </a:pPr>
            <a:r>
              <a:rPr lang="en-US" sz="1800" dirty="0">
                <a:latin typeface="+mj-lt"/>
              </a:rPr>
              <a:t>We can use finite differences to derive it, as with first derivative filter.</a:t>
            </a:r>
            <a:endParaRPr sz="1800" dirty="0">
              <a:latin typeface="+mj-lt"/>
            </a:endParaRPr>
          </a:p>
        </p:txBody>
      </p:sp>
      <p:sp>
        <p:nvSpPr>
          <p:cNvPr id="25" name="Shape 667"/>
          <p:cNvSpPr>
            <a:spLocks noGrp="1"/>
          </p:cNvSpPr>
          <p:nvPr>
            <p:ph type="title"/>
          </p:nvPr>
        </p:nvSpPr>
        <p:spPr>
          <a:xfrm>
            <a:off x="0" y="857251"/>
            <a:ext cx="9144000" cy="994172"/>
          </a:xfrm>
          <a:prstGeom prst="rect">
            <a:avLst/>
          </a:prstGeom>
        </p:spPr>
        <p:txBody>
          <a:bodyPr/>
          <a:lstStyle/>
          <a:p>
            <a:pPr algn="ctr"/>
            <a:r>
              <a:rPr lang="en-US" dirty="0"/>
              <a:t>Laplace filter</a:t>
            </a:r>
            <a:endParaRPr dirty="0"/>
          </a:p>
        </p:txBody>
      </p:sp>
      <p:grpSp>
        <p:nvGrpSpPr>
          <p:cNvPr id="2" name="Group 1"/>
          <p:cNvGrpSpPr/>
          <p:nvPr/>
        </p:nvGrpSpPr>
        <p:grpSpPr>
          <a:xfrm>
            <a:off x="542587" y="2813223"/>
            <a:ext cx="7996045" cy="762805"/>
            <a:chOff x="831328" y="2607965"/>
            <a:chExt cx="10661393" cy="1017074"/>
          </a:xfrm>
        </p:grpSpPr>
        <p:pic>
          <p:nvPicPr>
            <p:cNvPr id="13" name="droppedImage.pdf" descr="droppedImage.pdf"/>
            <p:cNvPicPr>
              <a:picLocks noChangeAspect="1"/>
            </p:cNvPicPr>
            <p:nvPr/>
          </p:nvPicPr>
          <p:blipFill>
            <a:blip r:embed="rId2"/>
            <a:stretch>
              <a:fillRect/>
            </a:stretch>
          </p:blipFill>
          <p:spPr>
            <a:xfrm>
              <a:off x="3280100" y="2777232"/>
              <a:ext cx="4293395" cy="550069"/>
            </a:xfrm>
            <a:prstGeom prst="rect">
              <a:avLst/>
            </a:prstGeom>
            <a:ln w="12700">
              <a:miter lim="400000"/>
            </a:ln>
          </p:spPr>
        </p:pic>
        <p:sp>
          <p:nvSpPr>
            <p:cNvPr id="16" name="first-order…"/>
            <p:cNvSpPr/>
            <p:nvPr/>
          </p:nvSpPr>
          <p:spPr>
            <a:xfrm>
              <a:off x="831328" y="2607965"/>
              <a:ext cx="2268996" cy="878446"/>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p>
              <a:pPr algn="ctr" defTabSz="287972">
                <a:defRPr sz="3800">
                  <a:latin typeface="Gill Sans"/>
                  <a:ea typeface="Gill Sans"/>
                  <a:cs typeface="Gill Sans"/>
                  <a:sym typeface="Gill Sans"/>
                </a:defRPr>
              </a:pPr>
              <a:r>
                <a:rPr sz="2000" dirty="0">
                  <a:latin typeface="+mj-lt"/>
                </a:rPr>
                <a:t>first-order</a:t>
              </a:r>
            </a:p>
            <a:p>
              <a:pPr algn="ctr" defTabSz="287972">
                <a:defRPr sz="3800">
                  <a:latin typeface="Gill Sans"/>
                  <a:ea typeface="Gill Sans"/>
                  <a:cs typeface="Gill Sans"/>
                  <a:sym typeface="Gill Sans"/>
                </a:defRPr>
              </a:pPr>
              <a:r>
                <a:rPr sz="2000" dirty="0">
                  <a:latin typeface="+mj-lt"/>
                </a:rPr>
                <a:t>finite difference</a:t>
              </a:r>
            </a:p>
          </p:txBody>
        </p:sp>
        <p:cxnSp>
          <p:nvCxnSpPr>
            <p:cNvPr id="32" name="Straight Arrow Connector 31"/>
            <p:cNvCxnSpPr/>
            <p:nvPr/>
          </p:nvCxnSpPr>
          <p:spPr>
            <a:xfrm>
              <a:off x="8098539" y="3047187"/>
              <a:ext cx="70903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9116858" y="2615069"/>
              <a:ext cx="2375863" cy="1009970"/>
              <a:chOff x="9357373" y="2683038"/>
              <a:chExt cx="2375863" cy="1009970"/>
            </a:xfrm>
          </p:grpSpPr>
          <p:graphicFrame>
            <p:nvGraphicFramePr>
              <p:cNvPr id="33" name="Table"/>
              <p:cNvGraphicFramePr/>
              <p:nvPr/>
            </p:nvGraphicFramePr>
            <p:xfrm>
              <a:off x="9862437" y="311007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a:t>
                          </a: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34" name="1D derivative filter"/>
              <p:cNvSpPr/>
              <p:nvPr/>
            </p:nvSpPr>
            <p:spPr>
              <a:xfrm>
                <a:off x="9357373" y="2683038"/>
                <a:ext cx="2375863" cy="42703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1800">
                    <a:latin typeface="Gill Sans"/>
                    <a:ea typeface="Gill Sans"/>
                    <a:cs typeface="Gill Sans"/>
                    <a:sym typeface="Gill Sans"/>
                  </a:defRPr>
                </a:lvl1pPr>
              </a:lstStyle>
              <a:p>
                <a:r>
                  <a:rPr dirty="0">
                    <a:latin typeface="+mj-lt"/>
                  </a:rPr>
                  <a:t>1D derivative filter</a:t>
                </a:r>
              </a:p>
            </p:txBody>
          </p:sp>
        </p:grpSp>
      </p:grpSp>
      <p:grpSp>
        <p:nvGrpSpPr>
          <p:cNvPr id="3" name="Group 2"/>
          <p:cNvGrpSpPr/>
          <p:nvPr/>
        </p:nvGrpSpPr>
        <p:grpSpPr>
          <a:xfrm>
            <a:off x="542587" y="4039223"/>
            <a:ext cx="7961693" cy="766614"/>
            <a:chOff x="831327" y="4242633"/>
            <a:chExt cx="10615591" cy="1022153"/>
          </a:xfrm>
        </p:grpSpPr>
        <p:pic>
          <p:nvPicPr>
            <p:cNvPr id="18" name="droppedImage.png" descr="droppedImage.png"/>
            <p:cNvPicPr>
              <a:picLocks noChangeAspect="1"/>
            </p:cNvPicPr>
            <p:nvPr/>
          </p:nvPicPr>
          <p:blipFill rotWithShape="1">
            <a:blip r:embed="rId3"/>
            <a:srcRect l="40035" r="834"/>
            <a:stretch/>
          </p:blipFill>
          <p:spPr>
            <a:xfrm>
              <a:off x="4696003" y="4417481"/>
              <a:ext cx="3174001" cy="549544"/>
            </a:xfrm>
            <a:prstGeom prst="rect">
              <a:avLst/>
            </a:prstGeom>
            <a:ln w="12700">
              <a:miter lim="400000"/>
            </a:ln>
          </p:spPr>
        </p:pic>
        <p:grpSp>
          <p:nvGrpSpPr>
            <p:cNvPr id="35" name="Group 34"/>
            <p:cNvGrpSpPr/>
            <p:nvPr/>
          </p:nvGrpSpPr>
          <p:grpSpPr>
            <a:xfrm>
              <a:off x="831327" y="4242633"/>
              <a:ext cx="10615591" cy="1022153"/>
              <a:chOff x="1075289" y="2607965"/>
              <a:chExt cx="10615591" cy="1022153"/>
            </a:xfrm>
          </p:grpSpPr>
          <p:sp>
            <p:nvSpPr>
              <p:cNvPr id="37" name="first-order…"/>
              <p:cNvSpPr/>
              <p:nvPr/>
            </p:nvSpPr>
            <p:spPr>
              <a:xfrm>
                <a:off x="1075289" y="2607965"/>
                <a:ext cx="2268996" cy="878446"/>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p>
                <a:pPr algn="ctr" defTabSz="287972">
                  <a:defRPr sz="3800">
                    <a:latin typeface="Gill Sans"/>
                    <a:ea typeface="Gill Sans"/>
                    <a:cs typeface="Gill Sans"/>
                    <a:sym typeface="Gill Sans"/>
                  </a:defRPr>
                </a:pPr>
                <a:r>
                  <a:rPr lang="en-US" sz="2000" dirty="0">
                    <a:latin typeface="+mj-lt"/>
                  </a:rPr>
                  <a:t>second</a:t>
                </a:r>
                <a:r>
                  <a:rPr sz="2000" dirty="0">
                    <a:latin typeface="+mj-lt"/>
                  </a:rPr>
                  <a:t>-order</a:t>
                </a:r>
              </a:p>
              <a:p>
                <a:pPr algn="ctr" defTabSz="287972">
                  <a:defRPr sz="3800">
                    <a:latin typeface="Gill Sans"/>
                    <a:ea typeface="Gill Sans"/>
                    <a:cs typeface="Gill Sans"/>
                    <a:sym typeface="Gill Sans"/>
                  </a:defRPr>
                </a:pPr>
                <a:r>
                  <a:rPr sz="2000" dirty="0">
                    <a:latin typeface="+mj-lt"/>
                  </a:rPr>
                  <a:t>finite difference</a:t>
                </a:r>
              </a:p>
            </p:txBody>
          </p:sp>
          <p:cxnSp>
            <p:nvCxnSpPr>
              <p:cNvPr id="38" name="Straight Arrow Connector 37"/>
              <p:cNvCxnSpPr/>
              <p:nvPr/>
            </p:nvCxnSpPr>
            <p:spPr>
              <a:xfrm>
                <a:off x="8345546" y="3074571"/>
                <a:ext cx="70903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9360820" y="2620148"/>
                <a:ext cx="2330060" cy="1009970"/>
                <a:chOff x="9573131" y="2683038"/>
                <a:chExt cx="2330060" cy="1009970"/>
              </a:xfrm>
            </p:grpSpPr>
            <p:graphicFrame>
              <p:nvGraphicFramePr>
                <p:cNvPr id="40" name="Table"/>
                <p:cNvGraphicFramePr/>
                <p:nvPr/>
              </p:nvGraphicFramePr>
              <p:xfrm>
                <a:off x="10078195" y="311007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-2</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41" name="1D derivative filter"/>
                <p:cNvSpPr/>
                <p:nvPr/>
              </p:nvSpPr>
              <p:spPr>
                <a:xfrm>
                  <a:off x="9573131" y="2683038"/>
                  <a:ext cx="2330060"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Laplace</a:t>
                  </a:r>
                  <a:r>
                    <a:rPr dirty="0">
                      <a:latin typeface="+mj-lt"/>
                    </a:rPr>
                    <a:t> filter</a:t>
                  </a:r>
                </a:p>
              </p:txBody>
            </p:sp>
          </p:grpSp>
        </p:grpSp>
        <p:pic>
          <p:nvPicPr>
            <p:cNvPr id="42" name="droppedImage.pdf" descr="droppedImage.pdf"/>
            <p:cNvPicPr>
              <a:picLocks noChangeAspect="1"/>
            </p:cNvPicPr>
            <p:nvPr/>
          </p:nvPicPr>
          <p:blipFill rotWithShape="1">
            <a:blip r:embed="rId2"/>
            <a:srcRect l="13834" r="67501"/>
            <a:stretch/>
          </p:blipFill>
          <p:spPr>
            <a:xfrm>
              <a:off x="3940133" y="4416956"/>
              <a:ext cx="801385" cy="550069"/>
            </a:xfrm>
            <a:prstGeom prst="rect">
              <a:avLst/>
            </a:prstGeom>
            <a:ln w="12700">
              <a:miter lim="400000"/>
            </a:ln>
          </p:spPr>
        </p:pic>
        <p:pic>
          <p:nvPicPr>
            <p:cNvPr id="43" name="droppedImage.png" descr="droppedImage.png"/>
            <p:cNvPicPr>
              <a:picLocks noChangeAspect="1"/>
            </p:cNvPicPr>
            <p:nvPr/>
          </p:nvPicPr>
          <p:blipFill rotWithShape="1">
            <a:blip r:embed="rId3"/>
            <a:srcRect r="88620"/>
            <a:stretch/>
          </p:blipFill>
          <p:spPr>
            <a:xfrm>
              <a:off x="3280100" y="4407083"/>
              <a:ext cx="610821" cy="549544"/>
            </a:xfrm>
            <a:prstGeom prst="rect">
              <a:avLst/>
            </a:prstGeom>
            <a:ln w="12700">
              <a:miter lim="400000"/>
            </a:ln>
          </p:spPr>
        </p:pic>
      </p:grpSp>
    </p:spTree>
    <p:extLst>
      <p:ext uri="{BB962C8B-B14F-4D97-AF65-F5344CB8AC3E}">
        <p14:creationId xmlns:p14="http://schemas.microsoft.com/office/powerpoint/2010/main" val="2102900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erivative Theorem of Convolution"/>
          <p:cNvSpPr/>
          <p:nvPr/>
        </p:nvSpPr>
        <p:spPr>
          <a:xfrm>
            <a:off x="710960" y="1851423"/>
            <a:ext cx="7072965" cy="3202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2800">
                <a:latin typeface="Gill Sans"/>
                <a:ea typeface="Gill Sans"/>
                <a:cs typeface="Gill Sans"/>
                <a:sym typeface="Gill Sans"/>
              </a:defRPr>
            </a:lvl1pPr>
          </a:lstStyle>
          <a:p>
            <a:r>
              <a:rPr lang="en-US" sz="1800" dirty="0">
                <a:latin typeface="+mj-lt"/>
              </a:rPr>
              <a:t>As with derivative, we can combine Laplace filtering with Gaussian filtering</a:t>
            </a:r>
            <a:endParaRPr sz="1800" dirty="0">
              <a:latin typeface="+mj-lt"/>
            </a:endParaRPr>
          </a:p>
        </p:txBody>
      </p:sp>
      <p:sp>
        <p:nvSpPr>
          <p:cNvPr id="25" name="Shape 667"/>
          <p:cNvSpPr>
            <a:spLocks noGrp="1"/>
          </p:cNvSpPr>
          <p:nvPr>
            <p:ph type="title"/>
          </p:nvPr>
        </p:nvSpPr>
        <p:spPr>
          <a:xfrm>
            <a:off x="0" y="857251"/>
            <a:ext cx="9144000" cy="994172"/>
          </a:xfrm>
          <a:prstGeom prst="rect">
            <a:avLst/>
          </a:prstGeom>
        </p:spPr>
        <p:txBody>
          <a:bodyPr/>
          <a:lstStyle/>
          <a:p>
            <a:pPr algn="ctr"/>
            <a:r>
              <a:rPr lang="en-US" dirty="0"/>
              <a:t>Laplacian of Gaussian (</a:t>
            </a:r>
            <a:r>
              <a:rPr lang="en-US" dirty="0" err="1"/>
              <a:t>LoG</a:t>
            </a:r>
            <a:r>
              <a:rPr lang="en-US" dirty="0"/>
              <a:t>) filter</a:t>
            </a:r>
            <a:endParaRPr dirty="0"/>
          </a:p>
        </p:txBody>
      </p:sp>
      <p:pic>
        <p:nvPicPr>
          <p:cNvPr id="21" name="droppedImage.pdf" descr="droppedImage.pdf"/>
          <p:cNvPicPr>
            <a:picLocks noChangeAspect="1"/>
          </p:cNvPicPr>
          <p:nvPr/>
        </p:nvPicPr>
        <p:blipFill>
          <a:blip r:embed="rId2"/>
          <a:stretch>
            <a:fillRect/>
          </a:stretch>
        </p:blipFill>
        <p:spPr>
          <a:xfrm>
            <a:off x="2889647" y="2518747"/>
            <a:ext cx="3364707" cy="2734283"/>
          </a:xfrm>
          <a:prstGeom prst="rect">
            <a:avLst/>
          </a:prstGeom>
          <a:ln w="12700">
            <a:miter lim="400000"/>
          </a:ln>
        </p:spPr>
      </p:pic>
      <p:sp>
        <p:nvSpPr>
          <p:cNvPr id="22" name="Laplacian"/>
          <p:cNvSpPr/>
          <p:nvPr/>
        </p:nvSpPr>
        <p:spPr>
          <a:xfrm>
            <a:off x="1483759" y="3585615"/>
            <a:ext cx="1404192"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3800">
                <a:latin typeface="Gill Sans"/>
                <a:ea typeface="Gill Sans"/>
                <a:cs typeface="Gill Sans"/>
                <a:sym typeface="Gill Sans"/>
              </a:defRPr>
            </a:lvl1pPr>
          </a:lstStyle>
          <a:p>
            <a:pPr algn="ctr"/>
            <a:r>
              <a:rPr sz="1800" dirty="0">
                <a:latin typeface="+mj-lt"/>
              </a:rPr>
              <a:t>Laplacian</a:t>
            </a:r>
            <a:r>
              <a:rPr lang="en-US" sz="1800" dirty="0">
                <a:latin typeface="+mj-lt"/>
              </a:rPr>
              <a:t> of Gaussian</a:t>
            </a:r>
            <a:endParaRPr sz="1800" dirty="0">
              <a:latin typeface="+mj-lt"/>
            </a:endParaRPr>
          </a:p>
        </p:txBody>
      </p:sp>
      <p:sp>
        <p:nvSpPr>
          <p:cNvPr id="23" name="Output"/>
          <p:cNvSpPr/>
          <p:nvPr/>
        </p:nvSpPr>
        <p:spPr>
          <a:xfrm>
            <a:off x="1843614" y="4527285"/>
            <a:ext cx="684482"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pPr algn="ctr"/>
            <a:r>
              <a:rPr lang="en-US" sz="1800" dirty="0">
                <a:latin typeface="+mj-lt"/>
              </a:rPr>
              <a:t>o</a:t>
            </a:r>
            <a:r>
              <a:rPr sz="1800" dirty="0">
                <a:latin typeface="+mj-lt"/>
              </a:rPr>
              <a:t>utput</a:t>
            </a:r>
          </a:p>
        </p:txBody>
      </p:sp>
      <p:sp>
        <p:nvSpPr>
          <p:cNvPr id="24" name="Input"/>
          <p:cNvSpPr/>
          <p:nvPr/>
        </p:nvSpPr>
        <p:spPr>
          <a:xfrm>
            <a:off x="1916552" y="2845596"/>
            <a:ext cx="538609"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pPr algn="ctr"/>
            <a:r>
              <a:rPr lang="en-US" sz="1800" dirty="0">
                <a:latin typeface="+mj-lt"/>
              </a:rPr>
              <a:t>i</a:t>
            </a:r>
            <a:r>
              <a:rPr sz="1800" dirty="0">
                <a:latin typeface="+mj-lt"/>
              </a:rPr>
              <a:t>nput</a:t>
            </a:r>
          </a:p>
        </p:txBody>
      </p:sp>
      <p:sp>
        <p:nvSpPr>
          <p:cNvPr id="26" name="Rectangle"/>
          <p:cNvSpPr/>
          <p:nvPr/>
        </p:nvSpPr>
        <p:spPr>
          <a:xfrm>
            <a:off x="3096816" y="4382029"/>
            <a:ext cx="3157538" cy="682890"/>
          </a:xfrm>
          <a:prstGeom prst="rect">
            <a:avLst/>
          </a:prstGeom>
          <a:solidFill>
            <a:srgbClr val="FFFFFF"/>
          </a:solidFill>
          <a:ln w="12700">
            <a:miter lim="400000"/>
          </a:ln>
        </p:spPr>
        <p:txBody>
          <a:bodyPr lIns="21431" tIns="21431" rIns="21431" bIns="21431" anchor="ctr"/>
          <a:lstStyle/>
          <a:p>
            <a:pPr>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mj-lt"/>
            </a:endParaRPr>
          </a:p>
        </p:txBody>
      </p:sp>
      <p:sp>
        <p:nvSpPr>
          <p:cNvPr id="27" name="?"/>
          <p:cNvSpPr/>
          <p:nvPr/>
        </p:nvSpPr>
        <p:spPr>
          <a:xfrm>
            <a:off x="4470410" y="4458035"/>
            <a:ext cx="203581" cy="458779"/>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436880">
              <a:defRPr sz="7600">
                <a:solidFill>
                  <a:srgbClr val="0433FF"/>
                </a:solidFill>
                <a:latin typeface="Gill Sans"/>
                <a:ea typeface="Gill Sans"/>
                <a:cs typeface="Gill Sans"/>
                <a:sym typeface="Gill Sans"/>
              </a:defRPr>
            </a:lvl1pPr>
          </a:lstStyle>
          <a:p>
            <a:r>
              <a:rPr sz="2700" dirty="0">
                <a:solidFill>
                  <a:schemeClr val="tx1"/>
                </a:solidFill>
                <a:latin typeface="+mj-lt"/>
              </a:rPr>
              <a:t>?</a:t>
            </a:r>
          </a:p>
        </p:txBody>
      </p:sp>
    </p:spTree>
    <p:extLst>
      <p:ext uri="{BB962C8B-B14F-4D97-AF65-F5344CB8AC3E}">
        <p14:creationId xmlns:p14="http://schemas.microsoft.com/office/powerpoint/2010/main" val="2973930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droppedImage.pdf" descr="droppedImage.pdf"/>
          <p:cNvPicPr>
            <a:picLocks noChangeAspect="1"/>
          </p:cNvPicPr>
          <p:nvPr/>
        </p:nvPicPr>
        <p:blipFill>
          <a:blip r:embed="rId2"/>
          <a:stretch>
            <a:fillRect/>
          </a:stretch>
        </p:blipFill>
        <p:spPr>
          <a:xfrm>
            <a:off x="2887951" y="2518747"/>
            <a:ext cx="3364707" cy="2734283"/>
          </a:xfrm>
          <a:prstGeom prst="rect">
            <a:avLst/>
          </a:prstGeom>
          <a:ln w="12700">
            <a:miter lim="400000"/>
          </a:ln>
        </p:spPr>
      </p:pic>
      <p:sp>
        <p:nvSpPr>
          <p:cNvPr id="17" name="Derivative Theorem of Convolution"/>
          <p:cNvSpPr/>
          <p:nvPr/>
        </p:nvSpPr>
        <p:spPr>
          <a:xfrm>
            <a:off x="710960" y="1851423"/>
            <a:ext cx="7072965" cy="3202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2800">
                <a:latin typeface="Gill Sans"/>
                <a:ea typeface="Gill Sans"/>
                <a:cs typeface="Gill Sans"/>
                <a:sym typeface="Gill Sans"/>
              </a:defRPr>
            </a:lvl1pPr>
          </a:lstStyle>
          <a:p>
            <a:r>
              <a:rPr lang="en-US" sz="1800" dirty="0">
                <a:latin typeface="+mj-lt"/>
              </a:rPr>
              <a:t>As with derivative, we can combine Laplace filtering with Gaussian filtering</a:t>
            </a:r>
            <a:endParaRPr sz="1800" dirty="0">
              <a:latin typeface="+mj-lt"/>
            </a:endParaRPr>
          </a:p>
        </p:txBody>
      </p:sp>
      <p:sp>
        <p:nvSpPr>
          <p:cNvPr id="25" name="Shape 667"/>
          <p:cNvSpPr>
            <a:spLocks noGrp="1"/>
          </p:cNvSpPr>
          <p:nvPr>
            <p:ph type="title"/>
          </p:nvPr>
        </p:nvSpPr>
        <p:spPr>
          <a:xfrm>
            <a:off x="0" y="857251"/>
            <a:ext cx="9144000" cy="994172"/>
          </a:xfrm>
          <a:prstGeom prst="rect">
            <a:avLst/>
          </a:prstGeom>
        </p:spPr>
        <p:txBody>
          <a:bodyPr/>
          <a:lstStyle/>
          <a:p>
            <a:pPr algn="ctr"/>
            <a:r>
              <a:rPr lang="en-US" dirty="0"/>
              <a:t>Laplacian of Gaussian (</a:t>
            </a:r>
            <a:r>
              <a:rPr lang="en-US" dirty="0" err="1"/>
              <a:t>LoG</a:t>
            </a:r>
            <a:r>
              <a:rPr lang="en-US" dirty="0"/>
              <a:t>) filter</a:t>
            </a:r>
            <a:endParaRPr dirty="0"/>
          </a:p>
        </p:txBody>
      </p:sp>
      <p:sp>
        <p:nvSpPr>
          <p:cNvPr id="22" name="Laplacian"/>
          <p:cNvSpPr/>
          <p:nvPr/>
        </p:nvSpPr>
        <p:spPr>
          <a:xfrm>
            <a:off x="1483759" y="3585615"/>
            <a:ext cx="1404192"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3800">
                <a:latin typeface="Gill Sans"/>
                <a:ea typeface="Gill Sans"/>
                <a:cs typeface="Gill Sans"/>
                <a:sym typeface="Gill Sans"/>
              </a:defRPr>
            </a:lvl1pPr>
          </a:lstStyle>
          <a:p>
            <a:pPr algn="ctr"/>
            <a:r>
              <a:rPr sz="1800" dirty="0">
                <a:latin typeface="+mj-lt"/>
              </a:rPr>
              <a:t>Laplacian</a:t>
            </a:r>
            <a:r>
              <a:rPr lang="en-US" sz="1800" dirty="0">
                <a:latin typeface="+mj-lt"/>
              </a:rPr>
              <a:t> of Gaussian</a:t>
            </a:r>
            <a:endParaRPr sz="1800" dirty="0">
              <a:latin typeface="+mj-lt"/>
            </a:endParaRPr>
          </a:p>
        </p:txBody>
      </p:sp>
      <p:sp>
        <p:nvSpPr>
          <p:cNvPr id="23" name="Output"/>
          <p:cNvSpPr/>
          <p:nvPr/>
        </p:nvSpPr>
        <p:spPr>
          <a:xfrm>
            <a:off x="1843614" y="4527285"/>
            <a:ext cx="684482"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pPr algn="ctr"/>
            <a:r>
              <a:rPr lang="en-US" sz="1800" dirty="0">
                <a:latin typeface="+mj-lt"/>
              </a:rPr>
              <a:t>o</a:t>
            </a:r>
            <a:r>
              <a:rPr sz="1800" dirty="0">
                <a:latin typeface="+mj-lt"/>
              </a:rPr>
              <a:t>utput</a:t>
            </a:r>
          </a:p>
        </p:txBody>
      </p:sp>
      <p:sp>
        <p:nvSpPr>
          <p:cNvPr id="24" name="Input"/>
          <p:cNvSpPr/>
          <p:nvPr/>
        </p:nvSpPr>
        <p:spPr>
          <a:xfrm>
            <a:off x="1916552" y="2845596"/>
            <a:ext cx="538609"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pPr algn="ctr"/>
            <a:r>
              <a:rPr lang="en-US" sz="1800" dirty="0">
                <a:latin typeface="+mj-lt"/>
              </a:rPr>
              <a:t>i</a:t>
            </a:r>
            <a:r>
              <a:rPr sz="1800" dirty="0">
                <a:latin typeface="+mj-lt"/>
              </a:rPr>
              <a:t>nput</a:t>
            </a:r>
          </a:p>
        </p:txBody>
      </p:sp>
      <p:sp>
        <p:nvSpPr>
          <p:cNvPr id="10" name="Zero crossings are more accurate at localizing edges"/>
          <p:cNvSpPr/>
          <p:nvPr/>
        </p:nvSpPr>
        <p:spPr>
          <a:xfrm>
            <a:off x="6406411" y="4527285"/>
            <a:ext cx="2358979" cy="320279"/>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lang="en-US" sz="1800" dirty="0">
                <a:latin typeface="+mj-lt"/>
              </a:rPr>
              <a:t>“z</a:t>
            </a:r>
            <a:r>
              <a:rPr sz="1800" dirty="0">
                <a:latin typeface="+mj-lt"/>
              </a:rPr>
              <a:t>ero crossings</a:t>
            </a:r>
            <a:r>
              <a:rPr lang="en-US" sz="1800" dirty="0"/>
              <a:t>”</a:t>
            </a:r>
            <a:r>
              <a:rPr sz="1800" dirty="0">
                <a:latin typeface="+mj-lt"/>
              </a:rPr>
              <a:t> </a:t>
            </a:r>
            <a:r>
              <a:rPr lang="en-US" sz="1800" dirty="0">
                <a:latin typeface="+mj-lt"/>
              </a:rPr>
              <a:t>at edges</a:t>
            </a:r>
            <a:endParaRPr sz="1800" dirty="0">
              <a:latin typeface="+mj-lt"/>
            </a:endParaRPr>
          </a:p>
        </p:txBody>
      </p:sp>
    </p:spTree>
    <p:extLst>
      <p:ext uri="{BB962C8B-B14F-4D97-AF65-F5344CB8AC3E}">
        <p14:creationId xmlns:p14="http://schemas.microsoft.com/office/powerpoint/2010/main" val="2240630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667"/>
          <p:cNvSpPr>
            <a:spLocks noGrp="1"/>
          </p:cNvSpPr>
          <p:nvPr>
            <p:ph type="title"/>
          </p:nvPr>
        </p:nvSpPr>
        <p:spPr>
          <a:xfrm>
            <a:off x="0" y="857251"/>
            <a:ext cx="9144000" cy="994172"/>
          </a:xfrm>
          <a:prstGeom prst="rect">
            <a:avLst/>
          </a:prstGeom>
        </p:spPr>
        <p:txBody>
          <a:bodyPr/>
          <a:lstStyle/>
          <a:p>
            <a:pPr algn="ctr"/>
            <a:r>
              <a:rPr lang="en-US" dirty="0"/>
              <a:t>Laplace and </a:t>
            </a:r>
            <a:r>
              <a:rPr lang="en-US" dirty="0" err="1"/>
              <a:t>LoG</a:t>
            </a:r>
            <a:r>
              <a:rPr lang="en-US" dirty="0"/>
              <a:t> filtering examples</a:t>
            </a:r>
            <a:endParaRPr dirty="0"/>
          </a:p>
        </p:txBody>
      </p:sp>
      <p:grpSp>
        <p:nvGrpSpPr>
          <p:cNvPr id="3" name="Group 2"/>
          <p:cNvGrpSpPr/>
          <p:nvPr/>
        </p:nvGrpSpPr>
        <p:grpSpPr>
          <a:xfrm>
            <a:off x="712005" y="1703784"/>
            <a:ext cx="7719992" cy="4219557"/>
            <a:chOff x="949339" y="1128712"/>
            <a:chExt cx="10293323" cy="5626076"/>
          </a:xfrm>
        </p:grpSpPr>
        <p:grpSp>
          <p:nvGrpSpPr>
            <p:cNvPr id="2" name="Group 1"/>
            <p:cNvGrpSpPr/>
            <p:nvPr/>
          </p:nvGrpSpPr>
          <p:grpSpPr>
            <a:xfrm>
              <a:off x="949339" y="1128712"/>
              <a:ext cx="10293323" cy="5084736"/>
              <a:chOff x="901700" y="1128712"/>
              <a:chExt cx="10293323" cy="5084736"/>
            </a:xfrm>
          </p:grpSpPr>
          <p:pic>
            <p:nvPicPr>
              <p:cNvPr id="9" name="lena_laplace_noblur.jpg" descr="lena_laplace_noblur.jpg"/>
              <p:cNvPicPr>
                <a:picLocks noChangeAspect="1"/>
              </p:cNvPicPr>
              <p:nvPr/>
            </p:nvPicPr>
            <p:blipFill>
              <a:blip r:embed="rId2"/>
              <a:stretch>
                <a:fillRect/>
              </a:stretch>
            </p:blipFill>
            <p:spPr>
              <a:xfrm>
                <a:off x="6110287" y="1128712"/>
                <a:ext cx="5084736" cy="5084736"/>
              </a:xfrm>
              <a:prstGeom prst="rect">
                <a:avLst/>
              </a:prstGeom>
              <a:ln w="12700">
                <a:miter lim="400000"/>
              </a:ln>
            </p:spPr>
          </p:pic>
          <p:pic>
            <p:nvPicPr>
              <p:cNvPr id="11" name="lena_laplace_gauss5.jpg" descr="lena_laplace_gauss5.jpg"/>
              <p:cNvPicPr>
                <a:picLocks noChangeAspect="1"/>
              </p:cNvPicPr>
              <p:nvPr/>
            </p:nvPicPr>
            <p:blipFill>
              <a:blip r:embed="rId3"/>
              <a:stretch>
                <a:fillRect/>
              </a:stretch>
            </p:blipFill>
            <p:spPr>
              <a:xfrm>
                <a:off x="901700" y="1159083"/>
                <a:ext cx="5054365" cy="5054365"/>
              </a:xfrm>
              <a:prstGeom prst="rect">
                <a:avLst/>
              </a:prstGeom>
              <a:ln w="12700">
                <a:miter lim="400000"/>
              </a:ln>
            </p:spPr>
          </p:pic>
        </p:grpSp>
        <p:sp>
          <p:nvSpPr>
            <p:cNvPr id="15" name="Laplace filter"/>
            <p:cNvSpPr/>
            <p:nvPr/>
          </p:nvSpPr>
          <p:spPr>
            <a:xfrm>
              <a:off x="949339" y="6327749"/>
              <a:ext cx="5054365" cy="427039"/>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2800" b="1">
                  <a:solidFill>
                    <a:srgbClr val="FFFFFF"/>
                  </a:solidFill>
                  <a:latin typeface="Gill Sans"/>
                  <a:ea typeface="Gill Sans"/>
                  <a:cs typeface="Gill Sans"/>
                  <a:sym typeface="Gill Sans"/>
                </a:defRPr>
              </a:lvl1pPr>
            </a:lstStyle>
            <a:p>
              <a:pPr algn="ctr"/>
              <a:r>
                <a:rPr lang="en-US" sz="1800" b="0" dirty="0">
                  <a:solidFill>
                    <a:schemeClr val="tx1"/>
                  </a:solidFill>
                  <a:latin typeface="+mj-lt"/>
                </a:rPr>
                <a:t>Laplacian of Gaussian filtering</a:t>
              </a:r>
            </a:p>
          </p:txBody>
        </p:sp>
        <p:sp>
          <p:nvSpPr>
            <p:cNvPr id="16" name="Laplace filter"/>
            <p:cNvSpPr/>
            <p:nvPr/>
          </p:nvSpPr>
          <p:spPr>
            <a:xfrm>
              <a:off x="6157926" y="6327749"/>
              <a:ext cx="5084736" cy="427039"/>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2800" b="1">
                  <a:solidFill>
                    <a:srgbClr val="FFFFFF"/>
                  </a:solidFill>
                  <a:latin typeface="Gill Sans"/>
                  <a:ea typeface="Gill Sans"/>
                  <a:cs typeface="Gill Sans"/>
                  <a:sym typeface="Gill Sans"/>
                </a:defRPr>
              </a:lvl1pPr>
            </a:lstStyle>
            <a:p>
              <a:pPr algn="ctr"/>
              <a:r>
                <a:rPr lang="en-US" sz="1800" b="0" dirty="0">
                  <a:solidFill>
                    <a:schemeClr val="tx1"/>
                  </a:solidFill>
                  <a:latin typeface="+mj-lt"/>
                </a:rPr>
                <a:t>Laplace filtering</a:t>
              </a:r>
              <a:endParaRPr sz="1800" b="0" dirty="0">
                <a:solidFill>
                  <a:schemeClr val="tx1"/>
                </a:solidFill>
                <a:latin typeface="+mj-lt"/>
              </a:endParaRPr>
            </a:p>
          </p:txBody>
        </p:sp>
      </p:grpSp>
    </p:spTree>
    <p:extLst>
      <p:ext uri="{BB962C8B-B14F-4D97-AF65-F5344CB8AC3E}">
        <p14:creationId xmlns:p14="http://schemas.microsoft.com/office/powerpoint/2010/main" val="1170726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667"/>
          <p:cNvSpPr>
            <a:spLocks noGrp="1"/>
          </p:cNvSpPr>
          <p:nvPr>
            <p:ph type="title"/>
          </p:nvPr>
        </p:nvSpPr>
        <p:spPr>
          <a:xfrm>
            <a:off x="0" y="857251"/>
            <a:ext cx="9144000" cy="994172"/>
          </a:xfrm>
          <a:prstGeom prst="rect">
            <a:avLst/>
          </a:prstGeom>
        </p:spPr>
        <p:txBody>
          <a:bodyPr/>
          <a:lstStyle/>
          <a:p>
            <a:pPr algn="ctr"/>
            <a:r>
              <a:rPr lang="en-US" dirty="0"/>
              <a:t>Laplacian of Gaussian vs Derivative of Gaussian</a:t>
            </a:r>
            <a:endParaRPr dirty="0"/>
          </a:p>
        </p:txBody>
      </p:sp>
      <p:grpSp>
        <p:nvGrpSpPr>
          <p:cNvPr id="4" name="Group 3"/>
          <p:cNvGrpSpPr/>
          <p:nvPr/>
        </p:nvGrpSpPr>
        <p:grpSpPr>
          <a:xfrm>
            <a:off x="725091" y="1726562"/>
            <a:ext cx="7693819" cy="4196779"/>
            <a:chOff x="949339" y="1159083"/>
            <a:chExt cx="10258425" cy="5595705"/>
          </a:xfrm>
        </p:grpSpPr>
        <p:pic>
          <p:nvPicPr>
            <p:cNvPr id="11" name="lena_laplace_gauss5.jpg" descr="lena_laplace_gauss5.jpg"/>
            <p:cNvPicPr>
              <a:picLocks noChangeAspect="1"/>
            </p:cNvPicPr>
            <p:nvPr/>
          </p:nvPicPr>
          <p:blipFill>
            <a:blip r:embed="rId2"/>
            <a:stretch>
              <a:fillRect/>
            </a:stretch>
          </p:blipFill>
          <p:spPr>
            <a:xfrm>
              <a:off x="949339" y="1159083"/>
              <a:ext cx="5054365" cy="5054365"/>
            </a:xfrm>
            <a:prstGeom prst="rect">
              <a:avLst/>
            </a:prstGeom>
            <a:ln w="12700">
              <a:miter lim="400000"/>
            </a:ln>
          </p:spPr>
        </p:pic>
        <p:sp>
          <p:nvSpPr>
            <p:cNvPr id="15" name="Laplace filter"/>
            <p:cNvSpPr/>
            <p:nvPr/>
          </p:nvSpPr>
          <p:spPr>
            <a:xfrm>
              <a:off x="949339" y="6327749"/>
              <a:ext cx="5054365" cy="427039"/>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2800" b="1">
                  <a:solidFill>
                    <a:srgbClr val="FFFFFF"/>
                  </a:solidFill>
                  <a:latin typeface="Gill Sans"/>
                  <a:ea typeface="Gill Sans"/>
                  <a:cs typeface="Gill Sans"/>
                  <a:sym typeface="Gill Sans"/>
                </a:defRPr>
              </a:lvl1pPr>
            </a:lstStyle>
            <a:p>
              <a:pPr algn="ctr"/>
              <a:r>
                <a:rPr lang="en-US" sz="1800" b="0" dirty="0">
                  <a:solidFill>
                    <a:schemeClr val="tx1"/>
                  </a:solidFill>
                  <a:latin typeface="+mj-lt"/>
                </a:rPr>
                <a:t>Laplacian of Gaussian filtering</a:t>
              </a:r>
              <a:endParaRPr sz="1800" b="0" dirty="0">
                <a:solidFill>
                  <a:schemeClr val="tx1"/>
                </a:solidFill>
                <a:latin typeface="+mj-lt"/>
              </a:endParaRPr>
            </a:p>
          </p:txBody>
        </p:sp>
        <p:sp>
          <p:nvSpPr>
            <p:cNvPr id="16" name="Laplace filter"/>
            <p:cNvSpPr/>
            <p:nvPr/>
          </p:nvSpPr>
          <p:spPr>
            <a:xfrm>
              <a:off x="6157925" y="6327748"/>
              <a:ext cx="5049839" cy="427039"/>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2800" b="1">
                  <a:solidFill>
                    <a:srgbClr val="FFFFFF"/>
                  </a:solidFill>
                  <a:latin typeface="Gill Sans"/>
                  <a:ea typeface="Gill Sans"/>
                  <a:cs typeface="Gill Sans"/>
                  <a:sym typeface="Gill Sans"/>
                </a:defRPr>
              </a:lvl1pPr>
            </a:lstStyle>
            <a:p>
              <a:pPr algn="ctr"/>
              <a:r>
                <a:rPr lang="en-US" sz="1800" b="0" dirty="0">
                  <a:solidFill>
                    <a:schemeClr val="tx1"/>
                  </a:solidFill>
                  <a:latin typeface="+mj-lt"/>
                </a:rPr>
                <a:t>Derivative of Gaussian filtering</a:t>
              </a:r>
              <a:endParaRPr sz="1800" b="0" dirty="0">
                <a:solidFill>
                  <a:schemeClr val="tx1"/>
                </a:solidFill>
                <a:latin typeface="+mj-lt"/>
              </a:endParaRPr>
            </a:p>
          </p:txBody>
        </p:sp>
        <p:pic>
          <p:nvPicPr>
            <p:cNvPr id="12" name="lena_grad.jpg" descr="lena_grad.jpg"/>
            <p:cNvPicPr>
              <a:picLocks noChangeAspect="1"/>
            </p:cNvPicPr>
            <p:nvPr/>
          </p:nvPicPr>
          <p:blipFill>
            <a:blip r:embed="rId3"/>
            <a:stretch>
              <a:fillRect/>
            </a:stretch>
          </p:blipFill>
          <p:spPr>
            <a:xfrm>
              <a:off x="6157926" y="1159083"/>
              <a:ext cx="5049838" cy="5049838"/>
            </a:xfrm>
            <a:prstGeom prst="rect">
              <a:avLst/>
            </a:prstGeom>
            <a:ln w="12700">
              <a:miter lim="400000"/>
            </a:ln>
          </p:spPr>
        </p:pic>
      </p:grpSp>
    </p:spTree>
    <p:extLst>
      <p:ext uri="{BB962C8B-B14F-4D97-AF65-F5344CB8AC3E}">
        <p14:creationId xmlns:p14="http://schemas.microsoft.com/office/powerpoint/2010/main" val="1053565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667"/>
          <p:cNvSpPr>
            <a:spLocks noGrp="1"/>
          </p:cNvSpPr>
          <p:nvPr>
            <p:ph type="title"/>
          </p:nvPr>
        </p:nvSpPr>
        <p:spPr>
          <a:xfrm>
            <a:off x="0" y="857251"/>
            <a:ext cx="9144000" cy="994172"/>
          </a:xfrm>
          <a:prstGeom prst="rect">
            <a:avLst/>
          </a:prstGeom>
        </p:spPr>
        <p:txBody>
          <a:bodyPr/>
          <a:lstStyle/>
          <a:p>
            <a:pPr algn="ctr"/>
            <a:r>
              <a:rPr lang="en-US" dirty="0"/>
              <a:t>Laplacian of Gaussian vs Derivative of Gaussian</a:t>
            </a:r>
            <a:endParaRPr dirty="0"/>
          </a:p>
        </p:txBody>
      </p:sp>
      <p:sp>
        <p:nvSpPr>
          <p:cNvPr id="21" name="Zero crossings are more accurate at localizing edges…"/>
          <p:cNvSpPr/>
          <p:nvPr/>
        </p:nvSpPr>
        <p:spPr>
          <a:xfrm>
            <a:off x="1298604" y="5028891"/>
            <a:ext cx="6546791" cy="1366720"/>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p>
            <a:pPr algn="ctr" defTabSz="287972">
              <a:defRPr sz="3800">
                <a:latin typeface="Gill Sans"/>
                <a:ea typeface="Gill Sans"/>
                <a:cs typeface="Gill Sans"/>
                <a:sym typeface="Gill Sans"/>
              </a:defRPr>
            </a:pPr>
            <a:endParaRPr lang="en-US" dirty="0">
              <a:latin typeface="+mj-lt"/>
            </a:endParaRPr>
          </a:p>
          <a:p>
            <a:pPr algn="ctr" defTabSz="287972">
              <a:defRPr sz="3800">
                <a:latin typeface="Gill Sans"/>
                <a:ea typeface="Gill Sans"/>
                <a:cs typeface="Gill Sans"/>
                <a:sym typeface="Gill Sans"/>
              </a:defRPr>
            </a:pPr>
            <a:r>
              <a:rPr sz="2400" dirty="0">
                <a:latin typeface="+mj-lt"/>
              </a:rPr>
              <a:t>Zero crossings are more accurate at localizing edges</a:t>
            </a:r>
            <a:r>
              <a:rPr lang="en-US" sz="2400" dirty="0">
                <a:latin typeface="+mj-lt"/>
              </a:rPr>
              <a:t> </a:t>
            </a:r>
          </a:p>
          <a:p>
            <a:pPr algn="ctr" defTabSz="287972">
              <a:defRPr sz="3800">
                <a:latin typeface="Gill Sans"/>
                <a:ea typeface="Gill Sans"/>
                <a:cs typeface="Gill Sans"/>
                <a:sym typeface="Gill Sans"/>
              </a:defRPr>
            </a:pPr>
            <a:r>
              <a:rPr sz="2400" dirty="0">
                <a:latin typeface="+mj-lt"/>
              </a:rPr>
              <a:t>(but not very convenient)</a:t>
            </a:r>
            <a:r>
              <a:rPr lang="en-US" sz="2400" dirty="0">
                <a:latin typeface="+mj-lt"/>
              </a:rPr>
              <a:t>.</a:t>
            </a:r>
            <a:endParaRPr sz="2400" dirty="0">
              <a:latin typeface="+mj-lt"/>
            </a:endParaRPr>
          </a:p>
        </p:txBody>
      </p:sp>
      <p:grpSp>
        <p:nvGrpSpPr>
          <p:cNvPr id="28" name="Group 27"/>
          <p:cNvGrpSpPr/>
          <p:nvPr/>
        </p:nvGrpSpPr>
        <p:grpSpPr>
          <a:xfrm>
            <a:off x="898029" y="2100261"/>
            <a:ext cx="7347943" cy="3322371"/>
            <a:chOff x="1193800" y="1657348"/>
            <a:chExt cx="9797257" cy="4429828"/>
          </a:xfrm>
        </p:grpSpPr>
        <p:sp>
          <p:nvSpPr>
            <p:cNvPr id="15" name="Laplace filter"/>
            <p:cNvSpPr/>
            <p:nvPr/>
          </p:nvSpPr>
          <p:spPr>
            <a:xfrm>
              <a:off x="1193800" y="5660137"/>
              <a:ext cx="4845051" cy="427039"/>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2800" b="1">
                  <a:solidFill>
                    <a:srgbClr val="FFFFFF"/>
                  </a:solidFill>
                  <a:latin typeface="Gill Sans"/>
                  <a:ea typeface="Gill Sans"/>
                  <a:cs typeface="Gill Sans"/>
                  <a:sym typeface="Gill Sans"/>
                </a:defRPr>
              </a:lvl1pPr>
            </a:lstStyle>
            <a:p>
              <a:pPr algn="ctr"/>
              <a:r>
                <a:rPr lang="en-US" sz="1800" b="0" dirty="0">
                  <a:solidFill>
                    <a:schemeClr val="tx1"/>
                  </a:solidFill>
                  <a:latin typeface="+mj-lt"/>
                </a:rPr>
                <a:t>Laplacian of Gaussian filtering</a:t>
              </a:r>
              <a:endParaRPr sz="1800" b="0" dirty="0">
                <a:solidFill>
                  <a:schemeClr val="tx1"/>
                </a:solidFill>
                <a:latin typeface="+mj-lt"/>
              </a:endParaRPr>
            </a:p>
          </p:txBody>
        </p:sp>
        <p:sp>
          <p:nvSpPr>
            <p:cNvPr id="16" name="Laplace filter"/>
            <p:cNvSpPr/>
            <p:nvPr/>
          </p:nvSpPr>
          <p:spPr>
            <a:xfrm>
              <a:off x="6146005" y="5660137"/>
              <a:ext cx="4845051" cy="427039"/>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2800" b="1">
                  <a:solidFill>
                    <a:srgbClr val="FFFFFF"/>
                  </a:solidFill>
                  <a:latin typeface="Gill Sans"/>
                  <a:ea typeface="Gill Sans"/>
                  <a:cs typeface="Gill Sans"/>
                  <a:sym typeface="Gill Sans"/>
                </a:defRPr>
              </a:lvl1pPr>
            </a:lstStyle>
            <a:p>
              <a:pPr algn="ctr"/>
              <a:r>
                <a:rPr lang="en-US" sz="1800" b="0" dirty="0">
                  <a:solidFill>
                    <a:schemeClr val="tx1"/>
                  </a:solidFill>
                  <a:latin typeface="+mj-lt"/>
                </a:rPr>
                <a:t>Derivative of Gaussian filtering</a:t>
              </a:r>
              <a:endParaRPr sz="1800" b="0" dirty="0">
                <a:solidFill>
                  <a:schemeClr val="tx1"/>
                </a:solidFill>
                <a:latin typeface="+mj-lt"/>
              </a:endParaRPr>
            </a:p>
          </p:txBody>
        </p:sp>
        <p:pic>
          <p:nvPicPr>
            <p:cNvPr id="10" name="lena_laplace_gauss5.jpg" descr="lena_laplace_gauss5.jpg"/>
            <p:cNvPicPr>
              <a:picLocks noChangeAspect="1"/>
            </p:cNvPicPr>
            <p:nvPr/>
          </p:nvPicPr>
          <p:blipFill>
            <a:blip r:embed="rId2"/>
            <a:srcRect l="43478" t="8695" r="32298" b="71273"/>
            <a:stretch>
              <a:fillRect/>
            </a:stretch>
          </p:blipFill>
          <p:spPr>
            <a:xfrm>
              <a:off x="1193800" y="1657349"/>
              <a:ext cx="4845051" cy="4006485"/>
            </a:xfrm>
            <a:prstGeom prst="rect">
              <a:avLst/>
            </a:prstGeom>
            <a:ln w="12700">
              <a:miter lim="400000"/>
            </a:ln>
          </p:spPr>
        </p:pic>
        <p:pic>
          <p:nvPicPr>
            <p:cNvPr id="12" name="lena_grad.jpg" descr="lena_grad.jpg"/>
            <p:cNvPicPr>
              <a:picLocks noChangeAspect="1"/>
            </p:cNvPicPr>
            <p:nvPr/>
          </p:nvPicPr>
          <p:blipFill>
            <a:blip r:embed="rId3"/>
            <a:srcRect l="43478" t="9161" r="32298" b="70807"/>
            <a:stretch>
              <a:fillRect/>
            </a:stretch>
          </p:blipFill>
          <p:spPr>
            <a:xfrm>
              <a:off x="6146006" y="1657348"/>
              <a:ext cx="4845051" cy="4006485"/>
            </a:xfrm>
            <a:prstGeom prst="rect">
              <a:avLst/>
            </a:prstGeom>
            <a:ln w="12700">
              <a:miter lim="400000"/>
            </a:ln>
          </p:spPr>
        </p:pic>
        <p:sp>
          <p:nvSpPr>
            <p:cNvPr id="18" name="zero-crossing"/>
            <p:cNvSpPr/>
            <p:nvPr/>
          </p:nvSpPr>
          <p:spPr>
            <a:xfrm>
              <a:off x="4169531" y="1711721"/>
              <a:ext cx="1869320"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2800">
                  <a:solidFill>
                    <a:srgbClr val="FFFFFF"/>
                  </a:solidFill>
                  <a:latin typeface="Gill Sans"/>
                  <a:ea typeface="Gill Sans"/>
                  <a:cs typeface="Gill Sans"/>
                  <a:sym typeface="Gill Sans"/>
                </a:defRPr>
              </a:lvl1pPr>
            </a:lstStyle>
            <a:p>
              <a:pPr algn="ctr"/>
              <a:r>
                <a:rPr sz="1800" dirty="0">
                  <a:latin typeface="+mj-lt"/>
                </a:rPr>
                <a:t>zero-crossing</a:t>
              </a:r>
            </a:p>
          </p:txBody>
        </p:sp>
        <p:cxnSp>
          <p:nvCxnSpPr>
            <p:cNvPr id="4" name="Straight Arrow Connector 3"/>
            <p:cNvCxnSpPr>
              <a:stCxn id="18" idx="2"/>
            </p:cNvCxnSpPr>
            <p:nvPr/>
          </p:nvCxnSpPr>
          <p:spPr>
            <a:xfrm flipH="1">
              <a:off x="4368800" y="2138761"/>
              <a:ext cx="735391" cy="693339"/>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6" name="zero-crossing"/>
            <p:cNvSpPr/>
            <p:nvPr/>
          </p:nvSpPr>
          <p:spPr>
            <a:xfrm>
              <a:off x="9121736" y="1711721"/>
              <a:ext cx="1869320"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2800">
                  <a:solidFill>
                    <a:srgbClr val="FFFFFF"/>
                  </a:solidFill>
                  <a:latin typeface="Gill Sans"/>
                  <a:ea typeface="Gill Sans"/>
                  <a:cs typeface="Gill Sans"/>
                  <a:sym typeface="Gill Sans"/>
                </a:defRPr>
              </a:lvl1pPr>
            </a:lstStyle>
            <a:p>
              <a:pPr algn="ctr"/>
              <a:r>
                <a:rPr lang="en-US" sz="1800" dirty="0">
                  <a:latin typeface="+mj-lt"/>
                </a:rPr>
                <a:t>peak</a:t>
              </a:r>
              <a:endParaRPr sz="1800" dirty="0">
                <a:latin typeface="+mj-lt"/>
              </a:endParaRPr>
            </a:p>
          </p:txBody>
        </p:sp>
        <p:cxnSp>
          <p:nvCxnSpPr>
            <p:cNvPr id="27" name="Straight Arrow Connector 26"/>
            <p:cNvCxnSpPr>
              <a:stCxn id="26" idx="2"/>
            </p:cNvCxnSpPr>
            <p:nvPr/>
          </p:nvCxnSpPr>
          <p:spPr>
            <a:xfrm flipH="1">
              <a:off x="9321005" y="2138761"/>
              <a:ext cx="735391" cy="693339"/>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3855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667"/>
          <p:cNvSpPr>
            <a:spLocks noGrp="1"/>
          </p:cNvSpPr>
          <p:nvPr>
            <p:ph type="title"/>
          </p:nvPr>
        </p:nvSpPr>
        <p:spPr>
          <a:xfrm>
            <a:off x="0" y="857251"/>
            <a:ext cx="9144000" cy="994172"/>
          </a:xfrm>
          <a:prstGeom prst="rect">
            <a:avLst/>
          </a:prstGeom>
        </p:spPr>
        <p:txBody>
          <a:bodyPr/>
          <a:lstStyle/>
          <a:p>
            <a:pPr algn="ctr"/>
            <a:r>
              <a:rPr lang="en-US" dirty="0"/>
              <a:t>2D Gaussian filters</a:t>
            </a:r>
            <a:endParaRPr dirty="0"/>
          </a:p>
        </p:txBody>
      </p:sp>
      <p:grpSp>
        <p:nvGrpSpPr>
          <p:cNvPr id="2" name="Group 1"/>
          <p:cNvGrpSpPr/>
          <p:nvPr/>
        </p:nvGrpSpPr>
        <p:grpSpPr>
          <a:xfrm>
            <a:off x="219870" y="1445487"/>
            <a:ext cx="3037175" cy="1976061"/>
            <a:chOff x="293160" y="784315"/>
            <a:chExt cx="4049566" cy="2634748"/>
          </a:xfrm>
        </p:grpSpPr>
        <p:pic>
          <p:nvPicPr>
            <p:cNvPr id="13" name="image.png" descr="image.png"/>
            <p:cNvPicPr>
              <a:picLocks noChangeAspect="1"/>
            </p:cNvPicPr>
            <p:nvPr/>
          </p:nvPicPr>
          <p:blipFill>
            <a:blip r:embed="rId2"/>
            <a:stretch>
              <a:fillRect/>
            </a:stretch>
          </p:blipFill>
          <p:spPr>
            <a:xfrm>
              <a:off x="293160" y="784315"/>
              <a:ext cx="3009769" cy="2114879"/>
            </a:xfrm>
            <a:prstGeom prst="rect">
              <a:avLst/>
            </a:prstGeom>
            <a:ln w="12700">
              <a:miter lim="400000"/>
            </a:ln>
          </p:spPr>
        </p:pic>
        <p:pic>
          <p:nvPicPr>
            <p:cNvPr id="17" name="Edittex" descr="Edittex"/>
            <p:cNvPicPr>
              <a:picLocks noChangeAspect="1"/>
            </p:cNvPicPr>
            <p:nvPr/>
          </p:nvPicPr>
          <p:blipFill>
            <a:blip r:embed="rId3"/>
            <a:stretch>
              <a:fillRect/>
            </a:stretch>
          </p:blipFill>
          <p:spPr>
            <a:xfrm>
              <a:off x="2252587" y="1095402"/>
              <a:ext cx="2090139" cy="455219"/>
            </a:xfrm>
            <a:prstGeom prst="rect">
              <a:avLst/>
            </a:prstGeom>
            <a:ln w="12700">
              <a:miter lim="400000"/>
            </a:ln>
          </p:spPr>
        </p:pic>
        <p:sp>
          <p:nvSpPr>
            <p:cNvPr id="23" name="Gaussian"/>
            <p:cNvSpPr/>
            <p:nvPr/>
          </p:nvSpPr>
          <p:spPr>
            <a:xfrm>
              <a:off x="1203681" y="2977596"/>
              <a:ext cx="1196374" cy="44146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2400"/>
              </a:lvl1pPr>
            </a:lstStyle>
            <a:p>
              <a:pPr algn="ctr"/>
              <a:r>
                <a:rPr sz="1800" dirty="0">
                  <a:latin typeface="+mj-lt"/>
                </a:rPr>
                <a:t>Gaussian</a:t>
              </a:r>
            </a:p>
          </p:txBody>
        </p:sp>
      </p:grpSp>
      <p:grpSp>
        <p:nvGrpSpPr>
          <p:cNvPr id="3" name="Group 2"/>
          <p:cNvGrpSpPr/>
          <p:nvPr/>
        </p:nvGrpSpPr>
        <p:grpSpPr>
          <a:xfrm>
            <a:off x="3219922" y="2277483"/>
            <a:ext cx="2704157" cy="1940593"/>
            <a:chOff x="4293229" y="1893643"/>
            <a:chExt cx="3605543" cy="2587458"/>
          </a:xfrm>
        </p:grpSpPr>
        <p:pic>
          <p:nvPicPr>
            <p:cNvPr id="14" name="image.png" descr="image.png"/>
            <p:cNvPicPr>
              <a:picLocks noChangeAspect="1"/>
            </p:cNvPicPr>
            <p:nvPr/>
          </p:nvPicPr>
          <p:blipFill>
            <a:blip r:embed="rId4"/>
            <a:stretch>
              <a:fillRect/>
            </a:stretch>
          </p:blipFill>
          <p:spPr>
            <a:xfrm>
              <a:off x="4293229" y="2329395"/>
              <a:ext cx="3605543" cy="1580043"/>
            </a:xfrm>
            <a:prstGeom prst="rect">
              <a:avLst/>
            </a:prstGeom>
            <a:ln w="12700">
              <a:miter lim="400000"/>
            </a:ln>
          </p:spPr>
        </p:pic>
        <p:pic>
          <p:nvPicPr>
            <p:cNvPr id="22" name="Edittex" descr="Edittex"/>
            <p:cNvPicPr>
              <a:picLocks noChangeAspect="1"/>
            </p:cNvPicPr>
            <p:nvPr/>
          </p:nvPicPr>
          <p:blipFill>
            <a:blip r:embed="rId5"/>
            <a:stretch>
              <a:fillRect/>
            </a:stretch>
          </p:blipFill>
          <p:spPr>
            <a:xfrm>
              <a:off x="6686032" y="1893643"/>
              <a:ext cx="985624" cy="437470"/>
            </a:xfrm>
            <a:prstGeom prst="rect">
              <a:avLst/>
            </a:prstGeom>
            <a:ln w="12700">
              <a:miter lim="400000"/>
            </a:ln>
          </p:spPr>
        </p:pic>
        <p:sp>
          <p:nvSpPr>
            <p:cNvPr id="24" name="Derivative of Gaussian"/>
            <p:cNvSpPr/>
            <p:nvPr/>
          </p:nvSpPr>
          <p:spPr>
            <a:xfrm>
              <a:off x="4667286" y="4039634"/>
              <a:ext cx="2857428" cy="44146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2400"/>
              </a:lvl1pPr>
            </a:lstStyle>
            <a:p>
              <a:pPr algn="ctr"/>
              <a:r>
                <a:rPr sz="1800" dirty="0">
                  <a:latin typeface="+mj-lt"/>
                </a:rPr>
                <a:t>Derivative of Gaussian</a:t>
              </a:r>
            </a:p>
          </p:txBody>
        </p:sp>
      </p:grpSp>
      <p:grpSp>
        <p:nvGrpSpPr>
          <p:cNvPr id="5" name="Group 4"/>
          <p:cNvGrpSpPr/>
          <p:nvPr/>
        </p:nvGrpSpPr>
        <p:grpSpPr>
          <a:xfrm>
            <a:off x="6574174" y="3196812"/>
            <a:ext cx="2241054" cy="2716072"/>
            <a:chOff x="8005277" y="3158758"/>
            <a:chExt cx="2988072" cy="3621429"/>
          </a:xfrm>
        </p:grpSpPr>
        <p:pic>
          <p:nvPicPr>
            <p:cNvPr id="19" name="image.png" descr="image.png"/>
            <p:cNvPicPr>
              <a:picLocks noChangeAspect="1"/>
            </p:cNvPicPr>
            <p:nvPr/>
          </p:nvPicPr>
          <p:blipFill>
            <a:blip r:embed="rId6"/>
            <a:stretch>
              <a:fillRect/>
            </a:stretch>
          </p:blipFill>
          <p:spPr>
            <a:xfrm>
              <a:off x="8159859" y="3630179"/>
              <a:ext cx="2678907" cy="2718158"/>
            </a:xfrm>
            <a:prstGeom prst="rect">
              <a:avLst/>
            </a:prstGeom>
            <a:ln w="12700">
              <a:miter lim="400000"/>
            </a:ln>
          </p:spPr>
        </p:pic>
        <p:pic>
          <p:nvPicPr>
            <p:cNvPr id="20" name="Edittex" descr="Edittex"/>
            <p:cNvPicPr>
              <a:picLocks noChangeAspect="1"/>
            </p:cNvPicPr>
            <p:nvPr/>
          </p:nvPicPr>
          <p:blipFill>
            <a:blip r:embed="rId7"/>
            <a:stretch>
              <a:fillRect/>
            </a:stretch>
          </p:blipFill>
          <p:spPr>
            <a:xfrm>
              <a:off x="8953675" y="3158758"/>
              <a:ext cx="1091276" cy="260305"/>
            </a:xfrm>
            <a:prstGeom prst="rect">
              <a:avLst/>
            </a:prstGeom>
            <a:ln w="12700">
              <a:miter lim="400000"/>
            </a:ln>
          </p:spPr>
        </p:pic>
        <p:sp>
          <p:nvSpPr>
            <p:cNvPr id="29" name="Laplacian of Gaussian"/>
            <p:cNvSpPr/>
            <p:nvPr/>
          </p:nvSpPr>
          <p:spPr>
            <a:xfrm>
              <a:off x="8005277" y="6338720"/>
              <a:ext cx="2988072" cy="44146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2400"/>
              </a:lvl1pPr>
            </a:lstStyle>
            <a:p>
              <a:pPr algn="ctr"/>
              <a:r>
                <a:rPr sz="1800" dirty="0">
                  <a:latin typeface="+mj-lt"/>
                </a:rPr>
                <a:t>Laplacian of Gaussian</a:t>
              </a:r>
            </a:p>
          </p:txBody>
        </p:sp>
      </p:grpSp>
      <p:sp>
        <p:nvSpPr>
          <p:cNvPr id="15" name="Laplacian of Gaussian"/>
          <p:cNvSpPr/>
          <p:nvPr/>
        </p:nvSpPr>
        <p:spPr>
          <a:xfrm>
            <a:off x="4140926" y="4590467"/>
            <a:ext cx="2861831"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2400"/>
            </a:lvl1pPr>
          </a:lstStyle>
          <a:p>
            <a:pPr algn="ctr"/>
            <a:r>
              <a:rPr lang="en-US" sz="1800" dirty="0">
                <a:latin typeface="+mj-lt"/>
              </a:rPr>
              <a:t>how does this relate to next picture?</a:t>
            </a:r>
            <a:endParaRPr sz="1800" dirty="0">
              <a:latin typeface="+mj-lt"/>
            </a:endParaRPr>
          </a:p>
        </p:txBody>
      </p:sp>
      <p:cxnSp>
        <p:nvCxnSpPr>
          <p:cNvPr id="6" name="Straight Arrow Connector 5"/>
          <p:cNvCxnSpPr/>
          <p:nvPr/>
        </p:nvCxnSpPr>
        <p:spPr>
          <a:xfrm>
            <a:off x="6995161" y="4893673"/>
            <a:ext cx="33118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16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endParaRPr dirty="0"/>
          </a:p>
        </p:txBody>
      </p:sp>
      <p:pic>
        <p:nvPicPr>
          <p:cNvPr id="9" name="droppedImage.tiff" descr="droppedImage.tiff"/>
          <p:cNvPicPr>
            <a:picLocks noChangeAspect="1"/>
          </p:cNvPicPr>
          <p:nvPr/>
        </p:nvPicPr>
        <p:blipFill>
          <a:blip r:embed="rId2"/>
          <a:stretch>
            <a:fillRect/>
          </a:stretch>
        </p:blipFill>
        <p:spPr>
          <a:xfrm>
            <a:off x="2217116" y="1851422"/>
            <a:ext cx="4709769" cy="3135360"/>
          </a:xfrm>
          <a:prstGeom prst="rect">
            <a:avLst/>
          </a:prstGeom>
          <a:ln w="12700">
            <a:miter lim="400000"/>
          </a:ln>
        </p:spPr>
      </p:pic>
    </p:spTree>
    <p:extLst>
      <p:ext uri="{BB962C8B-B14F-4D97-AF65-F5344CB8AC3E}">
        <p14:creationId xmlns:p14="http://schemas.microsoft.com/office/powerpoint/2010/main" val="3849344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Examples of point processing</a:t>
            </a:r>
            <a:endParaRPr dirty="0"/>
          </a:p>
        </p:txBody>
      </p:sp>
      <p:pic>
        <p:nvPicPr>
          <p:cNvPr id="40" name="latex-image-1.pdf" descr="latex-image-1.pdf"/>
          <p:cNvPicPr>
            <a:picLocks noChangeAspect="1"/>
          </p:cNvPicPr>
          <p:nvPr/>
        </p:nvPicPr>
        <p:blipFill>
          <a:blip r:embed="rId2"/>
          <a:stretch>
            <a:fillRect/>
          </a:stretch>
        </p:blipFill>
        <p:spPr>
          <a:xfrm>
            <a:off x="1883466" y="2938471"/>
            <a:ext cx="127249" cy="113854"/>
          </a:xfrm>
          <a:prstGeom prst="rect">
            <a:avLst/>
          </a:prstGeom>
          <a:ln w="12700">
            <a:miter lim="400000"/>
          </a:ln>
          <a:effectLst/>
        </p:spPr>
      </p:pic>
      <p:grpSp>
        <p:nvGrpSpPr>
          <p:cNvPr id="41" name="Group 40"/>
          <p:cNvGrpSpPr/>
          <p:nvPr/>
        </p:nvGrpSpPr>
        <p:grpSpPr>
          <a:xfrm>
            <a:off x="178267" y="3980948"/>
            <a:ext cx="8787467" cy="1371600"/>
            <a:chOff x="236554" y="4103286"/>
            <a:chExt cx="11716622" cy="1828800"/>
          </a:xfrm>
        </p:grpSpPr>
        <p:pic>
          <p:nvPicPr>
            <p:cNvPr id="42" name="image.png" descr="image.png"/>
            <p:cNvPicPr>
              <a:picLocks noChangeAspect="1"/>
            </p:cNvPicPr>
            <p:nvPr/>
          </p:nvPicPr>
          <p:blipFill>
            <a:blip r:embed="rId3"/>
            <a:stretch>
              <a:fillRect/>
            </a:stretch>
          </p:blipFill>
          <p:spPr>
            <a:xfrm>
              <a:off x="3222802" y="4103286"/>
              <a:ext cx="2757878" cy="1828800"/>
            </a:xfrm>
            <a:prstGeom prst="rect">
              <a:avLst/>
            </a:prstGeom>
            <a:ln w="12700">
              <a:solidFill>
                <a:schemeClr val="tx1"/>
              </a:solidFill>
              <a:miter lim="400000"/>
            </a:ln>
            <a:effectLst/>
          </p:spPr>
        </p:pic>
        <p:pic>
          <p:nvPicPr>
            <p:cNvPr id="43" name="image.png" descr="image.png"/>
            <p:cNvPicPr>
              <a:picLocks noChangeAspect="1"/>
            </p:cNvPicPr>
            <p:nvPr/>
          </p:nvPicPr>
          <p:blipFill>
            <a:blip r:embed="rId4"/>
            <a:stretch>
              <a:fillRect/>
            </a:stretch>
          </p:blipFill>
          <p:spPr>
            <a:xfrm>
              <a:off x="6209050" y="4103286"/>
              <a:ext cx="2757878" cy="1828800"/>
            </a:xfrm>
            <a:prstGeom prst="rect">
              <a:avLst/>
            </a:prstGeom>
            <a:ln w="12700">
              <a:solidFill>
                <a:schemeClr val="tx1"/>
              </a:solidFill>
              <a:miter lim="400000"/>
            </a:ln>
            <a:effectLst/>
          </p:spPr>
        </p:pic>
        <p:pic>
          <p:nvPicPr>
            <p:cNvPr id="44" name="image.png" descr="image.png"/>
            <p:cNvPicPr>
              <a:picLocks noChangeAspect="1"/>
            </p:cNvPicPr>
            <p:nvPr/>
          </p:nvPicPr>
          <p:blipFill>
            <a:blip r:embed="rId5"/>
            <a:stretch>
              <a:fillRect/>
            </a:stretch>
          </p:blipFill>
          <p:spPr>
            <a:xfrm>
              <a:off x="236554" y="4103286"/>
              <a:ext cx="2757878" cy="1828800"/>
            </a:xfrm>
            <a:prstGeom prst="rect">
              <a:avLst/>
            </a:prstGeom>
            <a:ln w="12700">
              <a:solidFill>
                <a:schemeClr val="tx1"/>
              </a:solidFill>
              <a:miter lim="400000"/>
            </a:ln>
            <a:effectLst/>
          </p:spPr>
        </p:pic>
        <p:pic>
          <p:nvPicPr>
            <p:cNvPr id="45" name="image.png" descr="image.png"/>
            <p:cNvPicPr>
              <a:picLocks noChangeAspect="1"/>
            </p:cNvPicPr>
            <p:nvPr/>
          </p:nvPicPr>
          <p:blipFill>
            <a:blip r:embed="rId6"/>
            <a:stretch>
              <a:fillRect/>
            </a:stretch>
          </p:blipFill>
          <p:spPr>
            <a:xfrm>
              <a:off x="9195298" y="4103286"/>
              <a:ext cx="2757878" cy="1828800"/>
            </a:xfrm>
            <a:prstGeom prst="rect">
              <a:avLst/>
            </a:prstGeom>
            <a:ln w="12700">
              <a:solidFill>
                <a:schemeClr val="tx1"/>
              </a:solidFill>
              <a:miter lim="400000"/>
            </a:ln>
            <a:effectLst/>
          </p:spPr>
        </p:pic>
      </p:grpSp>
      <p:grpSp>
        <p:nvGrpSpPr>
          <p:cNvPr id="2" name="Group 1"/>
          <p:cNvGrpSpPr/>
          <p:nvPr/>
        </p:nvGrpSpPr>
        <p:grpSpPr>
          <a:xfrm>
            <a:off x="178267" y="1538579"/>
            <a:ext cx="8787467" cy="1606645"/>
            <a:chOff x="237689" y="990630"/>
            <a:chExt cx="11716622" cy="2142193"/>
          </a:xfrm>
        </p:grpSpPr>
        <p:grpSp>
          <p:nvGrpSpPr>
            <p:cNvPr id="56" name="Group 55"/>
            <p:cNvGrpSpPr/>
            <p:nvPr/>
          </p:nvGrpSpPr>
          <p:grpSpPr>
            <a:xfrm>
              <a:off x="237689" y="1304023"/>
              <a:ext cx="11716622" cy="1828800"/>
              <a:chOff x="237689" y="1108817"/>
              <a:chExt cx="11716622" cy="1828800"/>
            </a:xfrm>
          </p:grpSpPr>
          <p:pic>
            <p:nvPicPr>
              <p:cNvPr id="57" name="image.png" descr="image.png"/>
              <p:cNvPicPr>
                <a:picLocks noChangeAspect="1"/>
              </p:cNvPicPr>
              <p:nvPr/>
            </p:nvPicPr>
            <p:blipFill>
              <a:blip r:embed="rId7"/>
              <a:stretch>
                <a:fillRect/>
              </a:stretch>
            </p:blipFill>
            <p:spPr>
              <a:xfrm>
                <a:off x="237689" y="1108817"/>
                <a:ext cx="2757878" cy="1828800"/>
              </a:xfrm>
              <a:prstGeom prst="rect">
                <a:avLst/>
              </a:prstGeom>
              <a:ln w="12700">
                <a:solidFill>
                  <a:schemeClr val="tx1"/>
                </a:solidFill>
                <a:miter lim="400000"/>
              </a:ln>
              <a:effectLst/>
            </p:spPr>
          </p:pic>
          <p:pic>
            <p:nvPicPr>
              <p:cNvPr id="58" name="image.png" descr="image.png"/>
              <p:cNvPicPr>
                <a:picLocks noChangeAspect="1"/>
              </p:cNvPicPr>
              <p:nvPr/>
            </p:nvPicPr>
            <p:blipFill>
              <a:blip r:embed="rId8"/>
              <a:stretch>
                <a:fillRect/>
              </a:stretch>
            </p:blipFill>
            <p:spPr>
              <a:xfrm>
                <a:off x="3223937" y="1108817"/>
                <a:ext cx="2757878" cy="1828800"/>
              </a:xfrm>
              <a:prstGeom prst="rect">
                <a:avLst/>
              </a:prstGeom>
              <a:ln w="12700">
                <a:solidFill>
                  <a:schemeClr val="tx1"/>
                </a:solidFill>
                <a:miter lim="400000"/>
              </a:ln>
              <a:effectLst/>
            </p:spPr>
          </p:pic>
          <p:pic>
            <p:nvPicPr>
              <p:cNvPr id="59" name="image.png" descr="image.png"/>
              <p:cNvPicPr>
                <a:picLocks noChangeAspect="1"/>
              </p:cNvPicPr>
              <p:nvPr/>
            </p:nvPicPr>
            <p:blipFill>
              <a:blip r:embed="rId9"/>
              <a:stretch>
                <a:fillRect/>
              </a:stretch>
            </p:blipFill>
            <p:spPr>
              <a:xfrm>
                <a:off x="6210185" y="1108817"/>
                <a:ext cx="2757878" cy="1828800"/>
              </a:xfrm>
              <a:prstGeom prst="rect">
                <a:avLst/>
              </a:prstGeom>
              <a:ln w="12700">
                <a:solidFill>
                  <a:schemeClr val="tx1"/>
                </a:solidFill>
                <a:miter lim="400000"/>
              </a:ln>
              <a:effectLst/>
            </p:spPr>
          </p:pic>
          <p:pic>
            <p:nvPicPr>
              <p:cNvPr id="74" name="image.jpg" descr="image.jpg"/>
              <p:cNvPicPr>
                <a:picLocks noChangeAspect="1"/>
              </p:cNvPicPr>
              <p:nvPr/>
            </p:nvPicPr>
            <p:blipFill>
              <a:blip r:embed="rId10"/>
              <a:stretch>
                <a:fillRect/>
              </a:stretch>
            </p:blipFill>
            <p:spPr>
              <a:xfrm>
                <a:off x="9196433" y="1108817"/>
                <a:ext cx="2757878" cy="1828800"/>
              </a:xfrm>
              <a:prstGeom prst="rect">
                <a:avLst/>
              </a:prstGeom>
              <a:ln w="12700">
                <a:solidFill>
                  <a:schemeClr val="tx1"/>
                </a:solidFill>
                <a:miter lim="400000"/>
              </a:ln>
              <a:effectLst/>
            </p:spPr>
          </p:pic>
        </p:grpSp>
        <p:grpSp>
          <p:nvGrpSpPr>
            <p:cNvPr id="75" name="Group 74"/>
            <p:cNvGrpSpPr/>
            <p:nvPr/>
          </p:nvGrpSpPr>
          <p:grpSpPr>
            <a:xfrm>
              <a:off x="237689" y="990630"/>
              <a:ext cx="11716622" cy="307776"/>
              <a:chOff x="237689" y="713232"/>
              <a:chExt cx="11716622" cy="307776"/>
            </a:xfrm>
          </p:grpSpPr>
          <p:sp>
            <p:nvSpPr>
              <p:cNvPr id="76" name="Original"/>
              <p:cNvSpPr/>
              <p:nvPr/>
            </p:nvSpPr>
            <p:spPr>
              <a:xfrm>
                <a:off x="237689" y="713232"/>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o</a:t>
                </a:r>
                <a:r>
                  <a:rPr sz="1500" dirty="0">
                    <a:latin typeface="+mj-lt"/>
                  </a:rPr>
                  <a:t>riginal</a:t>
                </a:r>
              </a:p>
            </p:txBody>
          </p:sp>
          <p:sp>
            <p:nvSpPr>
              <p:cNvPr id="77" name="Lower Contrast"/>
              <p:cNvSpPr/>
              <p:nvPr/>
            </p:nvSpPr>
            <p:spPr>
              <a:xfrm>
                <a:off x="621018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8" name="Nonlinear Lower Contrast"/>
              <p:cNvSpPr/>
              <p:nvPr/>
            </p:nvSpPr>
            <p:spPr>
              <a:xfrm>
                <a:off x="9196432"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l</a:t>
                </a:r>
                <a:r>
                  <a:rPr sz="1500" dirty="0">
                    <a:latin typeface="+mj-lt"/>
                  </a:rPr>
                  <a:t>ower </a:t>
                </a:r>
                <a:r>
                  <a:rPr lang="en-US" sz="1500" dirty="0">
                    <a:latin typeface="+mj-lt"/>
                  </a:rPr>
                  <a:t>c</a:t>
                </a:r>
                <a:r>
                  <a:rPr sz="1500" dirty="0">
                    <a:latin typeface="+mj-lt"/>
                  </a:rPr>
                  <a:t>ontrast</a:t>
                </a:r>
              </a:p>
            </p:txBody>
          </p:sp>
          <p:sp>
            <p:nvSpPr>
              <p:cNvPr id="79" name="Original"/>
              <p:cNvSpPr/>
              <p:nvPr/>
            </p:nvSpPr>
            <p:spPr>
              <a:xfrm>
                <a:off x="3223935" y="713232"/>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darken</a:t>
                </a:r>
                <a:endParaRPr sz="1500" dirty="0">
                  <a:latin typeface="+mj-lt"/>
                </a:endParaRPr>
              </a:p>
            </p:txBody>
          </p:sp>
        </p:grpSp>
      </p:grpSp>
      <p:grpSp>
        <p:nvGrpSpPr>
          <p:cNvPr id="80" name="Group 79"/>
          <p:cNvGrpSpPr/>
          <p:nvPr/>
        </p:nvGrpSpPr>
        <p:grpSpPr>
          <a:xfrm>
            <a:off x="178267" y="3741809"/>
            <a:ext cx="8787467" cy="230833"/>
            <a:chOff x="237689" y="3743339"/>
            <a:chExt cx="11716622" cy="307777"/>
          </a:xfrm>
        </p:grpSpPr>
        <p:sp>
          <p:nvSpPr>
            <p:cNvPr id="81" name="Original"/>
            <p:cNvSpPr/>
            <p:nvPr/>
          </p:nvSpPr>
          <p:spPr>
            <a:xfrm>
              <a:off x="237689" y="3743339"/>
              <a:ext cx="2757877"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invert</a:t>
              </a:r>
              <a:endParaRPr sz="1500" dirty="0">
                <a:latin typeface="+mj-lt"/>
              </a:endParaRPr>
            </a:p>
          </p:txBody>
        </p:sp>
        <p:sp>
          <p:nvSpPr>
            <p:cNvPr id="82" name="Lower Contrast"/>
            <p:cNvSpPr/>
            <p:nvPr/>
          </p:nvSpPr>
          <p:spPr>
            <a:xfrm>
              <a:off x="621018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raise c</a:t>
              </a:r>
              <a:r>
                <a:rPr sz="1500" dirty="0">
                  <a:latin typeface="+mj-lt"/>
                </a:rPr>
                <a:t>ontrast</a:t>
              </a:r>
            </a:p>
          </p:txBody>
        </p:sp>
        <p:sp>
          <p:nvSpPr>
            <p:cNvPr id="83" name="Nonlinear Lower Contrast"/>
            <p:cNvSpPr/>
            <p:nvPr/>
          </p:nvSpPr>
          <p:spPr>
            <a:xfrm>
              <a:off x="9196432" y="3743339"/>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n</a:t>
              </a:r>
              <a:r>
                <a:rPr sz="1500" dirty="0">
                  <a:latin typeface="+mj-lt"/>
                </a:rPr>
                <a:t>on</a:t>
              </a:r>
              <a:r>
                <a:rPr lang="en-US" sz="1500" dirty="0">
                  <a:latin typeface="+mj-lt"/>
                </a:rPr>
                <a:t>-</a:t>
              </a:r>
              <a:r>
                <a:rPr sz="1500" dirty="0">
                  <a:latin typeface="+mj-lt"/>
                </a:rPr>
                <a:t>linear </a:t>
              </a:r>
              <a:r>
                <a:rPr lang="en-US" sz="1500" dirty="0">
                  <a:latin typeface="+mj-lt"/>
                </a:rPr>
                <a:t>raise</a:t>
              </a:r>
              <a:r>
                <a:rPr sz="1500" dirty="0">
                  <a:latin typeface="+mj-lt"/>
                </a:rPr>
                <a:t> </a:t>
              </a:r>
              <a:r>
                <a:rPr lang="en-US" sz="1500" dirty="0">
                  <a:latin typeface="+mj-lt"/>
                </a:rPr>
                <a:t>c</a:t>
              </a:r>
              <a:r>
                <a:rPr sz="1500" dirty="0">
                  <a:latin typeface="+mj-lt"/>
                </a:rPr>
                <a:t>ontrast</a:t>
              </a:r>
            </a:p>
          </p:txBody>
        </p:sp>
        <p:sp>
          <p:nvSpPr>
            <p:cNvPr id="84" name="Original"/>
            <p:cNvSpPr/>
            <p:nvPr/>
          </p:nvSpPr>
          <p:spPr>
            <a:xfrm>
              <a:off x="3223935" y="3743340"/>
              <a:ext cx="2757879" cy="30777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914400">
                <a:defRPr sz="1700" b="1">
                  <a:uFill>
                    <a:solidFill>
                      <a:srgbClr val="000000"/>
                    </a:solidFill>
                  </a:uFill>
                  <a:latin typeface="Helvetica"/>
                  <a:ea typeface="Helvetica"/>
                  <a:cs typeface="Helvetica"/>
                  <a:sym typeface="Helvetica"/>
                </a:defRPr>
              </a:lvl1pPr>
            </a:lstStyle>
            <a:p>
              <a:pPr algn="ctr">
                <a:defRPr sz="1800" b="0"/>
              </a:pPr>
              <a:r>
                <a:rPr lang="en-US" sz="1500" dirty="0">
                  <a:latin typeface="+mj-lt"/>
                </a:rPr>
                <a:t>lighten</a:t>
              </a:r>
              <a:endParaRPr sz="1500" dirty="0">
                <a:latin typeface="+mj-lt"/>
              </a:endParaRPr>
            </a:p>
          </p:txBody>
        </p:sp>
      </p:grpSp>
      <p:pic>
        <p:nvPicPr>
          <p:cNvPr id="86" name="latex-image-1.pdf" descr="latex-image-1.pdf"/>
          <p:cNvPicPr>
            <a:picLocks noChangeAspect="1"/>
          </p:cNvPicPr>
          <p:nvPr/>
        </p:nvPicPr>
        <p:blipFill>
          <a:blip r:embed="rId2"/>
          <a:stretch>
            <a:fillRect/>
          </a:stretch>
        </p:blipFill>
        <p:spPr>
          <a:xfrm>
            <a:off x="1161571" y="3396754"/>
            <a:ext cx="101798" cy="91083"/>
          </a:xfrm>
          <a:prstGeom prst="rect">
            <a:avLst/>
          </a:prstGeom>
          <a:ln w="12700">
            <a:miter lim="400000"/>
          </a:ln>
        </p:spPr>
      </p:pic>
      <p:pic>
        <p:nvPicPr>
          <p:cNvPr id="26" name="latex-image-2.pdf" descr="latex-image-2.pdf"/>
          <p:cNvPicPr>
            <a:picLocks noChangeAspect="1"/>
          </p:cNvPicPr>
          <p:nvPr/>
        </p:nvPicPr>
        <p:blipFill>
          <a:blip r:embed="rId11"/>
          <a:stretch>
            <a:fillRect/>
          </a:stretch>
        </p:blipFill>
        <p:spPr>
          <a:xfrm>
            <a:off x="3134706" y="3372643"/>
            <a:ext cx="626864" cy="139304"/>
          </a:xfrm>
          <a:prstGeom prst="rect">
            <a:avLst/>
          </a:prstGeom>
          <a:ln w="12700">
            <a:miter lim="400000"/>
          </a:ln>
        </p:spPr>
      </p:pic>
      <p:pic>
        <p:nvPicPr>
          <p:cNvPr id="27" name="latex-image-3.pdf" descr="latex-image-3.pdf"/>
          <p:cNvPicPr>
            <a:picLocks noChangeAspect="1"/>
          </p:cNvPicPr>
          <p:nvPr/>
        </p:nvPicPr>
        <p:blipFill>
          <a:blip r:embed="rId12"/>
          <a:stretch>
            <a:fillRect/>
          </a:stretch>
        </p:blipFill>
        <p:spPr>
          <a:xfrm>
            <a:off x="5632907" y="3266709"/>
            <a:ext cx="117872" cy="353616"/>
          </a:xfrm>
          <a:prstGeom prst="rect">
            <a:avLst/>
          </a:prstGeom>
          <a:ln w="12700">
            <a:miter lim="400000"/>
          </a:ln>
        </p:spPr>
      </p:pic>
      <p:pic>
        <p:nvPicPr>
          <p:cNvPr id="28" name="latex-image-4.pdf" descr="latex-image-4.pdf"/>
          <p:cNvPicPr>
            <a:picLocks noChangeAspect="1"/>
          </p:cNvPicPr>
          <p:nvPr/>
        </p:nvPicPr>
        <p:blipFill>
          <a:blip r:embed="rId13"/>
          <a:stretch>
            <a:fillRect/>
          </a:stretch>
        </p:blipFill>
        <p:spPr>
          <a:xfrm>
            <a:off x="7264481" y="3183662"/>
            <a:ext cx="1334096" cy="519708"/>
          </a:xfrm>
          <a:prstGeom prst="rect">
            <a:avLst/>
          </a:prstGeom>
          <a:ln w="12700">
            <a:miter lim="400000"/>
          </a:ln>
        </p:spPr>
      </p:pic>
      <p:pic>
        <p:nvPicPr>
          <p:cNvPr id="29" name="latex-image-5.pdf" descr="latex-image-5.pdf"/>
          <p:cNvPicPr>
            <a:picLocks noChangeAspect="1"/>
          </p:cNvPicPr>
          <p:nvPr/>
        </p:nvPicPr>
        <p:blipFill>
          <a:blip r:embed="rId14"/>
          <a:stretch>
            <a:fillRect/>
          </a:stretch>
        </p:blipFill>
        <p:spPr>
          <a:xfrm>
            <a:off x="901717" y="5601651"/>
            <a:ext cx="621506" cy="139304"/>
          </a:xfrm>
          <a:prstGeom prst="rect">
            <a:avLst/>
          </a:prstGeom>
          <a:ln w="12700">
            <a:miter lim="400000"/>
          </a:ln>
        </p:spPr>
      </p:pic>
      <p:pic>
        <p:nvPicPr>
          <p:cNvPr id="30" name="latex-image-6.pdf" descr="latex-image-6.pdf"/>
          <p:cNvPicPr>
            <a:picLocks noChangeAspect="1"/>
          </p:cNvPicPr>
          <p:nvPr/>
        </p:nvPicPr>
        <p:blipFill>
          <a:blip r:embed="rId15"/>
          <a:stretch>
            <a:fillRect/>
          </a:stretch>
        </p:blipFill>
        <p:spPr>
          <a:xfrm>
            <a:off x="3134705" y="5601651"/>
            <a:ext cx="626864" cy="150019"/>
          </a:xfrm>
          <a:prstGeom prst="rect">
            <a:avLst/>
          </a:prstGeom>
          <a:ln w="12700">
            <a:miter lim="400000"/>
          </a:ln>
        </p:spPr>
      </p:pic>
      <p:pic>
        <p:nvPicPr>
          <p:cNvPr id="31" name="latex-image-7.pdf" descr="latex-image-7.pdf"/>
          <p:cNvPicPr>
            <a:picLocks noChangeAspect="1"/>
          </p:cNvPicPr>
          <p:nvPr/>
        </p:nvPicPr>
        <p:blipFill>
          <a:blip r:embed="rId16"/>
          <a:stretch>
            <a:fillRect/>
          </a:stretch>
        </p:blipFill>
        <p:spPr>
          <a:xfrm>
            <a:off x="5474851" y="5607340"/>
            <a:ext cx="433983" cy="139304"/>
          </a:xfrm>
          <a:prstGeom prst="rect">
            <a:avLst/>
          </a:prstGeom>
          <a:ln w="12700">
            <a:miter lim="400000"/>
          </a:ln>
        </p:spPr>
      </p:pic>
      <p:pic>
        <p:nvPicPr>
          <p:cNvPr id="32" name="latex-image-8.pdf" descr="latex-image-8.pdf"/>
          <p:cNvPicPr>
            <a:picLocks noChangeAspect="1"/>
          </p:cNvPicPr>
          <p:nvPr/>
        </p:nvPicPr>
        <p:blipFill>
          <a:blip r:embed="rId17"/>
          <a:stretch>
            <a:fillRect/>
          </a:stretch>
        </p:blipFill>
        <p:spPr>
          <a:xfrm>
            <a:off x="7342170" y="5422496"/>
            <a:ext cx="1178719" cy="508992"/>
          </a:xfrm>
          <a:prstGeom prst="rect">
            <a:avLst/>
          </a:prstGeom>
          <a:ln w="12700">
            <a:miter lim="400000"/>
          </a:ln>
        </p:spPr>
      </p:pic>
      <p:sp>
        <p:nvSpPr>
          <p:cNvPr id="34" name="filtering"/>
          <p:cNvSpPr/>
          <p:nvPr/>
        </p:nvSpPr>
        <p:spPr>
          <a:xfrm>
            <a:off x="302004" y="1026722"/>
            <a:ext cx="1813945"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1800"/>
            </a:lvl1pPr>
          </a:lstStyle>
          <a:p>
            <a:pPr algn="ctr"/>
            <a:r>
              <a:rPr lang="en-US" sz="1500" dirty="0">
                <a:latin typeface="+mj-lt"/>
              </a:rPr>
              <a:t>How would you implement these?</a:t>
            </a:r>
            <a:endParaRPr sz="1500" dirty="0">
              <a:latin typeface="+mj-lt"/>
            </a:endParaRPr>
          </a:p>
        </p:txBody>
      </p:sp>
    </p:spTree>
    <p:extLst>
      <p:ext uri="{BB962C8B-B14F-4D97-AF65-F5344CB8AC3E}">
        <p14:creationId xmlns:p14="http://schemas.microsoft.com/office/powerpoint/2010/main" val="3978831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2931915"/>
            <a:ext cx="9144000" cy="994172"/>
          </a:xfrm>
          <a:prstGeom prst="rect">
            <a:avLst/>
          </a:prstGeom>
        </p:spPr>
        <p:txBody>
          <a:bodyPr/>
          <a:lstStyle/>
          <a:p>
            <a:pPr algn="ctr"/>
            <a:r>
              <a:rPr lang="en-US" dirty="0"/>
              <a:t>Types of image transformations</a:t>
            </a:r>
            <a:endParaRPr dirty="0"/>
          </a:p>
        </p:txBody>
      </p:sp>
    </p:spTree>
    <p:extLst>
      <p:ext uri="{BB962C8B-B14F-4D97-AF65-F5344CB8AC3E}">
        <p14:creationId xmlns:p14="http://schemas.microsoft.com/office/powerpoint/2010/main" val="883440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Many other types of point processing</a:t>
            </a:r>
            <a:endParaRPr dirty="0"/>
          </a:p>
        </p:txBody>
      </p:sp>
      <p:grpSp>
        <p:nvGrpSpPr>
          <p:cNvPr id="35" name="Group 34"/>
          <p:cNvGrpSpPr/>
          <p:nvPr/>
        </p:nvGrpSpPr>
        <p:grpSpPr>
          <a:xfrm>
            <a:off x="68455" y="2114959"/>
            <a:ext cx="9007091" cy="3299695"/>
            <a:chOff x="91273" y="1448549"/>
            <a:chExt cx="12009455" cy="4399593"/>
          </a:xfrm>
        </p:grpSpPr>
        <p:grpSp>
          <p:nvGrpSpPr>
            <p:cNvPr id="36" name="Group 35"/>
            <p:cNvGrpSpPr/>
            <p:nvPr/>
          </p:nvGrpSpPr>
          <p:grpSpPr>
            <a:xfrm>
              <a:off x="91273" y="1448549"/>
              <a:ext cx="12009455" cy="3960903"/>
              <a:chOff x="182545" y="1414965"/>
              <a:chExt cx="12009455" cy="3960903"/>
            </a:xfrm>
          </p:grpSpPr>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b="8937"/>
              <a:stretch/>
            </p:blipFill>
            <p:spPr>
              <a:xfrm>
                <a:off x="182545" y="1414966"/>
                <a:ext cx="5943600" cy="3960902"/>
              </a:xfrm>
              <a:prstGeom prst="rect">
                <a:avLst/>
              </a:prstGeom>
            </p:spPr>
          </p:pic>
          <p:pic>
            <p:nvPicPr>
              <p:cNvPr id="46" name="Picture 45"/>
              <p:cNvPicPr>
                <a:picLocks noChangeAspect="1"/>
              </p:cNvPicPr>
              <p:nvPr/>
            </p:nvPicPr>
            <p:blipFill rotWithShape="1">
              <a:blip r:embed="rId3">
                <a:extLst>
                  <a:ext uri="{28A0092B-C50C-407E-A947-70E740481C1C}">
                    <a14:useLocalDpi xmlns:a14="http://schemas.microsoft.com/office/drawing/2010/main" val="0"/>
                  </a:ext>
                </a:extLst>
              </a:blip>
              <a:srcRect b="8937"/>
              <a:stretch/>
            </p:blipFill>
            <p:spPr>
              <a:xfrm>
                <a:off x="6234892" y="1414965"/>
                <a:ext cx="5957108" cy="3960903"/>
              </a:xfrm>
              <a:prstGeom prst="rect">
                <a:avLst/>
              </a:prstGeom>
            </p:spPr>
          </p:pic>
        </p:grpSp>
        <p:sp>
          <p:nvSpPr>
            <p:cNvPr id="37" name="Shape 667"/>
            <p:cNvSpPr txBox="1">
              <a:spLocks/>
            </p:cNvSpPr>
            <p:nvPr/>
          </p:nvSpPr>
          <p:spPr>
            <a:xfrm>
              <a:off x="91273" y="5409453"/>
              <a:ext cx="5943599" cy="43868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camera output</a:t>
              </a:r>
            </a:p>
          </p:txBody>
        </p:sp>
        <p:sp>
          <p:nvSpPr>
            <p:cNvPr id="38" name="Shape 667"/>
            <p:cNvSpPr txBox="1">
              <a:spLocks/>
            </p:cNvSpPr>
            <p:nvPr/>
          </p:nvSpPr>
          <p:spPr>
            <a:xfrm>
              <a:off x="6150374" y="5409452"/>
              <a:ext cx="5943599" cy="43868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image after stylistic </a:t>
              </a:r>
              <a:r>
                <a:rPr lang="en-US" sz="1800" dirty="0" err="1"/>
                <a:t>tonemapping</a:t>
              </a:r>
              <a:endParaRPr lang="en-US" sz="1800" dirty="0"/>
            </a:p>
          </p:txBody>
        </p:sp>
      </p:grpSp>
      <p:sp>
        <p:nvSpPr>
          <p:cNvPr id="49" name="Shape 667"/>
          <p:cNvSpPr txBox="1">
            <a:spLocks/>
          </p:cNvSpPr>
          <p:nvPr/>
        </p:nvSpPr>
        <p:spPr>
          <a:xfrm>
            <a:off x="0" y="5687995"/>
            <a:ext cx="9144000" cy="31275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500" dirty="0"/>
              <a:t>[Bae et al., SIGGRAPH 2006]</a:t>
            </a:r>
            <a:endParaRPr lang="en-US" sz="1500" dirty="0">
              <a:latin typeface="Calibri Light (Headings)"/>
            </a:endParaRPr>
          </a:p>
        </p:txBody>
      </p:sp>
    </p:spTree>
    <p:extLst>
      <p:ext uri="{BB962C8B-B14F-4D97-AF65-F5344CB8AC3E}">
        <p14:creationId xmlns:p14="http://schemas.microsoft.com/office/powerpoint/2010/main" val="1294019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Many other types of point processing</a:t>
            </a:r>
            <a:endParaRPr dirty="0"/>
          </a:p>
        </p:txBody>
      </p:sp>
      <p:pic>
        <p:nvPicPr>
          <p:cNvPr id="3" name="Picture 2">
            <a:extLst>
              <a:ext uri="{FF2B5EF4-FFF2-40B4-BE49-F238E27FC236}">
                <a16:creationId xmlns:a16="http://schemas.microsoft.com/office/drawing/2014/main" id="{46FAE198-409A-4F47-A4ED-B56BB6635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80" y="1851423"/>
            <a:ext cx="6725840" cy="4107383"/>
          </a:xfrm>
          <a:prstGeom prst="rect">
            <a:avLst/>
          </a:prstGeom>
        </p:spPr>
      </p:pic>
    </p:spTree>
    <p:extLst>
      <p:ext uri="{BB962C8B-B14F-4D97-AF65-F5344CB8AC3E}">
        <p14:creationId xmlns:p14="http://schemas.microsoft.com/office/powerpoint/2010/main" val="831292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Dimensionality of an Image</a:t>
            </a:r>
          </a:p>
        </p:txBody>
      </p:sp>
      <p:sp>
        <p:nvSpPr>
          <p:cNvPr id="3" name="Content Placeholder 2"/>
          <p:cNvSpPr>
            <a:spLocks noGrp="1"/>
          </p:cNvSpPr>
          <p:nvPr>
            <p:ph idx="1"/>
          </p:nvPr>
        </p:nvSpPr>
        <p:spPr/>
        <p:txBody>
          <a:bodyPr>
            <a:normAutofit/>
          </a:bodyPr>
          <a:lstStyle/>
          <a:p>
            <a:pPr marL="0" indent="0">
              <a:buNone/>
            </a:pPr>
            <a:r>
              <a:rPr lang="en-US" dirty="0"/>
              <a:t>@ 8bit = 256 values ^ 65,536</a:t>
            </a:r>
          </a:p>
          <a:p>
            <a:pPr lvl="1"/>
            <a:r>
              <a:rPr lang="en-US" dirty="0"/>
              <a:t>Computer says ‘</a:t>
            </a:r>
            <a:r>
              <a:rPr lang="en-US" dirty="0" err="1"/>
              <a:t>Inf</a:t>
            </a:r>
            <a:r>
              <a:rPr lang="en-US" dirty="0"/>
              <a:t>’ combinations.</a:t>
            </a:r>
          </a:p>
          <a:p>
            <a:pPr lvl="1"/>
            <a:endParaRPr lang="en-US" dirty="0"/>
          </a:p>
          <a:p>
            <a:pPr marL="0" indent="0">
              <a:buNone/>
            </a:pPr>
            <a:r>
              <a:rPr lang="en-US" dirty="0"/>
              <a:t>Some depiction of all possible scenes </a:t>
            </a:r>
            <a:br>
              <a:rPr lang="en-US" dirty="0"/>
            </a:br>
            <a:r>
              <a:rPr lang="en-US" dirty="0"/>
              <a:t>would fit into this memory.</a:t>
            </a:r>
          </a:p>
          <a:p>
            <a:pPr marL="457200" lvl="1"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47293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Dimensionality of an Image</a:t>
            </a:r>
          </a:p>
        </p:txBody>
      </p:sp>
      <p:sp>
        <p:nvSpPr>
          <p:cNvPr id="3" name="Content Placeholder 2"/>
          <p:cNvSpPr>
            <a:spLocks noGrp="1"/>
          </p:cNvSpPr>
          <p:nvPr>
            <p:ph idx="1"/>
          </p:nvPr>
        </p:nvSpPr>
        <p:spPr>
          <a:xfrm>
            <a:off x="457200" y="990600"/>
            <a:ext cx="8229600" cy="5486400"/>
          </a:xfrm>
        </p:spPr>
        <p:txBody>
          <a:bodyPr>
            <a:normAutofit/>
          </a:bodyPr>
          <a:lstStyle/>
          <a:p>
            <a:pPr marL="0" indent="0">
              <a:buNone/>
            </a:pPr>
            <a:r>
              <a:rPr lang="en-US" dirty="0"/>
              <a:t>@ 8bit = 256 values ^ 65,536</a:t>
            </a:r>
          </a:p>
          <a:p>
            <a:pPr lvl="1"/>
            <a:r>
              <a:rPr lang="en-US" dirty="0"/>
              <a:t>Computer says ‘</a:t>
            </a:r>
            <a:r>
              <a:rPr lang="en-US" dirty="0" err="1"/>
              <a:t>Inf</a:t>
            </a:r>
            <a:r>
              <a:rPr lang="en-US" dirty="0"/>
              <a:t>’ combinations.</a:t>
            </a:r>
          </a:p>
          <a:p>
            <a:pPr lvl="1"/>
            <a:endParaRPr lang="en-US" dirty="0"/>
          </a:p>
          <a:p>
            <a:pPr marL="0" indent="0">
              <a:buNone/>
            </a:pPr>
            <a:r>
              <a:rPr lang="en-US" dirty="0"/>
              <a:t>Some depiction of all possible scenes </a:t>
            </a:r>
            <a:br>
              <a:rPr lang="en-US" dirty="0"/>
            </a:br>
            <a:r>
              <a:rPr lang="en-US" dirty="0"/>
              <a:t>would fit into this memory.</a:t>
            </a:r>
          </a:p>
          <a:p>
            <a:pPr marL="0" indent="0">
              <a:buNone/>
            </a:pPr>
            <a:r>
              <a:rPr lang="en-US" dirty="0"/>
              <a:t/>
            </a:r>
            <a:br>
              <a:rPr lang="en-US" dirty="0"/>
            </a:br>
            <a:r>
              <a:rPr lang="en-US" dirty="0"/>
              <a:t>Computer vision as making sense of an extremely high-dimensional space.</a:t>
            </a:r>
          </a:p>
          <a:p>
            <a:pPr lvl="1"/>
            <a:r>
              <a:rPr lang="en-US" dirty="0"/>
              <a:t>Subspace of ‘natural’ images.</a:t>
            </a:r>
          </a:p>
          <a:p>
            <a:pPr lvl="1"/>
            <a:r>
              <a:rPr lang="en-US" dirty="0"/>
              <a:t>Deriving low-dimensional, explainable models.</a:t>
            </a:r>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96757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707320" y="1858375"/>
            <a:ext cx="4914135" cy="4586526"/>
          </a:xfrm>
          <a:prstGeom prst="rect">
            <a:avLst/>
          </a:prstGeom>
        </p:spPr>
      </p:pic>
      <p:sp>
        <p:nvSpPr>
          <p:cNvPr id="2" name="Title 1"/>
          <p:cNvSpPr>
            <a:spLocks noGrp="1"/>
          </p:cNvSpPr>
          <p:nvPr>
            <p:ph type="title"/>
          </p:nvPr>
        </p:nvSpPr>
        <p:spPr/>
        <p:txBody>
          <a:bodyPr>
            <a:normAutofit/>
          </a:bodyPr>
          <a:lstStyle/>
          <a:p>
            <a:r>
              <a:rPr lang="en-US" dirty="0"/>
              <a:t>What is each part of an image?</a:t>
            </a:r>
          </a:p>
        </p:txBody>
      </p:sp>
      <p:cxnSp>
        <p:nvCxnSpPr>
          <p:cNvPr id="8" name="Straight Arrow Connector 7"/>
          <p:cNvCxnSpPr/>
          <p:nvPr/>
        </p:nvCxnSpPr>
        <p:spPr>
          <a:xfrm flipV="1">
            <a:off x="685800" y="1524000"/>
            <a:ext cx="0" cy="494166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85800" y="6465659"/>
            <a:ext cx="53340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8208" y="3721674"/>
            <a:ext cx="3810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y</a:t>
            </a:r>
          </a:p>
        </p:txBody>
      </p:sp>
      <p:sp>
        <p:nvSpPr>
          <p:cNvPr id="14" name="TextBox 13"/>
          <p:cNvSpPr txBox="1"/>
          <p:nvPr/>
        </p:nvSpPr>
        <p:spPr>
          <a:xfrm>
            <a:off x="3082290" y="6435069"/>
            <a:ext cx="3810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x</a:t>
            </a:r>
          </a:p>
        </p:txBody>
      </p:sp>
    </p:spTree>
    <p:extLst>
      <p:ext uri="{BB962C8B-B14F-4D97-AF65-F5344CB8AC3E}">
        <p14:creationId xmlns:p14="http://schemas.microsoft.com/office/powerpoint/2010/main" val="2083853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707320" y="1858375"/>
            <a:ext cx="4914135" cy="4586526"/>
          </a:xfrm>
          <a:prstGeom prst="rect">
            <a:avLst/>
          </a:prstGeom>
        </p:spPr>
      </p:pic>
      <p:sp>
        <p:nvSpPr>
          <p:cNvPr id="2" name="Title 1"/>
          <p:cNvSpPr>
            <a:spLocks noGrp="1"/>
          </p:cNvSpPr>
          <p:nvPr>
            <p:ph type="title"/>
          </p:nvPr>
        </p:nvSpPr>
        <p:spPr/>
        <p:txBody>
          <a:bodyPr/>
          <a:lstStyle/>
          <a:p>
            <a:r>
              <a:rPr lang="en-US" dirty="0"/>
              <a:t>What is each part of an image?</a:t>
            </a:r>
          </a:p>
        </p:txBody>
      </p:sp>
      <p:sp>
        <p:nvSpPr>
          <p:cNvPr id="3" name="Content Placeholder 2"/>
          <p:cNvSpPr>
            <a:spLocks noGrp="1"/>
          </p:cNvSpPr>
          <p:nvPr>
            <p:ph idx="1"/>
          </p:nvPr>
        </p:nvSpPr>
        <p:spPr/>
        <p:txBody>
          <a:bodyPr/>
          <a:lstStyle/>
          <a:p>
            <a:r>
              <a:rPr lang="en-US" dirty="0"/>
              <a:t>Pixel -&gt; picture element</a:t>
            </a:r>
          </a:p>
        </p:txBody>
      </p:sp>
      <p:sp>
        <p:nvSpPr>
          <p:cNvPr id="6" name="Rectangle 5"/>
          <p:cNvSpPr/>
          <p:nvPr/>
        </p:nvSpPr>
        <p:spPr>
          <a:xfrm>
            <a:off x="3790008" y="3464232"/>
            <a:ext cx="223520" cy="22352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Arrow Connector 7"/>
          <p:cNvCxnSpPr/>
          <p:nvPr/>
        </p:nvCxnSpPr>
        <p:spPr>
          <a:xfrm flipV="1">
            <a:off x="685800" y="1524000"/>
            <a:ext cx="0" cy="494166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85800" y="6465659"/>
            <a:ext cx="53340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8208" y="3721674"/>
            <a:ext cx="3810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y</a:t>
            </a:r>
          </a:p>
        </p:txBody>
      </p:sp>
      <p:sp>
        <p:nvSpPr>
          <p:cNvPr id="14" name="TextBox 13"/>
          <p:cNvSpPr txBox="1"/>
          <p:nvPr/>
        </p:nvSpPr>
        <p:spPr>
          <a:xfrm>
            <a:off x="3082290" y="6435069"/>
            <a:ext cx="3810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x</a:t>
            </a:r>
          </a:p>
        </p:txBody>
      </p:sp>
      <p:sp>
        <p:nvSpPr>
          <p:cNvPr id="16" name="TextBox 15"/>
          <p:cNvSpPr txBox="1"/>
          <p:nvPr/>
        </p:nvSpPr>
        <p:spPr>
          <a:xfrm>
            <a:off x="3499485" y="3739627"/>
            <a:ext cx="104775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charset="0"/>
                <a:ea typeface="+mn-ea"/>
                <a:cs typeface="+mn-cs"/>
              </a:rPr>
              <a:t>I(</a:t>
            </a:r>
            <a:r>
              <a:rPr kumimoji="0" lang="en-US" sz="2800" b="0" i="0" u="none" strike="noStrike" kern="1200" cap="none" spc="0" normalizeH="0" baseline="0" noProof="0" dirty="0" err="1">
                <a:ln>
                  <a:noFill/>
                </a:ln>
                <a:solidFill>
                  <a:prstClr val="white"/>
                </a:solidFill>
                <a:effectLst/>
                <a:uLnTx/>
                <a:uFillTx/>
                <a:latin typeface="Arial" charset="0"/>
                <a:ea typeface="+mn-ea"/>
                <a:cs typeface="+mn-cs"/>
              </a:rPr>
              <a:t>x,y</a:t>
            </a:r>
            <a:r>
              <a:rPr kumimoji="0" lang="en-US" sz="2800" b="0" i="0" u="none" strike="noStrike" kern="1200" cap="none" spc="0" normalizeH="0" baseline="0" noProof="0" dirty="0">
                <a:ln>
                  <a:noFill/>
                </a:ln>
                <a:solidFill>
                  <a:prstClr val="white"/>
                </a:solidFill>
                <a:effectLst/>
                <a:uLnTx/>
                <a:uFillTx/>
                <a:latin typeface="Arial" charset="0"/>
                <a:ea typeface="+mn-ea"/>
                <a:cs typeface="+mn-cs"/>
              </a:rPr>
              <a:t>)</a:t>
            </a:r>
          </a:p>
        </p:txBody>
      </p:sp>
      <p:sp>
        <p:nvSpPr>
          <p:cNvPr id="17" name="Arc 16"/>
          <p:cNvSpPr/>
          <p:nvPr/>
        </p:nvSpPr>
        <p:spPr>
          <a:xfrm flipV="1">
            <a:off x="3964940" y="3066949"/>
            <a:ext cx="2971800" cy="789940"/>
          </a:xfrm>
          <a:prstGeom prst="arc">
            <a:avLst>
              <a:gd name="adj1" fmla="val 11210453"/>
              <a:gd name="adj2" fmla="val 0"/>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7"/>
          <p:cNvSpPr txBox="1"/>
          <p:nvPr/>
        </p:nvSpPr>
        <p:spPr>
          <a:xfrm>
            <a:off x="6593840" y="3066949"/>
            <a:ext cx="6858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‘138’</a:t>
            </a:r>
          </a:p>
        </p:txBody>
      </p:sp>
    </p:spTree>
    <p:extLst>
      <p:ext uri="{BB962C8B-B14F-4D97-AF65-F5344CB8AC3E}">
        <p14:creationId xmlns:p14="http://schemas.microsoft.com/office/powerpoint/2010/main" val="3468259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as a 2D sampling of signal</a:t>
            </a:r>
          </a:p>
        </p:txBody>
      </p:sp>
      <p:sp>
        <p:nvSpPr>
          <p:cNvPr id="3" name="Content Placeholder 2"/>
          <p:cNvSpPr>
            <a:spLocks noGrp="1"/>
          </p:cNvSpPr>
          <p:nvPr>
            <p:ph idx="1"/>
          </p:nvPr>
        </p:nvSpPr>
        <p:spPr/>
        <p:txBody>
          <a:bodyPr>
            <a:normAutofit fontScale="92500"/>
          </a:bodyPr>
          <a:lstStyle/>
          <a:p>
            <a:r>
              <a:rPr lang="en-US" dirty="0"/>
              <a:t>Signal: function depending on some variable with physical meaning.</a:t>
            </a:r>
          </a:p>
          <a:p>
            <a:endParaRPr lang="en-US" dirty="0"/>
          </a:p>
          <a:p>
            <a:r>
              <a:rPr lang="en-US" dirty="0"/>
              <a:t>Image: sampling of that function.</a:t>
            </a:r>
          </a:p>
          <a:p>
            <a:pPr lvl="1"/>
            <a:r>
              <a:rPr lang="en-US" dirty="0"/>
              <a:t>2 variables: </a:t>
            </a:r>
            <a:r>
              <a:rPr lang="en-US" dirty="0" err="1"/>
              <a:t>xy</a:t>
            </a:r>
            <a:r>
              <a:rPr lang="en-US" dirty="0"/>
              <a:t> coordinates</a:t>
            </a:r>
          </a:p>
          <a:p>
            <a:pPr lvl="1"/>
            <a:r>
              <a:rPr lang="en-US" dirty="0"/>
              <a:t>3 variables: </a:t>
            </a:r>
            <a:r>
              <a:rPr lang="en-US" dirty="0" err="1"/>
              <a:t>xy</a:t>
            </a:r>
            <a:r>
              <a:rPr lang="en-US" dirty="0"/>
              <a:t> + time (video)</a:t>
            </a:r>
          </a:p>
          <a:p>
            <a:pPr lvl="1"/>
            <a:r>
              <a:rPr lang="en-US" dirty="0"/>
              <a:t>‘Brightness’ is the value of the function for visible light</a:t>
            </a:r>
          </a:p>
          <a:p>
            <a:endParaRPr lang="en-US" dirty="0"/>
          </a:p>
          <a:p>
            <a:r>
              <a:rPr lang="en-US" dirty="0"/>
              <a:t>Can be other physical values too: temperature, pressure, depth …</a:t>
            </a:r>
          </a:p>
        </p:txBody>
      </p:sp>
      <p:sp>
        <p:nvSpPr>
          <p:cNvPr id="4" name="Rectangle 3"/>
          <p:cNvSpPr/>
          <p:nvPr/>
        </p:nvSpPr>
        <p:spPr>
          <a:xfrm>
            <a:off x="7901288" y="6581001"/>
            <a:ext cx="1242712" cy="2769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Danny Alexander</a:t>
            </a:r>
          </a:p>
        </p:txBody>
      </p:sp>
    </p:spTree>
    <p:extLst>
      <p:ext uri="{BB962C8B-B14F-4D97-AF65-F5344CB8AC3E}">
        <p14:creationId xmlns:p14="http://schemas.microsoft.com/office/powerpoint/2010/main" val="1603576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2D Images</a:t>
            </a:r>
          </a:p>
        </p:txBody>
      </p:sp>
      <p:pic>
        <p:nvPicPr>
          <p:cNvPr id="4" name="Picture 3"/>
          <p:cNvPicPr>
            <a:picLocks noChangeAspect="1"/>
          </p:cNvPicPr>
          <p:nvPr/>
        </p:nvPicPr>
        <p:blipFill>
          <a:blip r:embed="rId3"/>
          <a:stretch>
            <a:fillRect/>
          </a:stretch>
        </p:blipFill>
        <p:spPr>
          <a:xfrm>
            <a:off x="5826354" y="1147820"/>
            <a:ext cx="2647413" cy="2501699"/>
          </a:xfrm>
          <a:prstGeom prst="rect">
            <a:avLst/>
          </a:prstGeom>
        </p:spPr>
      </p:pic>
      <p:pic>
        <p:nvPicPr>
          <p:cNvPr id="5" name="Picture 4"/>
          <p:cNvPicPr>
            <a:picLocks noChangeAspect="1"/>
          </p:cNvPicPr>
          <p:nvPr/>
        </p:nvPicPr>
        <p:blipFill>
          <a:blip r:embed="rId4">
            <a:grayscl/>
            <a:lum bright="20000"/>
          </a:blip>
          <a:stretch>
            <a:fillRect/>
          </a:stretch>
        </p:blipFill>
        <p:spPr>
          <a:xfrm>
            <a:off x="609599" y="3791802"/>
            <a:ext cx="4291901" cy="2565198"/>
          </a:xfrm>
          <a:prstGeom prst="rect">
            <a:avLst/>
          </a:prstGeom>
        </p:spPr>
      </p:pic>
      <p:pic>
        <p:nvPicPr>
          <p:cNvPr id="6" name="Picture 5"/>
          <p:cNvPicPr>
            <a:picLocks noChangeAspect="1"/>
          </p:cNvPicPr>
          <p:nvPr/>
        </p:nvPicPr>
        <p:blipFill>
          <a:blip r:embed="rId5">
            <a:grayscl/>
          </a:blip>
          <a:stretch>
            <a:fillRect/>
          </a:stretch>
        </p:blipFill>
        <p:spPr>
          <a:xfrm>
            <a:off x="609600" y="1147821"/>
            <a:ext cx="3418800" cy="2410560"/>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826354" y="3728100"/>
            <a:ext cx="2647413" cy="2628900"/>
          </a:xfrm>
          <a:prstGeom prst="rect">
            <a:avLst/>
          </a:prstGeom>
        </p:spPr>
      </p:pic>
      <p:sp>
        <p:nvSpPr>
          <p:cNvPr id="7" name="Rectangle 6"/>
          <p:cNvSpPr/>
          <p:nvPr/>
        </p:nvSpPr>
        <p:spPr>
          <a:xfrm>
            <a:off x="8071270" y="6611779"/>
            <a:ext cx="1072730"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Danny Alexander</a:t>
            </a:r>
          </a:p>
        </p:txBody>
      </p:sp>
    </p:spTree>
    <p:extLst>
      <p:ext uri="{BB962C8B-B14F-4D97-AF65-F5344CB8AC3E}">
        <p14:creationId xmlns:p14="http://schemas.microsoft.com/office/powerpoint/2010/main" val="1158814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in 1D</a:t>
            </a:r>
          </a:p>
        </p:txBody>
      </p:sp>
      <p:sp>
        <p:nvSpPr>
          <p:cNvPr id="3" name="Content Placeholder 2"/>
          <p:cNvSpPr>
            <a:spLocks noGrp="1"/>
          </p:cNvSpPr>
          <p:nvPr>
            <p:ph idx="1"/>
          </p:nvPr>
        </p:nvSpPr>
        <p:spPr>
          <a:xfrm>
            <a:off x="457200" y="5174617"/>
            <a:ext cx="8229600" cy="1249363"/>
          </a:xfrm>
        </p:spPr>
        <p:txBody>
          <a:bodyPr>
            <a:normAutofit fontScale="92500" lnSpcReduction="20000"/>
          </a:bodyPr>
          <a:lstStyle/>
          <a:p>
            <a:pPr marL="0" indent="0">
              <a:buNone/>
            </a:pPr>
            <a:r>
              <a:rPr lang="en-US" dirty="0"/>
              <a:t>Sampling in 1D takes a function and returns a vector whose elements are values of that function at the sample points.</a:t>
            </a:r>
          </a:p>
        </p:txBody>
      </p:sp>
      <p:pic>
        <p:nvPicPr>
          <p:cNvPr id="4" name="Picture 3"/>
          <p:cNvPicPr>
            <a:picLocks noChangeAspect="1"/>
          </p:cNvPicPr>
          <p:nvPr/>
        </p:nvPicPr>
        <p:blipFill>
          <a:blip r:embed="rId2"/>
          <a:stretch>
            <a:fillRect/>
          </a:stretch>
        </p:blipFill>
        <p:spPr>
          <a:xfrm>
            <a:off x="45975" y="2558404"/>
            <a:ext cx="7574026" cy="2163355"/>
          </a:xfrm>
          <a:prstGeom prst="rect">
            <a:avLst/>
          </a:prstGeom>
        </p:spPr>
      </p:pic>
      <p:sp>
        <p:nvSpPr>
          <p:cNvPr id="5" name="Rectangle 4"/>
          <p:cNvSpPr/>
          <p:nvPr/>
        </p:nvSpPr>
        <p:spPr>
          <a:xfrm>
            <a:off x="8071270" y="6611779"/>
            <a:ext cx="1072730"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Danny Alexander</a:t>
            </a:r>
          </a:p>
        </p:txBody>
      </p:sp>
      <p:sp>
        <p:nvSpPr>
          <p:cNvPr id="6" name="TextBox 5">
            <a:extLst>
              <a:ext uri="{FF2B5EF4-FFF2-40B4-BE49-F238E27FC236}">
                <a16:creationId xmlns:a16="http://schemas.microsoft.com/office/drawing/2014/main" id="{04CDB580-D456-4035-BFF6-16B838238BB3}"/>
              </a:ext>
            </a:extLst>
          </p:cNvPr>
          <p:cNvSpPr txBox="1"/>
          <p:nvPr/>
        </p:nvSpPr>
        <p:spPr>
          <a:xfrm>
            <a:off x="7859517" y="2895600"/>
            <a:ext cx="1287625" cy="461665"/>
          </a:xfrm>
          <a:prstGeom prst="rect">
            <a:avLst/>
          </a:prstGeom>
          <a:noFill/>
        </p:spPr>
        <p:txBody>
          <a:bodyPr wrap="square" rtlCol="0">
            <a:spAutoFit/>
          </a:bodyPr>
          <a:lstStyle/>
          <a:p>
            <a:r>
              <a:rPr lang="en-US" sz="2400" dirty="0"/>
              <a:t>[2,6,5,2]</a:t>
            </a:r>
          </a:p>
        </p:txBody>
      </p:sp>
      <p:sp>
        <p:nvSpPr>
          <p:cNvPr id="7" name="Arrow: Right 6">
            <a:extLst>
              <a:ext uri="{FF2B5EF4-FFF2-40B4-BE49-F238E27FC236}">
                <a16:creationId xmlns:a16="http://schemas.microsoft.com/office/drawing/2014/main" id="{7F725717-7BC1-4520-8E42-9FB198475BF4}"/>
              </a:ext>
            </a:extLst>
          </p:cNvPr>
          <p:cNvSpPr/>
          <p:nvPr/>
        </p:nvSpPr>
        <p:spPr>
          <a:xfrm>
            <a:off x="6946729" y="3075912"/>
            <a:ext cx="772111" cy="1311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D14BFC4-3520-4DAB-9071-0D5792887D1C}"/>
              </a:ext>
            </a:extLst>
          </p:cNvPr>
          <p:cNvSpPr txBox="1"/>
          <p:nvPr/>
        </p:nvSpPr>
        <p:spPr>
          <a:xfrm>
            <a:off x="3048000" y="4261661"/>
            <a:ext cx="326572" cy="369332"/>
          </a:xfrm>
          <a:prstGeom prst="rect">
            <a:avLst/>
          </a:prstGeom>
          <a:noFill/>
        </p:spPr>
        <p:txBody>
          <a:bodyPr wrap="square" rtlCol="0">
            <a:spAutoFit/>
          </a:bodyPr>
          <a:lstStyle/>
          <a:p>
            <a:r>
              <a:rPr lang="en-US" dirty="0"/>
              <a:t>x</a:t>
            </a:r>
          </a:p>
        </p:txBody>
      </p:sp>
      <p:sp>
        <p:nvSpPr>
          <p:cNvPr id="9" name="TextBox 8">
            <a:extLst>
              <a:ext uri="{FF2B5EF4-FFF2-40B4-BE49-F238E27FC236}">
                <a16:creationId xmlns:a16="http://schemas.microsoft.com/office/drawing/2014/main" id="{38DE5249-6E91-44B8-AE6B-28CAD14E9673}"/>
              </a:ext>
            </a:extLst>
          </p:cNvPr>
          <p:cNvSpPr txBox="1"/>
          <p:nvPr/>
        </p:nvSpPr>
        <p:spPr>
          <a:xfrm>
            <a:off x="39879" y="2288640"/>
            <a:ext cx="645921" cy="369332"/>
          </a:xfrm>
          <a:prstGeom prst="rect">
            <a:avLst/>
          </a:prstGeom>
          <a:noFill/>
        </p:spPr>
        <p:txBody>
          <a:bodyPr wrap="square" rtlCol="0">
            <a:spAutoFit/>
          </a:bodyPr>
          <a:lstStyle/>
          <a:p>
            <a:r>
              <a:rPr lang="en-US" dirty="0"/>
              <a:t>f(x)</a:t>
            </a:r>
          </a:p>
        </p:txBody>
      </p:sp>
      <p:sp>
        <p:nvSpPr>
          <p:cNvPr id="10" name="TextBox 9">
            <a:extLst>
              <a:ext uri="{FF2B5EF4-FFF2-40B4-BE49-F238E27FC236}">
                <a16:creationId xmlns:a16="http://schemas.microsoft.com/office/drawing/2014/main" id="{AAD48518-E341-4F78-BCAD-1C386B284A1F}"/>
              </a:ext>
            </a:extLst>
          </p:cNvPr>
          <p:cNvSpPr txBox="1"/>
          <p:nvPr/>
        </p:nvSpPr>
        <p:spPr>
          <a:xfrm>
            <a:off x="7497427" y="4261661"/>
            <a:ext cx="326572"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1210044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in 2D</a:t>
            </a:r>
          </a:p>
        </p:txBody>
      </p:sp>
      <p:pic>
        <p:nvPicPr>
          <p:cNvPr id="4" name="Picture 3"/>
          <p:cNvPicPr>
            <a:picLocks noChangeAspect="1"/>
          </p:cNvPicPr>
          <p:nvPr/>
        </p:nvPicPr>
        <p:blipFill>
          <a:blip r:embed="rId2"/>
          <a:stretch>
            <a:fillRect/>
          </a:stretch>
        </p:blipFill>
        <p:spPr>
          <a:xfrm>
            <a:off x="2154150" y="944880"/>
            <a:ext cx="6989850" cy="5631174"/>
          </a:xfrm>
          <a:prstGeom prst="rect">
            <a:avLst/>
          </a:prstGeom>
        </p:spPr>
      </p:pic>
      <p:sp>
        <p:nvSpPr>
          <p:cNvPr id="3" name="Content Placeholder 2"/>
          <p:cNvSpPr>
            <a:spLocks noGrp="1"/>
          </p:cNvSpPr>
          <p:nvPr>
            <p:ph idx="1"/>
          </p:nvPr>
        </p:nvSpPr>
        <p:spPr>
          <a:xfrm>
            <a:off x="457200" y="4495800"/>
            <a:ext cx="5181600" cy="2239963"/>
          </a:xfrm>
        </p:spPr>
        <p:txBody>
          <a:bodyPr>
            <a:normAutofit/>
          </a:bodyPr>
          <a:lstStyle/>
          <a:p>
            <a:pPr marL="0" indent="0">
              <a:buNone/>
            </a:pPr>
            <a:r>
              <a:rPr lang="en-US" dirty="0"/>
              <a:t>Sampling in 2D takes a function and returns a matrix.</a:t>
            </a:r>
          </a:p>
        </p:txBody>
      </p:sp>
      <p:sp>
        <p:nvSpPr>
          <p:cNvPr id="5" name="Rectangle 4"/>
          <p:cNvSpPr/>
          <p:nvPr/>
        </p:nvSpPr>
        <p:spPr>
          <a:xfrm>
            <a:off x="8071270" y="6611779"/>
            <a:ext cx="1072730"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Danny Alexander</a:t>
            </a:r>
          </a:p>
        </p:txBody>
      </p:sp>
      <p:sp>
        <p:nvSpPr>
          <p:cNvPr id="6" name="TextBox 5">
            <a:extLst>
              <a:ext uri="{FF2B5EF4-FFF2-40B4-BE49-F238E27FC236}">
                <a16:creationId xmlns:a16="http://schemas.microsoft.com/office/drawing/2014/main" id="{37408786-0A75-43B3-9A8B-9137E4A39492}"/>
              </a:ext>
            </a:extLst>
          </p:cNvPr>
          <p:cNvSpPr txBox="1"/>
          <p:nvPr/>
        </p:nvSpPr>
        <p:spPr>
          <a:xfrm>
            <a:off x="3429000" y="724489"/>
            <a:ext cx="645921" cy="369332"/>
          </a:xfrm>
          <a:prstGeom prst="rect">
            <a:avLst/>
          </a:prstGeom>
          <a:noFill/>
        </p:spPr>
        <p:txBody>
          <a:bodyPr wrap="square" rtlCol="0">
            <a:spAutoFit/>
          </a:bodyPr>
          <a:lstStyle/>
          <a:p>
            <a:r>
              <a:rPr lang="en-US" dirty="0"/>
              <a:t>f(x)</a:t>
            </a:r>
          </a:p>
        </p:txBody>
      </p:sp>
      <p:sp>
        <p:nvSpPr>
          <p:cNvPr id="7" name="TextBox 6">
            <a:extLst>
              <a:ext uri="{FF2B5EF4-FFF2-40B4-BE49-F238E27FC236}">
                <a16:creationId xmlns:a16="http://schemas.microsoft.com/office/drawing/2014/main" id="{CF8B79B6-94ED-438E-8B26-70968835C68D}"/>
              </a:ext>
            </a:extLst>
          </p:cNvPr>
          <p:cNvSpPr txBox="1"/>
          <p:nvPr/>
        </p:nvSpPr>
        <p:spPr>
          <a:xfrm>
            <a:off x="5791200" y="2438400"/>
            <a:ext cx="326572" cy="369332"/>
          </a:xfrm>
          <a:prstGeom prst="rect">
            <a:avLst/>
          </a:prstGeom>
          <a:noFill/>
        </p:spPr>
        <p:txBody>
          <a:bodyPr wrap="square" rtlCol="0">
            <a:spAutoFit/>
          </a:bodyPr>
          <a:lstStyle/>
          <a:p>
            <a:r>
              <a:rPr lang="en-US" dirty="0"/>
              <a:t>x</a:t>
            </a:r>
          </a:p>
        </p:txBody>
      </p:sp>
      <p:sp>
        <p:nvSpPr>
          <p:cNvPr id="8" name="TextBox 7">
            <a:extLst>
              <a:ext uri="{FF2B5EF4-FFF2-40B4-BE49-F238E27FC236}">
                <a16:creationId xmlns:a16="http://schemas.microsoft.com/office/drawing/2014/main" id="{C8D2DE4D-883A-4623-A74A-64DA40A28BD9}"/>
              </a:ext>
            </a:extLst>
          </p:cNvPr>
          <p:cNvSpPr txBox="1"/>
          <p:nvPr/>
        </p:nvSpPr>
        <p:spPr>
          <a:xfrm>
            <a:off x="8823960" y="5370576"/>
            <a:ext cx="326572" cy="369332"/>
          </a:xfrm>
          <a:prstGeom prst="rect">
            <a:avLst/>
          </a:prstGeom>
          <a:noFill/>
        </p:spPr>
        <p:txBody>
          <a:bodyPr wrap="square" rtlCol="0">
            <a:spAutoFit/>
          </a:bodyPr>
          <a:lstStyle/>
          <a:p>
            <a:r>
              <a:rPr lang="en-US" dirty="0"/>
              <a:t>x</a:t>
            </a:r>
          </a:p>
        </p:txBody>
      </p:sp>
      <p:sp>
        <p:nvSpPr>
          <p:cNvPr id="9" name="TextBox 8">
            <a:extLst>
              <a:ext uri="{FF2B5EF4-FFF2-40B4-BE49-F238E27FC236}">
                <a16:creationId xmlns:a16="http://schemas.microsoft.com/office/drawing/2014/main" id="{D143FBC9-F917-403D-A96D-583AEEEE11B5}"/>
              </a:ext>
            </a:extLst>
          </p:cNvPr>
          <p:cNvSpPr txBox="1"/>
          <p:nvPr/>
        </p:nvSpPr>
        <p:spPr>
          <a:xfrm>
            <a:off x="2307336" y="3557513"/>
            <a:ext cx="326572" cy="369332"/>
          </a:xfrm>
          <a:prstGeom prst="rect">
            <a:avLst/>
          </a:prstGeom>
          <a:noFill/>
        </p:spPr>
        <p:txBody>
          <a:bodyPr wrap="square" rtlCol="0">
            <a:spAutoFit/>
          </a:bodyPr>
          <a:lstStyle/>
          <a:p>
            <a:r>
              <a:rPr lang="en-US" dirty="0"/>
              <a:t>y</a:t>
            </a:r>
          </a:p>
        </p:txBody>
      </p:sp>
      <p:sp>
        <p:nvSpPr>
          <p:cNvPr id="10" name="TextBox 9">
            <a:extLst>
              <a:ext uri="{FF2B5EF4-FFF2-40B4-BE49-F238E27FC236}">
                <a16:creationId xmlns:a16="http://schemas.microsoft.com/office/drawing/2014/main" id="{133427AD-6E80-40DA-9FF0-04FD43729A13}"/>
              </a:ext>
            </a:extLst>
          </p:cNvPr>
          <p:cNvSpPr txBox="1"/>
          <p:nvPr/>
        </p:nvSpPr>
        <p:spPr>
          <a:xfrm>
            <a:off x="5412812" y="6383845"/>
            <a:ext cx="326572"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2285948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What is an image?</a:t>
            </a:r>
            <a:endParaRPr dirty="0"/>
          </a:p>
        </p:txBody>
      </p:sp>
      <p:pic>
        <p:nvPicPr>
          <p:cNvPr id="5" name="couch-surfing.jpg" descr="couch-surfing.jpg"/>
          <p:cNvPicPr>
            <a:picLocks noChangeAspect="1"/>
          </p:cNvPicPr>
          <p:nvPr/>
        </p:nvPicPr>
        <p:blipFill>
          <a:blip r:embed="rId2"/>
          <a:stretch>
            <a:fillRect/>
          </a:stretch>
        </p:blipFill>
        <p:spPr>
          <a:xfrm>
            <a:off x="1766752" y="1666918"/>
            <a:ext cx="5610497" cy="4125366"/>
          </a:xfrm>
          <a:prstGeom prst="rect">
            <a:avLst/>
          </a:prstGeom>
          <a:ln w="12700">
            <a:miter lim="400000"/>
          </a:ln>
        </p:spPr>
      </p:pic>
    </p:spTree>
    <p:extLst>
      <p:ext uri="{BB962C8B-B14F-4D97-AF65-F5344CB8AC3E}">
        <p14:creationId xmlns:p14="http://schemas.microsoft.com/office/powerpoint/2010/main" val="1140473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Grayscale Digital Image as ‘Height Map’</a:t>
            </a:r>
          </a:p>
        </p:txBody>
      </p:sp>
      <p:pic>
        <p:nvPicPr>
          <p:cNvPr id="4" name="Picture 3"/>
          <p:cNvPicPr>
            <a:picLocks noChangeAspect="1"/>
          </p:cNvPicPr>
          <p:nvPr/>
        </p:nvPicPr>
        <p:blipFill>
          <a:blip r:embed="rId2"/>
          <a:stretch>
            <a:fillRect/>
          </a:stretch>
        </p:blipFill>
        <p:spPr>
          <a:xfrm>
            <a:off x="838200" y="914400"/>
            <a:ext cx="7202322" cy="5624903"/>
          </a:xfrm>
          <a:prstGeom prst="rect">
            <a:avLst/>
          </a:prstGeom>
        </p:spPr>
      </p:pic>
      <p:sp>
        <p:nvSpPr>
          <p:cNvPr id="6" name="TextBox 5"/>
          <p:cNvSpPr txBox="1"/>
          <p:nvPr/>
        </p:nvSpPr>
        <p:spPr>
          <a:xfrm>
            <a:off x="121920" y="2895600"/>
            <a:ext cx="1371600"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Brightness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or intensity</a:t>
            </a:r>
          </a:p>
        </p:txBody>
      </p:sp>
      <p:sp>
        <p:nvSpPr>
          <p:cNvPr id="7" name="TextBox 6"/>
          <p:cNvSpPr txBox="1"/>
          <p:nvPr/>
        </p:nvSpPr>
        <p:spPr>
          <a:xfrm>
            <a:off x="2438400" y="5562600"/>
            <a:ext cx="6858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x</a:t>
            </a:r>
          </a:p>
        </p:txBody>
      </p:sp>
      <p:sp>
        <p:nvSpPr>
          <p:cNvPr id="8" name="TextBox 7"/>
          <p:cNvSpPr txBox="1"/>
          <p:nvPr/>
        </p:nvSpPr>
        <p:spPr>
          <a:xfrm>
            <a:off x="6248400" y="5562600"/>
            <a:ext cx="6096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y</a:t>
            </a:r>
          </a:p>
        </p:txBody>
      </p:sp>
      <p:sp>
        <p:nvSpPr>
          <p:cNvPr id="9" name="Rectangle 8"/>
          <p:cNvSpPr/>
          <p:nvPr/>
        </p:nvSpPr>
        <p:spPr>
          <a:xfrm>
            <a:off x="8071270" y="6611779"/>
            <a:ext cx="1072730"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Danny Alexander</a:t>
            </a:r>
          </a:p>
        </p:txBody>
      </p:sp>
    </p:spTree>
    <p:extLst>
      <p:ext uri="{BB962C8B-B14F-4D97-AF65-F5344CB8AC3E}">
        <p14:creationId xmlns:p14="http://schemas.microsoft.com/office/powerpoint/2010/main" val="671940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1182" y="1868555"/>
            <a:ext cx="4942199" cy="4564158"/>
          </a:xfrm>
          <a:prstGeom prst="rect">
            <a:avLst/>
          </a:prstGeom>
        </p:spPr>
      </p:pic>
      <p:sp>
        <p:nvSpPr>
          <p:cNvPr id="2" name="Title 1"/>
          <p:cNvSpPr>
            <a:spLocks noGrp="1"/>
          </p:cNvSpPr>
          <p:nvPr>
            <p:ph type="title"/>
          </p:nvPr>
        </p:nvSpPr>
        <p:spPr/>
        <p:txBody>
          <a:bodyPr>
            <a:normAutofit/>
          </a:bodyPr>
          <a:lstStyle/>
          <a:p>
            <a:r>
              <a:rPr lang="en-US" dirty="0"/>
              <a:t>What is each part of a photograph?</a:t>
            </a:r>
          </a:p>
        </p:txBody>
      </p:sp>
      <p:sp>
        <p:nvSpPr>
          <p:cNvPr id="3" name="Content Placeholder 2"/>
          <p:cNvSpPr>
            <a:spLocks noGrp="1"/>
          </p:cNvSpPr>
          <p:nvPr>
            <p:ph idx="1"/>
          </p:nvPr>
        </p:nvSpPr>
        <p:spPr/>
        <p:txBody>
          <a:bodyPr/>
          <a:lstStyle/>
          <a:p>
            <a:r>
              <a:rPr lang="en-US" dirty="0"/>
              <a:t>Pixel -&gt; picture element</a:t>
            </a:r>
          </a:p>
        </p:txBody>
      </p:sp>
      <p:sp>
        <p:nvSpPr>
          <p:cNvPr id="6" name="Rectangle 5"/>
          <p:cNvSpPr/>
          <p:nvPr/>
        </p:nvSpPr>
        <p:spPr>
          <a:xfrm>
            <a:off x="3949064" y="3604260"/>
            <a:ext cx="74295" cy="7366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Arrow Connector 7"/>
          <p:cNvCxnSpPr/>
          <p:nvPr/>
        </p:nvCxnSpPr>
        <p:spPr>
          <a:xfrm flipV="1">
            <a:off x="685800" y="1524000"/>
            <a:ext cx="0" cy="494166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85800" y="6465659"/>
            <a:ext cx="53340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8208" y="3721674"/>
            <a:ext cx="3810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y</a:t>
            </a:r>
          </a:p>
        </p:txBody>
      </p:sp>
      <p:sp>
        <p:nvSpPr>
          <p:cNvPr id="14" name="TextBox 13"/>
          <p:cNvSpPr txBox="1"/>
          <p:nvPr/>
        </p:nvSpPr>
        <p:spPr>
          <a:xfrm>
            <a:off x="3082290" y="6435069"/>
            <a:ext cx="3810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x</a:t>
            </a:r>
          </a:p>
        </p:txBody>
      </p:sp>
      <p:sp>
        <p:nvSpPr>
          <p:cNvPr id="16" name="TextBox 15"/>
          <p:cNvSpPr txBox="1"/>
          <p:nvPr/>
        </p:nvSpPr>
        <p:spPr>
          <a:xfrm>
            <a:off x="3499485" y="3739627"/>
            <a:ext cx="104775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charset="0"/>
                <a:ea typeface="+mn-ea"/>
                <a:cs typeface="+mn-cs"/>
              </a:rPr>
              <a:t>I(</a:t>
            </a:r>
            <a:r>
              <a:rPr kumimoji="0" lang="en-US" sz="2800" b="0" i="0" u="none" strike="noStrike" kern="1200" cap="none" spc="0" normalizeH="0" baseline="0" noProof="0" dirty="0" err="1">
                <a:ln>
                  <a:noFill/>
                </a:ln>
                <a:solidFill>
                  <a:prstClr val="white"/>
                </a:solidFill>
                <a:effectLst/>
                <a:uLnTx/>
                <a:uFillTx/>
                <a:latin typeface="Arial" charset="0"/>
                <a:ea typeface="+mn-ea"/>
                <a:cs typeface="+mn-cs"/>
              </a:rPr>
              <a:t>x,y</a:t>
            </a:r>
            <a:r>
              <a:rPr kumimoji="0" lang="en-US" sz="2800" b="0" i="0" u="none" strike="noStrike" kern="1200" cap="none" spc="0" normalizeH="0" baseline="0" noProof="0" dirty="0">
                <a:ln>
                  <a:noFill/>
                </a:ln>
                <a:solidFill>
                  <a:prstClr val="white"/>
                </a:solidFill>
                <a:effectLst/>
                <a:uLnTx/>
                <a:uFillTx/>
                <a:latin typeface="Arial" charset="0"/>
                <a:ea typeface="+mn-ea"/>
                <a:cs typeface="+mn-cs"/>
              </a:rPr>
              <a:t>)</a:t>
            </a:r>
          </a:p>
        </p:txBody>
      </p:sp>
      <p:sp>
        <p:nvSpPr>
          <p:cNvPr id="17" name="Arc 16"/>
          <p:cNvSpPr/>
          <p:nvPr/>
        </p:nvSpPr>
        <p:spPr>
          <a:xfrm flipV="1">
            <a:off x="3964940" y="3066949"/>
            <a:ext cx="2971800" cy="789940"/>
          </a:xfrm>
          <a:prstGeom prst="arc">
            <a:avLst>
              <a:gd name="adj1" fmla="val 11210453"/>
              <a:gd name="adj2" fmla="val 0"/>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7"/>
          <p:cNvSpPr txBox="1"/>
          <p:nvPr/>
        </p:nvSpPr>
        <p:spPr>
          <a:xfrm>
            <a:off x="6593840" y="3066949"/>
            <a:ext cx="6858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‘127’</a:t>
            </a:r>
          </a:p>
        </p:txBody>
      </p:sp>
    </p:spTree>
    <p:extLst>
      <p:ext uri="{BB962C8B-B14F-4D97-AF65-F5344CB8AC3E}">
        <p14:creationId xmlns:p14="http://schemas.microsoft.com/office/powerpoint/2010/main" val="2981962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title"/>
          </p:nvPr>
        </p:nvSpPr>
        <p:spPr/>
        <p:txBody>
          <a:bodyPr/>
          <a:lstStyle/>
          <a:p>
            <a:r>
              <a:rPr lang="en-US" altLang="en-US" dirty="0"/>
              <a:t>Integrating light over a range of angles.</a:t>
            </a:r>
          </a:p>
        </p:txBody>
      </p:sp>
      <p:grpSp>
        <p:nvGrpSpPr>
          <p:cNvPr id="2" name="Group 1">
            <a:extLst>
              <a:ext uri="{FF2B5EF4-FFF2-40B4-BE49-F238E27FC236}">
                <a16:creationId xmlns:a16="http://schemas.microsoft.com/office/drawing/2014/main" id="{86B54B86-1CFC-42AC-B463-8976BF79560E}"/>
              </a:ext>
            </a:extLst>
          </p:cNvPr>
          <p:cNvGrpSpPr/>
          <p:nvPr/>
        </p:nvGrpSpPr>
        <p:grpSpPr>
          <a:xfrm>
            <a:off x="470647" y="1143000"/>
            <a:ext cx="8062707" cy="4805082"/>
            <a:chOff x="470647" y="1143000"/>
            <a:chExt cx="8062707" cy="4805082"/>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r="34503" b="17790"/>
            <a:stretch>
              <a:fillRect/>
            </a:stretch>
          </p:blipFill>
          <p:spPr bwMode="auto">
            <a:xfrm>
              <a:off x="470647" y="1143000"/>
              <a:ext cx="5486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p:cNvPicPr>
              <a:picLocks noChangeAspect="1" noChangeArrowheads="1"/>
            </p:cNvPicPr>
            <p:nvPr/>
          </p:nvPicPr>
          <p:blipFill>
            <a:blip r:embed="rId4">
              <a:extLst>
                <a:ext uri="{28A0092B-C50C-407E-A947-70E740481C1C}">
                  <a14:useLocalDpi xmlns:a14="http://schemas.microsoft.com/office/drawing/2010/main" val="0"/>
                </a:ext>
              </a:extLst>
            </a:blip>
            <a:srcRect l="49847" b="18367"/>
            <a:stretch>
              <a:fillRect/>
            </a:stretch>
          </p:blipFill>
          <p:spPr bwMode="auto">
            <a:xfrm>
              <a:off x="6629400" y="2488168"/>
              <a:ext cx="17589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7"/>
            <p:cNvSpPr txBox="1">
              <a:spLocks noChangeArrowheads="1"/>
            </p:cNvSpPr>
            <p:nvPr/>
          </p:nvSpPr>
          <p:spPr bwMode="auto">
            <a:xfrm>
              <a:off x="6484395" y="4545568"/>
              <a:ext cx="2048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Output Image</a:t>
              </a:r>
            </a:p>
          </p:txBody>
        </p:sp>
        <p:sp>
          <p:nvSpPr>
            <p:cNvPr id="34824" name="Text Box 9"/>
            <p:cNvSpPr txBox="1">
              <a:spLocks noChangeArrowheads="1"/>
            </p:cNvSpPr>
            <p:nvPr/>
          </p:nvSpPr>
          <p:spPr bwMode="auto">
            <a:xfrm>
              <a:off x="3764113" y="5486417"/>
              <a:ext cx="2342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Camera Sensor</a:t>
              </a:r>
            </a:p>
          </p:txBody>
        </p:sp>
      </p:grpSp>
      <p:sp>
        <p:nvSpPr>
          <p:cNvPr id="9" name="Rectangle 8"/>
          <p:cNvSpPr/>
          <p:nvPr/>
        </p:nvSpPr>
        <p:spPr>
          <a:xfrm>
            <a:off x="8236741" y="6581001"/>
            <a:ext cx="900118" cy="2769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James Hays</a:t>
            </a:r>
          </a:p>
        </p:txBody>
      </p:sp>
    </p:spTree>
    <p:extLst>
      <p:ext uri="{BB962C8B-B14F-4D97-AF65-F5344CB8AC3E}">
        <p14:creationId xmlns:p14="http://schemas.microsoft.com/office/powerpoint/2010/main" val="1757742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title"/>
          </p:nvPr>
        </p:nvSpPr>
        <p:spPr>
          <a:xfrm>
            <a:off x="3858" y="-152400"/>
            <a:ext cx="2739342" cy="914400"/>
          </a:xfrm>
        </p:spPr>
        <p:txBody>
          <a:bodyPr/>
          <a:lstStyle/>
          <a:p>
            <a:r>
              <a:rPr lang="en-US" altLang="en-US" dirty="0"/>
              <a:t>Quantization</a:t>
            </a:r>
          </a:p>
        </p:txBody>
      </p:sp>
      <p:pic>
        <p:nvPicPr>
          <p:cNvPr id="5" name="Picture 2">
            <a:extLst>
              <a:ext uri="{FF2B5EF4-FFF2-40B4-BE49-F238E27FC236}">
                <a16:creationId xmlns:a16="http://schemas.microsoft.com/office/drawing/2014/main" id="{7C077EF4-E886-43ED-83E2-2FD2FBCC8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027" b="11427"/>
          <a:stretch/>
        </p:blipFill>
        <p:spPr bwMode="auto">
          <a:xfrm>
            <a:off x="125075" y="3505200"/>
            <a:ext cx="8893849"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03A80BB1-0550-4AB0-880B-92168EF01F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378" b="49300"/>
          <a:stretch/>
        </p:blipFill>
        <p:spPr bwMode="auto">
          <a:xfrm>
            <a:off x="3294530" y="517378"/>
            <a:ext cx="2270587" cy="260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60A1A68-F597-4188-AD98-3850273AB2F7}"/>
              </a:ext>
            </a:extLst>
          </p:cNvPr>
          <p:cNvSpPr txBox="1"/>
          <p:nvPr/>
        </p:nvSpPr>
        <p:spPr>
          <a:xfrm>
            <a:off x="990600" y="3356733"/>
            <a:ext cx="1981200" cy="381000"/>
          </a:xfrm>
          <a:prstGeom prst="rect">
            <a:avLst/>
          </a:prstGeom>
          <a:noFill/>
        </p:spPr>
        <p:txBody>
          <a:bodyPr wrap="square" rtlCol="0">
            <a:spAutoFit/>
          </a:bodyPr>
          <a:lstStyle/>
          <a:p>
            <a:r>
              <a:rPr lang="en-US" dirty="0"/>
              <a:t>Underlying signal</a:t>
            </a:r>
          </a:p>
        </p:txBody>
      </p:sp>
      <p:sp>
        <p:nvSpPr>
          <p:cNvPr id="7" name="TextBox 6">
            <a:extLst>
              <a:ext uri="{FF2B5EF4-FFF2-40B4-BE49-F238E27FC236}">
                <a16:creationId xmlns:a16="http://schemas.microsoft.com/office/drawing/2014/main" id="{1086E2C6-CA80-4E58-80C1-ED4D641B5B01}"/>
              </a:ext>
            </a:extLst>
          </p:cNvPr>
          <p:cNvSpPr txBox="1"/>
          <p:nvPr/>
        </p:nvSpPr>
        <p:spPr>
          <a:xfrm>
            <a:off x="5791200" y="3429000"/>
            <a:ext cx="1981200" cy="381000"/>
          </a:xfrm>
          <a:prstGeom prst="rect">
            <a:avLst/>
          </a:prstGeom>
          <a:noFill/>
        </p:spPr>
        <p:txBody>
          <a:bodyPr wrap="square" rtlCol="0">
            <a:spAutoFit/>
          </a:bodyPr>
          <a:lstStyle/>
          <a:p>
            <a:r>
              <a:rPr lang="en-US" dirty="0"/>
              <a:t>Quantized values</a:t>
            </a:r>
          </a:p>
        </p:txBody>
      </p:sp>
    </p:spTree>
    <p:extLst>
      <p:ext uri="{BB962C8B-B14F-4D97-AF65-F5344CB8AC3E}">
        <p14:creationId xmlns:p14="http://schemas.microsoft.com/office/powerpoint/2010/main" val="73549696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740316" cy="914400"/>
          </a:xfrm>
        </p:spPr>
        <p:txBody>
          <a:bodyPr/>
          <a:lstStyle/>
          <a:p>
            <a:r>
              <a:rPr lang="en-US" dirty="0"/>
              <a:t>Quantization Effects – Radiometric Resolution</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81000" y="2209800"/>
            <a:ext cx="2034716" cy="2255715"/>
          </a:xfrm>
          <a:prstGeom prst="rect">
            <a:avLst/>
          </a:prstGeom>
        </p:spPr>
      </p:pic>
      <p:sp>
        <p:nvSpPr>
          <p:cNvPr id="11" name="TextBox 10"/>
          <p:cNvSpPr txBox="1"/>
          <p:nvPr/>
        </p:nvSpPr>
        <p:spPr>
          <a:xfrm>
            <a:off x="419100" y="4572000"/>
            <a:ext cx="195851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8 bit – 256 levels</a:t>
            </a:r>
          </a:p>
        </p:txBody>
      </p:sp>
      <p:sp>
        <p:nvSpPr>
          <p:cNvPr id="12" name="TextBox 11"/>
          <p:cNvSpPr txBox="1"/>
          <p:nvPr/>
        </p:nvSpPr>
        <p:spPr>
          <a:xfrm>
            <a:off x="7010400" y="4572000"/>
            <a:ext cx="195851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1 bit – 2 levels</a:t>
            </a:r>
          </a:p>
        </p:txBody>
      </p:sp>
      <p:pic>
        <p:nvPicPr>
          <p:cNvPr id="13" name="Picture 12"/>
          <p:cNvPicPr>
            <a:picLocks noChangeAspect="1"/>
          </p:cNvPicPr>
          <p:nvPr/>
        </p:nvPicPr>
        <p:blipFill>
          <a:blip r:embed="rId5"/>
          <a:stretch>
            <a:fillRect/>
          </a:stretch>
        </p:blipFill>
        <p:spPr>
          <a:xfrm>
            <a:off x="6854391" y="2209798"/>
            <a:ext cx="2034716" cy="2255715"/>
          </a:xfrm>
          <a:prstGeom prst="rect">
            <a:avLst/>
          </a:prstGeom>
        </p:spPr>
      </p:pic>
      <p:pic>
        <p:nvPicPr>
          <p:cNvPr id="14" name="Picture 13"/>
          <p:cNvPicPr>
            <a:picLocks noChangeAspect="1"/>
          </p:cNvPicPr>
          <p:nvPr/>
        </p:nvPicPr>
        <p:blipFill>
          <a:blip r:embed="rId6"/>
          <a:stretch>
            <a:fillRect/>
          </a:stretch>
        </p:blipFill>
        <p:spPr>
          <a:xfrm>
            <a:off x="4686300" y="2209797"/>
            <a:ext cx="2034716" cy="2255715"/>
          </a:xfrm>
          <a:prstGeom prst="rect">
            <a:avLst/>
          </a:prstGeom>
        </p:spPr>
      </p:pic>
      <p:sp>
        <p:nvSpPr>
          <p:cNvPr id="15" name="TextBox 14"/>
          <p:cNvSpPr txBox="1"/>
          <p:nvPr/>
        </p:nvSpPr>
        <p:spPr>
          <a:xfrm>
            <a:off x="4865009" y="4572000"/>
            <a:ext cx="195851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2 bit – 4 levels</a:t>
            </a:r>
          </a:p>
        </p:txBody>
      </p:sp>
      <p:pic>
        <p:nvPicPr>
          <p:cNvPr id="16" name="Picture 15"/>
          <p:cNvPicPr>
            <a:picLocks noChangeAspect="1"/>
          </p:cNvPicPr>
          <p:nvPr/>
        </p:nvPicPr>
        <p:blipFill>
          <a:blip r:embed="rId7"/>
          <a:stretch>
            <a:fillRect/>
          </a:stretch>
        </p:blipFill>
        <p:spPr>
          <a:xfrm>
            <a:off x="2537284" y="2204010"/>
            <a:ext cx="2034716" cy="2255715"/>
          </a:xfrm>
          <a:prstGeom prst="rect">
            <a:avLst/>
          </a:prstGeom>
        </p:spPr>
      </p:pic>
      <p:sp>
        <p:nvSpPr>
          <p:cNvPr id="17" name="TextBox 16"/>
          <p:cNvSpPr txBox="1"/>
          <p:nvPr/>
        </p:nvSpPr>
        <p:spPr>
          <a:xfrm>
            <a:off x="2677743" y="4572000"/>
            <a:ext cx="195851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4 bit – 16 levels</a:t>
            </a:r>
          </a:p>
        </p:txBody>
      </p:sp>
      <p:sp>
        <p:nvSpPr>
          <p:cNvPr id="18" name="TextBox 17">
            <a:extLst>
              <a:ext uri="{FF2B5EF4-FFF2-40B4-BE49-F238E27FC236}">
                <a16:creationId xmlns:a16="http://schemas.microsoft.com/office/drawing/2014/main" id="{D03D3389-FCA3-4661-9AF0-D1694BC53F81}"/>
              </a:ext>
            </a:extLst>
          </p:cNvPr>
          <p:cNvSpPr txBox="1"/>
          <p:nvPr/>
        </p:nvSpPr>
        <p:spPr>
          <a:xfrm>
            <a:off x="423854" y="5532309"/>
            <a:ext cx="8424809" cy="830997"/>
          </a:xfrm>
          <a:prstGeom prst="rect">
            <a:avLst/>
          </a:prstGeom>
          <a:noFill/>
        </p:spPr>
        <p:txBody>
          <a:bodyPr wrap="square" rtlCol="0">
            <a:spAutoFit/>
          </a:bodyPr>
          <a:lstStyle/>
          <a:p>
            <a:pPr algn="ctr"/>
            <a:r>
              <a:rPr lang="en-US" sz="2400" dirty="0"/>
              <a:t>We often call this </a:t>
            </a:r>
            <a:r>
              <a:rPr lang="en-US" sz="2400" i="1" dirty="0"/>
              <a:t>bit depth.</a:t>
            </a:r>
            <a:r>
              <a:rPr lang="en-US" sz="2400" dirty="0"/>
              <a:t/>
            </a:r>
            <a:br>
              <a:rPr lang="en-US" sz="2400" dirty="0"/>
            </a:br>
            <a:r>
              <a:rPr lang="en-US" sz="2400" dirty="0"/>
              <a:t>For photography, this is also related to </a:t>
            </a:r>
            <a:r>
              <a:rPr lang="en-US" sz="2400" i="1" dirty="0"/>
              <a:t>dynamic range.</a:t>
            </a:r>
          </a:p>
        </p:txBody>
      </p:sp>
    </p:spTree>
    <p:extLst>
      <p:ext uri="{BB962C8B-B14F-4D97-AF65-F5344CB8AC3E}">
        <p14:creationId xmlns:p14="http://schemas.microsoft.com/office/powerpoint/2010/main" val="2773308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2931915"/>
            <a:ext cx="9144000" cy="994172"/>
          </a:xfrm>
          <a:prstGeom prst="rect">
            <a:avLst/>
          </a:prstGeom>
        </p:spPr>
        <p:txBody>
          <a:bodyPr/>
          <a:lstStyle/>
          <a:p>
            <a:pPr algn="ctr"/>
            <a:r>
              <a:rPr lang="en-US" dirty="0"/>
              <a:t>Linear shift-invariant image filtering</a:t>
            </a:r>
            <a:endParaRPr dirty="0"/>
          </a:p>
        </p:txBody>
      </p:sp>
    </p:spTree>
    <p:extLst>
      <p:ext uri="{BB962C8B-B14F-4D97-AF65-F5344CB8AC3E}">
        <p14:creationId xmlns:p14="http://schemas.microsoft.com/office/powerpoint/2010/main" val="76338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pPr>
              <a:defRPr/>
            </a:pPr>
            <a:r>
              <a:rPr lang="en-US" dirty="0"/>
              <a:t>This week: three views of filtering</a:t>
            </a:r>
          </a:p>
        </p:txBody>
      </p:sp>
      <p:sp>
        <p:nvSpPr>
          <p:cNvPr id="18435" name="Content Placeholder 2"/>
          <p:cNvSpPr>
            <a:spLocks noGrp="1"/>
          </p:cNvSpPr>
          <p:nvPr>
            <p:ph idx="1"/>
          </p:nvPr>
        </p:nvSpPr>
        <p:spPr/>
        <p:txBody>
          <a:bodyPr>
            <a:normAutofit fontScale="92500" lnSpcReduction="20000"/>
          </a:bodyPr>
          <a:lstStyle/>
          <a:p>
            <a:pPr>
              <a:buFont typeface="Arial" charset="0"/>
              <a:buChar char="•"/>
              <a:defRPr/>
            </a:pPr>
            <a:endParaRPr lang="en-US" dirty="0"/>
          </a:p>
          <a:p>
            <a:pPr>
              <a:buFont typeface="Arial" charset="0"/>
              <a:buChar char="•"/>
              <a:defRPr/>
            </a:pPr>
            <a:r>
              <a:rPr lang="en-US" dirty="0"/>
              <a:t>Image filters in spatial domain</a:t>
            </a:r>
          </a:p>
          <a:p>
            <a:pPr lvl="1">
              <a:buFont typeface="Arial" charset="0"/>
              <a:buChar char="–"/>
              <a:defRPr/>
            </a:pPr>
            <a:r>
              <a:rPr lang="en-US" dirty="0"/>
              <a:t>Filter is a mathematical operation of a grid of numbers</a:t>
            </a:r>
          </a:p>
          <a:p>
            <a:pPr lvl="1">
              <a:buFont typeface="Arial" charset="0"/>
              <a:buChar char="–"/>
              <a:defRPr/>
            </a:pPr>
            <a:r>
              <a:rPr lang="en-US" dirty="0"/>
              <a:t>Smoothing, sharpening, measuring texture</a:t>
            </a:r>
          </a:p>
          <a:p>
            <a:pPr>
              <a:buFont typeface="Arial" charset="0"/>
              <a:buChar char="•"/>
              <a:defRPr/>
            </a:pPr>
            <a:endParaRPr lang="en-US" dirty="0"/>
          </a:p>
          <a:p>
            <a:pPr>
              <a:buFont typeface="Arial" charset="0"/>
              <a:buChar char="•"/>
              <a:defRPr/>
            </a:pPr>
            <a:r>
              <a:rPr lang="en-US" dirty="0"/>
              <a:t>Image filters in the frequency domain</a:t>
            </a:r>
          </a:p>
          <a:p>
            <a:pPr lvl="1">
              <a:buFont typeface="Arial" charset="0"/>
              <a:buChar char="–"/>
              <a:defRPr/>
            </a:pPr>
            <a:r>
              <a:rPr lang="en-US" dirty="0"/>
              <a:t>Filtering is a way to modify the frequencies of images</a:t>
            </a:r>
          </a:p>
          <a:p>
            <a:pPr lvl="1">
              <a:buFont typeface="Arial" charset="0"/>
              <a:buChar char="–"/>
              <a:defRPr/>
            </a:pPr>
            <a:r>
              <a:rPr lang="en-US" dirty="0" err="1"/>
              <a:t>Denoising</a:t>
            </a:r>
            <a:r>
              <a:rPr lang="en-US" dirty="0"/>
              <a:t>, sampling, image compression</a:t>
            </a:r>
          </a:p>
          <a:p>
            <a:pPr lvl="1">
              <a:buFont typeface="Arial" charset="0"/>
              <a:buChar char="–"/>
              <a:defRPr/>
            </a:pPr>
            <a:endParaRPr lang="en-US" dirty="0"/>
          </a:p>
          <a:p>
            <a:pPr>
              <a:buFont typeface="Arial" charset="0"/>
              <a:buChar char="•"/>
              <a:defRPr/>
            </a:pPr>
            <a:r>
              <a:rPr lang="en-US" dirty="0"/>
              <a:t>Image pyramids</a:t>
            </a:r>
          </a:p>
          <a:p>
            <a:pPr lvl="1">
              <a:buFont typeface="Arial" charset="0"/>
              <a:buChar char="–"/>
              <a:defRPr/>
            </a:pPr>
            <a:r>
              <a:rPr lang="en-US" dirty="0"/>
              <a:t>Scale-space representation allows coarse-to-fine operations</a:t>
            </a:r>
          </a:p>
        </p:txBody>
      </p:sp>
      <p:sp>
        <p:nvSpPr>
          <p:cNvPr id="4" name="Rectangle 3"/>
          <p:cNvSpPr/>
          <p:nvPr/>
        </p:nvSpPr>
        <p:spPr>
          <a:xfrm>
            <a:off x="8276856" y="6573913"/>
            <a:ext cx="900118" cy="276999"/>
          </a:xfrm>
          <a:prstGeom prst="rect">
            <a:avLst/>
          </a:prstGeom>
        </p:spPr>
        <p:txBody>
          <a:bodyPr wrap="none">
            <a:spAutoFit/>
          </a:bodyPr>
          <a:lstStyle/>
          <a:p>
            <a:r>
              <a:rPr lang="en-US" sz="1200" dirty="0">
                <a:latin typeface="+mn-lt"/>
              </a:rPr>
              <a:t>James Hays</a:t>
            </a:r>
          </a:p>
        </p:txBody>
      </p:sp>
    </p:spTree>
    <p:extLst>
      <p:ext uri="{BB962C8B-B14F-4D97-AF65-F5344CB8AC3E}">
        <p14:creationId xmlns:p14="http://schemas.microsoft.com/office/powerpoint/2010/main" val="4251747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Linear shift-invariant image filtering</a:t>
            </a:r>
            <a:endParaRPr dirty="0"/>
          </a:p>
        </p:txBody>
      </p:sp>
      <p:sp>
        <p:nvSpPr>
          <p:cNvPr id="18" name="Shape 667"/>
          <p:cNvSpPr txBox="1">
            <a:spLocks/>
          </p:cNvSpPr>
          <p:nvPr/>
        </p:nvSpPr>
        <p:spPr>
          <a:xfrm>
            <a:off x="379828" y="2034146"/>
            <a:ext cx="8396871" cy="278970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2400" dirty="0"/>
              <a:t>Replace each pixel by a </a:t>
            </a:r>
            <a:r>
              <a:rPr lang="en-US" sz="2400" i="1" dirty="0"/>
              <a:t>linear</a:t>
            </a:r>
            <a:r>
              <a:rPr lang="en-US" sz="2400" dirty="0"/>
              <a:t> combination of its neighbors (and possibly itself).</a:t>
            </a:r>
          </a:p>
          <a:p>
            <a:endParaRPr lang="en-US" sz="2400" dirty="0"/>
          </a:p>
          <a:p>
            <a:pPr marL="257175" indent="-257175">
              <a:buFont typeface="Arial" panose="020B0604020202020204" pitchFamily="34" charset="0"/>
              <a:buChar char="•"/>
            </a:pPr>
            <a:r>
              <a:rPr lang="en-US" sz="2400" dirty="0"/>
              <a:t>The combination is determined by the filter’s </a:t>
            </a:r>
            <a:r>
              <a:rPr lang="en-US" sz="2400" i="1" dirty="0"/>
              <a:t>kernel</a:t>
            </a:r>
            <a:r>
              <a:rPr lang="en-US" sz="2400" dirty="0"/>
              <a:t>.</a:t>
            </a:r>
          </a:p>
          <a:p>
            <a:pPr marL="257175" indent="-257175">
              <a:buFont typeface="Arial" panose="020B0604020202020204" pitchFamily="34" charset="0"/>
              <a:buChar char="•"/>
            </a:pPr>
            <a:endParaRPr lang="en-US" sz="2400" dirty="0"/>
          </a:p>
          <a:p>
            <a:pPr marL="257175" indent="-257175">
              <a:buFont typeface="Arial" panose="020B0604020202020204" pitchFamily="34" charset="0"/>
              <a:buChar char="•"/>
            </a:pPr>
            <a:r>
              <a:rPr lang="en-US" sz="2400" dirty="0"/>
              <a:t>The same kernel is </a:t>
            </a:r>
            <a:r>
              <a:rPr lang="en-US" sz="2400" i="1" dirty="0"/>
              <a:t>shifted</a:t>
            </a:r>
            <a:r>
              <a:rPr lang="en-US" sz="2400" dirty="0"/>
              <a:t> to all pixel locations so that all pixels use the same linear combination of their neighbors.</a:t>
            </a:r>
          </a:p>
        </p:txBody>
      </p:sp>
    </p:spTree>
    <p:extLst>
      <p:ext uri="{BB962C8B-B14F-4D97-AF65-F5344CB8AC3E}">
        <p14:creationId xmlns:p14="http://schemas.microsoft.com/office/powerpoint/2010/main" val="3880355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Example: the box filter</a:t>
            </a:r>
            <a:endParaRPr dirty="0"/>
          </a:p>
        </p:txBody>
      </p:sp>
      <p:pic>
        <p:nvPicPr>
          <p:cNvPr id="10" name="pasted-image.png" descr="pasted-image.png"/>
          <p:cNvPicPr>
            <a:picLocks noChangeAspect="1"/>
          </p:cNvPicPr>
          <p:nvPr/>
        </p:nvPicPr>
        <p:blipFill>
          <a:blip r:embed="rId2"/>
          <a:srcRect t="3781" b="3781"/>
          <a:stretch>
            <a:fillRect/>
          </a:stretch>
        </p:blipFill>
        <p:spPr>
          <a:xfrm>
            <a:off x="4533470" y="2243733"/>
            <a:ext cx="4220331" cy="3120926"/>
          </a:xfrm>
          <a:prstGeom prst="rect">
            <a:avLst/>
          </a:prstGeom>
        </p:spPr>
      </p:pic>
      <p:sp>
        <p:nvSpPr>
          <p:cNvPr id="11" name="Shape 667"/>
          <p:cNvSpPr txBox="1">
            <a:spLocks/>
          </p:cNvSpPr>
          <p:nvPr/>
        </p:nvSpPr>
        <p:spPr>
          <a:xfrm>
            <a:off x="313139" y="2192502"/>
            <a:ext cx="4220331" cy="778768"/>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1800" dirty="0"/>
              <a:t>also known as the 2D </a:t>
            </a:r>
            <a:r>
              <a:rPr lang="en-US" sz="1800" dirty="0" err="1"/>
              <a:t>rect</a:t>
            </a:r>
            <a:r>
              <a:rPr lang="en-US" sz="1800" dirty="0"/>
              <a:t> (not </a:t>
            </a:r>
            <a:r>
              <a:rPr lang="en-US" sz="1800" dirty="0" err="1"/>
              <a:t>rekt</a:t>
            </a:r>
            <a:r>
              <a:rPr lang="en-US" sz="1800" dirty="0"/>
              <a:t>) filter</a:t>
            </a:r>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r>
              <a:rPr lang="en-US" sz="1800" dirty="0"/>
              <a:t>also known as the square mean filter</a:t>
            </a:r>
          </a:p>
        </p:txBody>
      </p:sp>
      <p:grpSp>
        <p:nvGrpSpPr>
          <p:cNvPr id="2" name="Group 1"/>
          <p:cNvGrpSpPr/>
          <p:nvPr/>
        </p:nvGrpSpPr>
        <p:grpSpPr>
          <a:xfrm>
            <a:off x="1416945" y="3312348"/>
            <a:ext cx="2322904" cy="1311594"/>
            <a:chOff x="1918408" y="3492342"/>
            <a:chExt cx="3097205" cy="1748791"/>
          </a:xfrm>
        </p:grpSpPr>
        <p:graphicFrame>
          <p:nvGraphicFramePr>
            <p:cNvPr id="12" name="Table"/>
            <p:cNvGraphicFramePr>
              <a:graphicFrameLocks/>
            </p:cNvGraphicFramePr>
            <p:nvPr/>
          </p:nvGraphicFramePr>
          <p:xfrm>
            <a:off x="3361309" y="3492342"/>
            <a:ext cx="1654304" cy="1748791"/>
          </p:xfrm>
          <a:graphic>
            <a:graphicData uri="http://schemas.openxmlformats.org/drawingml/2006/table">
              <a:tbl>
                <a:tblPr/>
                <a:tblGrid>
                  <a:gridCol w="413576">
                    <a:extLst>
                      <a:ext uri="{9D8B030D-6E8A-4147-A177-3AD203B41FA5}">
                        <a16:colId xmlns:a16="http://schemas.microsoft.com/office/drawing/2014/main" val="20000"/>
                      </a:ext>
                    </a:extLst>
                  </a:gridCol>
                  <a:gridCol w="413576">
                    <a:extLst>
                      <a:ext uri="{9D8B030D-6E8A-4147-A177-3AD203B41FA5}">
                        <a16:colId xmlns:a16="http://schemas.microsoft.com/office/drawing/2014/main" val="20001"/>
                      </a:ext>
                    </a:extLst>
                  </a:gridCol>
                  <a:gridCol w="413576">
                    <a:extLst>
                      <a:ext uri="{9D8B030D-6E8A-4147-A177-3AD203B41FA5}">
                        <a16:colId xmlns:a16="http://schemas.microsoft.com/office/drawing/2014/main" val="20002"/>
                      </a:ext>
                    </a:extLst>
                  </a:gridCol>
                </a:tblGrid>
                <a:tr h="357188">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357188">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357188">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13" name="droppedImage.pdf" descr="droppedImage.pdf"/>
            <p:cNvPicPr>
              <a:picLocks noChangeAspect="1"/>
            </p:cNvPicPr>
            <p:nvPr/>
          </p:nvPicPr>
          <p:blipFill>
            <a:blip r:embed="rId3"/>
            <a:srcRect t="23952" b="19161"/>
            <a:stretch>
              <a:fillRect/>
            </a:stretch>
          </p:blipFill>
          <p:spPr>
            <a:xfrm>
              <a:off x="1918408" y="3723979"/>
              <a:ext cx="1312665" cy="848320"/>
            </a:xfrm>
            <a:prstGeom prst="rect">
              <a:avLst/>
            </a:prstGeom>
            <a:ln w="12700">
              <a:miter lim="400000"/>
            </a:ln>
          </p:spPr>
        </p:pic>
      </p:grpSp>
      <p:sp>
        <p:nvSpPr>
          <p:cNvPr id="17" name="Shape 667"/>
          <p:cNvSpPr txBox="1">
            <a:spLocks/>
          </p:cNvSpPr>
          <p:nvPr/>
        </p:nvSpPr>
        <p:spPr>
          <a:xfrm>
            <a:off x="313139" y="4637123"/>
            <a:ext cx="4220331" cy="778768"/>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1800" dirty="0"/>
              <a:t>replaces pixel with local average</a:t>
            </a:r>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r>
              <a:rPr lang="en-US" sz="1800" dirty="0"/>
              <a:t>has smoothing (blurring) effect</a:t>
            </a:r>
          </a:p>
        </p:txBody>
      </p:sp>
      <p:sp>
        <p:nvSpPr>
          <p:cNvPr id="9" name="Shape 667"/>
          <p:cNvSpPr txBox="1">
            <a:spLocks/>
          </p:cNvSpPr>
          <p:nvPr/>
        </p:nvSpPr>
        <p:spPr>
          <a:xfrm>
            <a:off x="583159" y="3414812"/>
            <a:ext cx="736109" cy="778768"/>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kernel</a:t>
            </a:r>
          </a:p>
        </p:txBody>
      </p:sp>
    </p:spTree>
    <p:extLst>
      <p:ext uri="{BB962C8B-B14F-4D97-AF65-F5344CB8AC3E}">
        <p14:creationId xmlns:p14="http://schemas.microsoft.com/office/powerpoint/2010/main" val="3829485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6"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dirty="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147"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dirty="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endParaRPr sz="1000" dirty="0">
                        <a:latin typeface="Gill Sans"/>
                        <a:ea typeface="Gill Sans"/>
                        <a:cs typeface="Gill Sans"/>
                        <a:sym typeface="Gill Sans"/>
                      </a:endParaRP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148" name="Rectangle"/>
          <p:cNvSpPr/>
          <p:nvPr/>
        </p:nvSpPr>
        <p:spPr>
          <a:xfrm>
            <a:off x="2873574"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149" name="Rectangle"/>
          <p:cNvSpPr/>
          <p:nvPr/>
        </p:nvSpPr>
        <p:spPr>
          <a:xfrm>
            <a:off x="5686426"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150"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151"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152"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153"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154"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155"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156"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
        <p:nvSpPr>
          <p:cNvPr id="157"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dirty="0">
                <a:latin typeface="+mj-lt"/>
              </a:rPr>
              <a:t>image</a:t>
            </a:r>
          </a:p>
        </p:txBody>
      </p:sp>
      <p:sp>
        <p:nvSpPr>
          <p:cNvPr id="158"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159" name="filter"/>
          <p:cNvSpPr/>
          <p:nvPr/>
        </p:nvSpPr>
        <p:spPr>
          <a:xfrm>
            <a:off x="4420176" y="4945706"/>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160" name="image (signal)"/>
          <p:cNvSpPr/>
          <p:nvPr/>
        </p:nvSpPr>
        <p:spPr>
          <a:xfrm>
            <a:off x="5199084" y="4948385"/>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161" name="output"/>
          <p:cNvSpPr/>
          <p:nvPr/>
        </p:nvSpPr>
        <p:spPr>
          <a:xfrm>
            <a:off x="3063630" y="4948385"/>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20"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cxnSp>
        <p:nvCxnSpPr>
          <p:cNvPr id="23" name="Straight Arrow Connector 22"/>
          <p:cNvCxnSpPr>
            <a:stCxn id="25" idx="0"/>
            <a:endCxn id="151" idx="2"/>
          </p:cNvCxnSpPr>
          <p:nvPr/>
        </p:nvCxnSpPr>
        <p:spPr>
          <a:xfrm flipV="1">
            <a:off x="1424506" y="3455791"/>
            <a:ext cx="618606" cy="1398333"/>
          </a:xfrm>
          <a:prstGeom prst="straightConnector1">
            <a:avLst/>
          </a:prstGeom>
          <a:ln w="38100">
            <a:solidFill>
              <a:srgbClr val="0433FF"/>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5" idx="0"/>
            <a:endCxn id="148" idx="2"/>
          </p:cNvCxnSpPr>
          <p:nvPr/>
        </p:nvCxnSpPr>
        <p:spPr>
          <a:xfrm flipV="1">
            <a:off x="1424506" y="2796779"/>
            <a:ext cx="1767858" cy="2057345"/>
          </a:xfrm>
          <a:prstGeom prst="straightConnector1">
            <a:avLst/>
          </a:prstGeom>
          <a:ln w="38100">
            <a:solidFill>
              <a:srgbClr val="0433FF"/>
            </a:solidFill>
            <a:tailEnd type="arrow"/>
          </a:ln>
        </p:spPr>
        <p:style>
          <a:lnRef idx="1">
            <a:schemeClr val="accent1"/>
          </a:lnRef>
          <a:fillRef idx="0">
            <a:schemeClr val="accent1"/>
          </a:fillRef>
          <a:effectRef idx="0">
            <a:schemeClr val="accent1"/>
          </a:effectRef>
          <a:fontRef idx="minor">
            <a:schemeClr val="tx1"/>
          </a:fontRef>
        </p:style>
      </p:cxnSp>
      <p:sp>
        <p:nvSpPr>
          <p:cNvPr id="25" name="image"/>
          <p:cNvSpPr/>
          <p:nvPr/>
        </p:nvSpPr>
        <p:spPr>
          <a:xfrm flipH="1">
            <a:off x="416709" y="4854124"/>
            <a:ext cx="2015594" cy="692816"/>
          </a:xfrm>
          <a:prstGeom prst="rect">
            <a:avLst/>
          </a:prstGeom>
          <a:ln w="12700">
            <a:miter lim="400000"/>
          </a:ln>
          <a:extLst>
            <a:ext uri="{C572A759-6A51-4108-AA02-DFA0A04FC94B}">
              <ma14:wrappingTextBoxFlag xmlns="" xmlns:ma14="http://schemas.microsoft.com/office/mac/drawingml/2011/main" val="1"/>
            </a:ext>
          </a:extLst>
        </p:spPr>
        <p:txBody>
          <a:bodyPr wrap="square" lIns="158" tIns="158" rIns="158" bIns="158" anchor="ctr">
            <a:spAutoFit/>
          </a:bodyPr>
          <a:lstStyle>
            <a:lvl1pPr defTabSz="436880">
              <a:defRPr sz="1800">
                <a:latin typeface="Gill Sans"/>
                <a:ea typeface="Gill Sans"/>
                <a:cs typeface="Gill Sans"/>
                <a:sym typeface="Gill Sans"/>
              </a:defRPr>
            </a:lvl1pPr>
          </a:lstStyle>
          <a:p>
            <a:pPr algn="ctr"/>
            <a:r>
              <a:rPr lang="en-US" sz="1500" dirty="0">
                <a:latin typeface="+mj-lt"/>
              </a:rPr>
              <a:t>note that we assume that the kernel coordinates are centered</a:t>
            </a:r>
            <a:endParaRPr sz="1500" dirty="0">
              <a:latin typeface="+mj-lt"/>
            </a:endParaRPr>
          </a:p>
        </p:txBody>
      </p:sp>
      <mc:AlternateContent xmlns:mc="http://schemas.openxmlformats.org/markup-compatibility/2006">
        <mc:Choice xmlns:a14="http://schemas.microsoft.com/office/drawing/2010/main" Requires="a14">
          <p:sp>
            <p:nvSpPr>
              <p:cNvPr id="4" name="Rectangle 3"/>
              <p:cNvSpPr/>
              <p:nvPr/>
            </p:nvSpPr>
            <p:spPr>
              <a:xfrm>
                <a:off x="2801594" y="5614814"/>
                <a:ext cx="176772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𝑘</m:t>
                      </m:r>
                      <m:r>
                        <a:rPr lang="en-US" i="1" dirty="0" err="1">
                          <a:latin typeface="Cambria Math" panose="02040503050406030204" pitchFamily="18" charset="0"/>
                        </a:rPr>
                        <m:t>,</m:t>
                      </m:r>
                      <m:r>
                        <a:rPr lang="en-US" i="1" dirty="0" err="1">
                          <a:latin typeface="Cambria Math" panose="02040503050406030204" pitchFamily="18" charset="0"/>
                        </a:rPr>
                        <m:t>𝑙</m:t>
                      </m:r>
                      <m:r>
                        <a:rPr lang="en-US" i="1" dirty="0">
                          <a:latin typeface="Cambria Math" panose="02040503050406030204" pitchFamily="18" charset="0"/>
                        </a:rPr>
                        <m:t> = </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−1,0,1</m:t>
                          </m:r>
                        </m:e>
                      </m:d>
                    </m:oMath>
                  </m:oMathPara>
                </a14:m>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2801594" y="5614814"/>
                <a:ext cx="1767727"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79990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What is an image?</a:t>
            </a:r>
            <a:endParaRPr dirty="0"/>
          </a:p>
        </p:txBody>
      </p:sp>
      <p:grpSp>
        <p:nvGrpSpPr>
          <p:cNvPr id="11" name="Group 10"/>
          <p:cNvGrpSpPr>
            <a:grpSpLocks noChangeAspect="1"/>
          </p:cNvGrpSpPr>
          <p:nvPr/>
        </p:nvGrpSpPr>
        <p:grpSpPr>
          <a:xfrm>
            <a:off x="1766751" y="1666918"/>
            <a:ext cx="5610498" cy="4125366"/>
            <a:chOff x="1506141" y="54104"/>
            <a:chExt cx="9179719" cy="6749793"/>
          </a:xfrm>
        </p:grpSpPr>
        <p:pic>
          <p:nvPicPr>
            <p:cNvPr id="12" name="couch-surfing-img.jpg" descr="couch-surfing-img.jpg"/>
            <p:cNvPicPr>
              <a:picLocks noChangeAspect="1"/>
            </p:cNvPicPr>
            <p:nvPr/>
          </p:nvPicPr>
          <p:blipFill>
            <a:blip r:embed="rId2"/>
            <a:stretch>
              <a:fillRect/>
            </a:stretch>
          </p:blipFill>
          <p:spPr>
            <a:xfrm>
              <a:off x="1506141" y="54104"/>
              <a:ext cx="9179719" cy="6749793"/>
            </a:xfrm>
            <a:prstGeom prst="rect">
              <a:avLst/>
            </a:prstGeom>
            <a:ln w="12700">
              <a:miter lim="400000"/>
            </a:ln>
          </p:spPr>
        </p:pic>
        <p:pic>
          <p:nvPicPr>
            <p:cNvPr id="13" name="couch-surfing-sub.jpg" descr="couch-surfing-sub.jpg"/>
            <p:cNvPicPr>
              <a:picLocks noChangeAspect="1"/>
            </p:cNvPicPr>
            <p:nvPr/>
          </p:nvPicPr>
          <p:blipFill>
            <a:blip r:embed="rId3"/>
            <a:stretch>
              <a:fillRect/>
            </a:stretch>
          </p:blipFill>
          <p:spPr>
            <a:xfrm>
              <a:off x="6310312" y="767953"/>
              <a:ext cx="1785938" cy="1785938"/>
            </a:xfrm>
            <a:prstGeom prst="rect">
              <a:avLst/>
            </a:prstGeom>
            <a:ln w="12700">
              <a:miter lim="400000"/>
            </a:ln>
          </p:spPr>
        </p:pic>
        <p:sp>
          <p:nvSpPr>
            <p:cNvPr id="14" name="Line"/>
            <p:cNvSpPr/>
            <p:nvPr/>
          </p:nvSpPr>
          <p:spPr>
            <a:xfrm flipV="1">
              <a:off x="5198353" y="767952"/>
              <a:ext cx="1121479" cy="2590448"/>
            </a:xfrm>
            <a:prstGeom prst="line">
              <a:avLst/>
            </a:prstGeom>
            <a:ln w="25400">
              <a:solidFill>
                <a:schemeClr val="accent2">
                  <a:hueOff val="-2473792"/>
                  <a:satOff val="-50209"/>
                  <a:lumOff val="23543"/>
                </a:schemeClr>
              </a:solidFill>
              <a:miter lim="400000"/>
            </a:ln>
          </p:spPr>
          <p:txBody>
            <a:bodyPr lIns="26789" tIns="26789" rIns="26789" bIns="26789" anchor="ctr"/>
            <a:lstStyle/>
            <a:p>
              <a:pPr>
                <a:defRPr sz="2400"/>
              </a:pPr>
              <a:endParaRPr sz="1265"/>
            </a:p>
          </p:txBody>
        </p:sp>
        <p:sp>
          <p:nvSpPr>
            <p:cNvPr id="15" name="Line"/>
            <p:cNvSpPr/>
            <p:nvPr/>
          </p:nvSpPr>
          <p:spPr>
            <a:xfrm flipV="1">
              <a:off x="5385877" y="2553821"/>
              <a:ext cx="2711870" cy="1018892"/>
            </a:xfrm>
            <a:prstGeom prst="line">
              <a:avLst/>
            </a:prstGeom>
            <a:ln w="25400">
              <a:solidFill>
                <a:schemeClr val="accent2">
                  <a:hueOff val="-2473792"/>
                  <a:satOff val="-50209"/>
                  <a:lumOff val="23543"/>
                </a:schemeClr>
              </a:solidFill>
              <a:miter lim="400000"/>
            </a:ln>
          </p:spPr>
          <p:txBody>
            <a:bodyPr lIns="26789" tIns="26789" rIns="26789" bIns="26789" anchor="ctr"/>
            <a:lstStyle/>
            <a:p>
              <a:pPr>
                <a:defRPr sz="2400"/>
              </a:pPr>
              <a:endParaRPr sz="1265"/>
            </a:p>
          </p:txBody>
        </p:sp>
      </p:grpSp>
      <p:sp>
        <p:nvSpPr>
          <p:cNvPr id="16" name="Shape 667"/>
          <p:cNvSpPr txBox="1">
            <a:spLocks/>
          </p:cNvSpPr>
          <p:nvPr/>
        </p:nvSpPr>
        <p:spPr>
          <a:xfrm>
            <a:off x="7462011" y="1666918"/>
            <a:ext cx="1597227" cy="412536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A (color) image is a 3D tensor of numbers.</a:t>
            </a:r>
            <a:endParaRPr lang="en-US" sz="1800" u="sng" dirty="0"/>
          </a:p>
        </p:txBody>
      </p:sp>
    </p:spTree>
    <p:extLst>
      <p:ext uri="{BB962C8B-B14F-4D97-AF65-F5344CB8AC3E}">
        <p14:creationId xmlns:p14="http://schemas.microsoft.com/office/powerpoint/2010/main" val="436678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6"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147"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148" name="Rectangle"/>
          <p:cNvSpPr/>
          <p:nvPr/>
        </p:nvSpPr>
        <p:spPr>
          <a:xfrm>
            <a:off x="2873574"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149" name="Rectangle"/>
          <p:cNvSpPr/>
          <p:nvPr/>
        </p:nvSpPr>
        <p:spPr>
          <a:xfrm>
            <a:off x="5686426"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150"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151"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152"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153"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154"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155"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157"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158"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159"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160"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161"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3081468720"/>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164"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165" name="Rectangle"/>
          <p:cNvSpPr/>
          <p:nvPr/>
        </p:nvSpPr>
        <p:spPr>
          <a:xfrm>
            <a:off x="3087886"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166" name="Rectangle"/>
          <p:cNvSpPr/>
          <p:nvPr/>
        </p:nvSpPr>
        <p:spPr>
          <a:xfrm>
            <a:off x="5900739"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167"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168"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169"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170"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171"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172"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174"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dirty="0">
                <a:latin typeface="+mj-lt"/>
              </a:rPr>
              <a:t>image</a:t>
            </a:r>
          </a:p>
        </p:txBody>
      </p:sp>
      <p:sp>
        <p:nvSpPr>
          <p:cNvPr id="175"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176"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177"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178"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cxnSp>
        <p:nvCxnSpPr>
          <p:cNvPr id="20" name="Straight Arrow Connector 19"/>
          <p:cNvCxnSpPr>
            <a:endCxn id="165" idx="3"/>
          </p:cNvCxnSpPr>
          <p:nvPr/>
        </p:nvCxnSpPr>
        <p:spPr>
          <a:xfrm flipH="1" flipV="1">
            <a:off x="3725466" y="2480668"/>
            <a:ext cx="4220817" cy="889398"/>
          </a:xfrm>
          <a:prstGeom prst="straightConnector1">
            <a:avLst/>
          </a:prstGeom>
          <a:ln w="38100">
            <a:solidFill>
              <a:srgbClr val="0433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66" idx="3"/>
          </p:cNvCxnSpPr>
          <p:nvPr/>
        </p:nvCxnSpPr>
        <p:spPr>
          <a:xfrm flipH="1" flipV="1">
            <a:off x="6098977" y="2472631"/>
            <a:ext cx="1847306" cy="897434"/>
          </a:xfrm>
          <a:prstGeom prst="straightConnector1">
            <a:avLst/>
          </a:prstGeom>
          <a:ln w="38100">
            <a:solidFill>
              <a:srgbClr val="0433FF"/>
            </a:solidFill>
            <a:tailEnd type="arrow"/>
          </a:ln>
        </p:spPr>
        <p:style>
          <a:lnRef idx="1">
            <a:schemeClr val="accent1"/>
          </a:lnRef>
          <a:fillRef idx="0">
            <a:schemeClr val="accent1"/>
          </a:fillRef>
          <a:effectRef idx="0">
            <a:schemeClr val="accent1"/>
          </a:effectRef>
          <a:fontRef idx="minor">
            <a:schemeClr val="tx1"/>
          </a:fontRef>
        </p:style>
      </p:cxnSp>
      <p:sp>
        <p:nvSpPr>
          <p:cNvPr id="27" name="image"/>
          <p:cNvSpPr/>
          <p:nvPr/>
        </p:nvSpPr>
        <p:spPr>
          <a:xfrm>
            <a:off x="7915461" y="2898230"/>
            <a:ext cx="1197718" cy="923649"/>
          </a:xfrm>
          <a:prstGeom prst="rect">
            <a:avLst/>
          </a:prstGeom>
          <a:ln w="12700">
            <a:miter lim="400000"/>
          </a:ln>
          <a:extLst>
            <a:ext uri="{C572A759-6A51-4108-AA02-DFA0A04FC94B}">
              <ma14:wrappingTextBoxFlag xmlns="" xmlns:ma14="http://schemas.microsoft.com/office/mac/drawingml/2011/main" val="1"/>
            </a:ext>
          </a:extLst>
        </p:spPr>
        <p:txBody>
          <a:bodyPr wrap="square" lIns="158" tIns="158" rIns="158" bIns="158" anchor="ctr">
            <a:spAutoFit/>
          </a:bodyPr>
          <a:lstStyle>
            <a:lvl1pPr defTabSz="436880">
              <a:defRPr sz="1800">
                <a:latin typeface="Gill Sans"/>
                <a:ea typeface="Gill Sans"/>
                <a:cs typeface="Gill Sans"/>
                <a:sym typeface="Gill Sans"/>
              </a:defRPr>
            </a:lvl1pPr>
          </a:lstStyle>
          <a:p>
            <a:pPr algn="ctr"/>
            <a:r>
              <a:rPr lang="en-US" sz="1500" dirty="0">
                <a:latin typeface="+mj-lt"/>
              </a:rPr>
              <a:t>shift-invariant: as the pixel shifts, so does the kernel</a:t>
            </a:r>
            <a:endParaRPr sz="1500" dirty="0">
              <a:latin typeface="+mj-lt"/>
            </a:endParaRPr>
          </a:p>
        </p:txBody>
      </p:sp>
    </p:spTree>
    <p:extLst>
      <p:ext uri="{BB962C8B-B14F-4D97-AF65-F5344CB8AC3E}">
        <p14:creationId xmlns:p14="http://schemas.microsoft.com/office/powerpoint/2010/main" val="223001188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0"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181"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182" name="Rectangle"/>
          <p:cNvSpPr/>
          <p:nvPr/>
        </p:nvSpPr>
        <p:spPr>
          <a:xfrm>
            <a:off x="3087886"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183" name="Rectangle"/>
          <p:cNvSpPr/>
          <p:nvPr/>
        </p:nvSpPr>
        <p:spPr>
          <a:xfrm>
            <a:off x="5900739"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184"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185"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186"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187"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188"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189"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191"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192"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193"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194"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195"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660368590"/>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7"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198"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199" name="Rectangle"/>
          <p:cNvSpPr/>
          <p:nvPr/>
        </p:nvSpPr>
        <p:spPr>
          <a:xfrm>
            <a:off x="3302199"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200" name="Rectangle"/>
          <p:cNvSpPr/>
          <p:nvPr/>
        </p:nvSpPr>
        <p:spPr>
          <a:xfrm>
            <a:off x="6115051"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201"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202"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203"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204"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205"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206"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208"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209"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210"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211"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212"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3273890538"/>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215"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216" name="Rectangle"/>
          <p:cNvSpPr/>
          <p:nvPr/>
        </p:nvSpPr>
        <p:spPr>
          <a:xfrm>
            <a:off x="3302199"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217" name="Rectangle"/>
          <p:cNvSpPr/>
          <p:nvPr/>
        </p:nvSpPr>
        <p:spPr>
          <a:xfrm>
            <a:off x="6115051"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218"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219"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220"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221"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222"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223"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225"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226"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227"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228"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229"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2419931671"/>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1"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232"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233" name="Rectangle"/>
          <p:cNvSpPr/>
          <p:nvPr/>
        </p:nvSpPr>
        <p:spPr>
          <a:xfrm>
            <a:off x="3516511"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234" name="Rectangle"/>
          <p:cNvSpPr/>
          <p:nvPr/>
        </p:nvSpPr>
        <p:spPr>
          <a:xfrm>
            <a:off x="6329364"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235"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236"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237"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238"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239"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240"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242"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243"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244"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245"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246"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1090072153"/>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8"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249"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250" name="Rectangle"/>
          <p:cNvSpPr/>
          <p:nvPr/>
        </p:nvSpPr>
        <p:spPr>
          <a:xfrm>
            <a:off x="3516511"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251" name="Rectangle"/>
          <p:cNvSpPr/>
          <p:nvPr/>
        </p:nvSpPr>
        <p:spPr>
          <a:xfrm>
            <a:off x="6329364"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252"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253"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254"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255"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256"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257"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259"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260"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261"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262"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263"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696831238"/>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266"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267" name="Rectangle"/>
          <p:cNvSpPr/>
          <p:nvPr/>
        </p:nvSpPr>
        <p:spPr>
          <a:xfrm>
            <a:off x="3730824"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268" name="Rectangle"/>
          <p:cNvSpPr/>
          <p:nvPr/>
        </p:nvSpPr>
        <p:spPr>
          <a:xfrm>
            <a:off x="6543676"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269"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270"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dirty="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dirty="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271"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272"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273"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274"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276"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277"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278"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279"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280"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218453538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2"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283"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284" name="Rectangle"/>
          <p:cNvSpPr/>
          <p:nvPr/>
        </p:nvSpPr>
        <p:spPr>
          <a:xfrm>
            <a:off x="3945136"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285" name="Rectangle"/>
          <p:cNvSpPr/>
          <p:nvPr/>
        </p:nvSpPr>
        <p:spPr>
          <a:xfrm>
            <a:off x="6757989"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286"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287"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288"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289"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290"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291"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293"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294"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295"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296"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297"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3597964839"/>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9"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300"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301" name="Rectangle"/>
          <p:cNvSpPr/>
          <p:nvPr/>
        </p:nvSpPr>
        <p:spPr>
          <a:xfrm>
            <a:off x="4159449"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302" name="Rectangle"/>
          <p:cNvSpPr/>
          <p:nvPr/>
        </p:nvSpPr>
        <p:spPr>
          <a:xfrm>
            <a:off x="6972301"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303"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304"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305"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306"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307"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308"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310"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311"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312"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313"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314"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328357580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What is an image?</a:t>
            </a:r>
            <a:endParaRPr dirty="0"/>
          </a:p>
        </p:txBody>
      </p:sp>
      <p:grpSp>
        <p:nvGrpSpPr>
          <p:cNvPr id="3" name="Group 2"/>
          <p:cNvGrpSpPr/>
          <p:nvPr/>
        </p:nvGrpSpPr>
        <p:grpSpPr>
          <a:xfrm>
            <a:off x="2798407" y="1666919"/>
            <a:ext cx="4380014" cy="3883889"/>
            <a:chOff x="3392163" y="1079558"/>
            <a:chExt cx="5840018" cy="5178519"/>
          </a:xfrm>
        </p:grpSpPr>
        <p:pic>
          <p:nvPicPr>
            <p:cNvPr id="10" name="couch-surfing-sub-r.jpg" descr="couch-surfing-sub-r.jpg"/>
            <p:cNvPicPr>
              <a:picLocks noChangeAspect="1"/>
            </p:cNvPicPr>
            <p:nvPr/>
          </p:nvPicPr>
          <p:blipFill>
            <a:blip r:embed="rId2"/>
            <a:stretch>
              <a:fillRect/>
            </a:stretch>
          </p:blipFill>
          <p:spPr>
            <a:xfrm>
              <a:off x="3392163" y="3951503"/>
              <a:ext cx="1785938" cy="1785938"/>
            </a:xfrm>
            <a:prstGeom prst="rect">
              <a:avLst/>
            </a:prstGeom>
            <a:ln w="12700">
              <a:miter lim="400000"/>
            </a:ln>
          </p:spPr>
        </p:pic>
        <p:pic>
          <p:nvPicPr>
            <p:cNvPr id="17" name="couch-surfing-sub-g.jpg" descr="couch-surfing-sub-g.jpg"/>
            <p:cNvPicPr>
              <a:picLocks noChangeAspect="1"/>
            </p:cNvPicPr>
            <p:nvPr/>
          </p:nvPicPr>
          <p:blipFill>
            <a:blip r:embed="rId3"/>
            <a:stretch>
              <a:fillRect/>
            </a:stretch>
          </p:blipFill>
          <p:spPr>
            <a:xfrm>
              <a:off x="5419202" y="3951503"/>
              <a:ext cx="1785938" cy="1785938"/>
            </a:xfrm>
            <a:prstGeom prst="rect">
              <a:avLst/>
            </a:prstGeom>
            <a:ln w="12700">
              <a:miter lim="400000"/>
            </a:ln>
          </p:spPr>
        </p:pic>
        <p:pic>
          <p:nvPicPr>
            <p:cNvPr id="18" name="couch-surfing-sub-b.jpg" descr="couch-surfing-sub-b.jpg"/>
            <p:cNvPicPr>
              <a:picLocks noChangeAspect="1"/>
            </p:cNvPicPr>
            <p:nvPr/>
          </p:nvPicPr>
          <p:blipFill>
            <a:blip r:embed="rId4"/>
            <a:stretch>
              <a:fillRect/>
            </a:stretch>
          </p:blipFill>
          <p:spPr>
            <a:xfrm>
              <a:off x="7445196" y="3951503"/>
              <a:ext cx="1785938" cy="1785938"/>
            </a:xfrm>
            <a:prstGeom prst="rect">
              <a:avLst/>
            </a:prstGeom>
            <a:ln w="12700">
              <a:miter lim="400000"/>
            </a:ln>
          </p:spPr>
        </p:pic>
        <p:grpSp>
          <p:nvGrpSpPr>
            <p:cNvPr id="2" name="Group 1"/>
            <p:cNvGrpSpPr/>
            <p:nvPr/>
          </p:nvGrpSpPr>
          <p:grpSpPr>
            <a:xfrm>
              <a:off x="3392163" y="1079558"/>
              <a:ext cx="5840016" cy="2228659"/>
              <a:chOff x="4435178" y="1047925"/>
              <a:chExt cx="5840016" cy="2228659"/>
            </a:xfrm>
          </p:grpSpPr>
          <p:sp>
            <p:nvSpPr>
              <p:cNvPr id="19" name="Red"/>
              <p:cNvSpPr/>
              <p:nvPr/>
            </p:nvSpPr>
            <p:spPr>
              <a:xfrm>
                <a:off x="4435178" y="1047925"/>
                <a:ext cx="1785939" cy="44146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r</a:t>
                </a:r>
                <a:r>
                  <a:rPr dirty="0">
                    <a:latin typeface="+mj-lt"/>
                  </a:rPr>
                  <a:t>ed</a:t>
                </a:r>
              </a:p>
            </p:txBody>
          </p:sp>
          <p:sp>
            <p:nvSpPr>
              <p:cNvPr id="20" name="Green"/>
              <p:cNvSpPr/>
              <p:nvPr/>
            </p:nvSpPr>
            <p:spPr>
              <a:xfrm>
                <a:off x="6461173" y="1047925"/>
                <a:ext cx="1786983" cy="44146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g</a:t>
                </a:r>
                <a:r>
                  <a:rPr dirty="0">
                    <a:latin typeface="+mj-lt"/>
                  </a:rPr>
                  <a:t>reen</a:t>
                </a:r>
              </a:p>
            </p:txBody>
          </p:sp>
          <p:sp>
            <p:nvSpPr>
              <p:cNvPr id="21" name="Blue"/>
              <p:cNvSpPr/>
              <p:nvPr/>
            </p:nvSpPr>
            <p:spPr>
              <a:xfrm>
                <a:off x="8488211" y="1047925"/>
                <a:ext cx="1786983" cy="44146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a:r>
                  <a:rPr lang="en-US" dirty="0">
                    <a:latin typeface="+mj-lt"/>
                  </a:rPr>
                  <a:t>b</a:t>
                </a:r>
                <a:r>
                  <a:rPr dirty="0">
                    <a:latin typeface="+mj-lt"/>
                  </a:rPr>
                  <a:t>lue</a:t>
                </a:r>
              </a:p>
            </p:txBody>
          </p:sp>
          <p:pic>
            <p:nvPicPr>
              <p:cNvPr id="22" name="couch-surfing-sub-b-colorized.jpg" descr="couch-surfing-sub-b-colorized.jpg"/>
              <p:cNvPicPr>
                <a:picLocks noChangeAspect="1"/>
              </p:cNvPicPr>
              <p:nvPr/>
            </p:nvPicPr>
            <p:blipFill>
              <a:blip r:embed="rId5"/>
              <a:stretch>
                <a:fillRect/>
              </a:stretch>
            </p:blipFill>
            <p:spPr>
              <a:xfrm>
                <a:off x="8489256" y="1490646"/>
                <a:ext cx="1785938" cy="1785938"/>
              </a:xfrm>
              <a:prstGeom prst="rect">
                <a:avLst/>
              </a:prstGeom>
              <a:ln w="12700">
                <a:miter lim="400000"/>
              </a:ln>
            </p:spPr>
          </p:pic>
          <p:pic>
            <p:nvPicPr>
              <p:cNvPr id="23" name="couch-surfing-sub-g-colorized.jpg" descr="couch-surfing-sub-g-colorized.jpg"/>
              <p:cNvPicPr>
                <a:picLocks noChangeAspect="1"/>
              </p:cNvPicPr>
              <p:nvPr/>
            </p:nvPicPr>
            <p:blipFill>
              <a:blip r:embed="rId6"/>
              <a:stretch>
                <a:fillRect/>
              </a:stretch>
            </p:blipFill>
            <p:spPr>
              <a:xfrm>
                <a:off x="6462217" y="1490646"/>
                <a:ext cx="1785938" cy="1785938"/>
              </a:xfrm>
              <a:prstGeom prst="rect">
                <a:avLst/>
              </a:prstGeom>
              <a:ln w="12700">
                <a:miter lim="400000"/>
              </a:ln>
            </p:spPr>
          </p:pic>
          <p:pic>
            <p:nvPicPr>
              <p:cNvPr id="24" name="couch-surfing-sub-r-colorized.jpg" descr="couch-surfing-sub-r-colorized.jpg"/>
              <p:cNvPicPr>
                <a:picLocks noChangeAspect="1"/>
              </p:cNvPicPr>
              <p:nvPr/>
            </p:nvPicPr>
            <p:blipFill>
              <a:blip r:embed="rId7"/>
              <a:stretch>
                <a:fillRect/>
              </a:stretch>
            </p:blipFill>
            <p:spPr>
              <a:xfrm>
                <a:off x="4435178" y="1490646"/>
                <a:ext cx="1785938" cy="1785938"/>
              </a:xfrm>
              <a:prstGeom prst="rect">
                <a:avLst/>
              </a:prstGeom>
              <a:ln w="12700">
                <a:miter lim="400000"/>
              </a:ln>
            </p:spPr>
          </p:pic>
        </p:grpSp>
        <p:sp>
          <p:nvSpPr>
            <p:cNvPr id="25" name="colorized for visualization"/>
            <p:cNvSpPr/>
            <p:nvPr/>
          </p:nvSpPr>
          <p:spPr>
            <a:xfrm>
              <a:off x="3392166" y="3390410"/>
              <a:ext cx="5840015" cy="44146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2400"/>
              </a:lvl1pPr>
            </a:lstStyle>
            <a:p>
              <a:pPr algn="ctr"/>
              <a:r>
                <a:rPr sz="1800" dirty="0">
                  <a:latin typeface="+mj-lt"/>
                </a:rPr>
                <a:t>colorized for visualization</a:t>
              </a:r>
            </a:p>
          </p:txBody>
        </p:sp>
        <p:sp>
          <p:nvSpPr>
            <p:cNvPr id="26" name="actual intensity values per channel (quantized to 256 values)"/>
            <p:cNvSpPr/>
            <p:nvPr/>
          </p:nvSpPr>
          <p:spPr>
            <a:xfrm>
              <a:off x="3392163" y="5816610"/>
              <a:ext cx="5838971" cy="44146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2400"/>
              </a:lvl1pPr>
            </a:lstStyle>
            <a:p>
              <a:pPr algn="ctr"/>
              <a:r>
                <a:rPr sz="1800" dirty="0">
                  <a:latin typeface="+mj-lt"/>
                </a:rPr>
                <a:t>actual intensity values per channel</a:t>
              </a:r>
            </a:p>
          </p:txBody>
        </p:sp>
      </p:grpSp>
      <p:grpSp>
        <p:nvGrpSpPr>
          <p:cNvPr id="4" name="Group 3"/>
          <p:cNvGrpSpPr/>
          <p:nvPr/>
        </p:nvGrpSpPr>
        <p:grpSpPr>
          <a:xfrm>
            <a:off x="439993" y="2699509"/>
            <a:ext cx="1726867" cy="1732198"/>
            <a:chOff x="554857" y="2504116"/>
            <a:chExt cx="2302489" cy="2309598"/>
          </a:xfrm>
        </p:grpSpPr>
        <p:pic>
          <p:nvPicPr>
            <p:cNvPr id="9" name="couch-surfing-sub.jpg" descr="couch-surfing-sub.jpg"/>
            <p:cNvPicPr>
              <a:picLocks noChangeAspect="1"/>
            </p:cNvPicPr>
            <p:nvPr/>
          </p:nvPicPr>
          <p:blipFill>
            <a:blip r:embed="rId8"/>
            <a:stretch>
              <a:fillRect/>
            </a:stretch>
          </p:blipFill>
          <p:spPr>
            <a:xfrm>
              <a:off x="798001" y="2504116"/>
              <a:ext cx="1785938" cy="1785938"/>
            </a:xfrm>
            <a:prstGeom prst="rect">
              <a:avLst/>
            </a:prstGeom>
            <a:ln w="12700">
              <a:miter lim="400000"/>
            </a:ln>
          </p:spPr>
        </p:pic>
        <p:sp>
          <p:nvSpPr>
            <p:cNvPr id="27" name="color image patch"/>
            <p:cNvSpPr/>
            <p:nvPr/>
          </p:nvSpPr>
          <p:spPr>
            <a:xfrm>
              <a:off x="554857" y="4372247"/>
              <a:ext cx="2302489" cy="44146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2400"/>
              </a:lvl1pPr>
            </a:lstStyle>
            <a:p>
              <a:r>
                <a:rPr sz="1800" dirty="0">
                  <a:latin typeface="+mj-lt"/>
                </a:rPr>
                <a:t>color image patch</a:t>
              </a:r>
            </a:p>
          </p:txBody>
        </p:sp>
      </p:grpSp>
      <p:sp>
        <p:nvSpPr>
          <p:cNvPr id="28" name="8-bit image: 256 values"/>
          <p:cNvSpPr/>
          <p:nvPr/>
        </p:nvSpPr>
        <p:spPr>
          <a:xfrm>
            <a:off x="257065" y="4751185"/>
            <a:ext cx="2070032"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2400">
                <a:solidFill>
                  <a:schemeClr val="accent2">
                    <a:hueOff val="-902888"/>
                    <a:satOff val="-15377"/>
                    <a:lumOff val="-12864"/>
                  </a:schemeClr>
                </a:solidFill>
                <a:latin typeface="HanziPen SC Regular"/>
                <a:ea typeface="HanziPen SC Regular"/>
                <a:cs typeface="HanziPen SC Regular"/>
                <a:sym typeface="HanziPen SC Regular"/>
              </a:defRPr>
            </a:lvl1pPr>
          </a:lstStyle>
          <a:p>
            <a:pPr algn="ctr"/>
            <a:r>
              <a:rPr lang="en-US" sz="1800" dirty="0">
                <a:solidFill>
                  <a:schemeClr val="tx1"/>
                </a:solidFill>
                <a:latin typeface="+mj-lt"/>
              </a:rPr>
              <a:t>How many bits are the intensity  values?</a:t>
            </a:r>
            <a:endParaRPr sz="1800" dirty="0">
              <a:solidFill>
                <a:schemeClr val="tx1"/>
              </a:solidFill>
              <a:latin typeface="+mj-lt"/>
            </a:endParaRPr>
          </a:p>
        </p:txBody>
      </p:sp>
      <p:sp>
        <p:nvSpPr>
          <p:cNvPr id="29" name="Shape 667"/>
          <p:cNvSpPr txBox="1">
            <a:spLocks/>
          </p:cNvSpPr>
          <p:nvPr/>
        </p:nvSpPr>
        <p:spPr>
          <a:xfrm>
            <a:off x="7462011" y="1666918"/>
            <a:ext cx="1597227" cy="412536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Each channel </a:t>
            </a:r>
          </a:p>
          <a:p>
            <a:pPr algn="ctr"/>
            <a:r>
              <a:rPr lang="en-US" sz="1800" dirty="0"/>
              <a:t>is a 2D array of numbers.</a:t>
            </a:r>
            <a:endParaRPr lang="en-US" sz="1800" u="sng" dirty="0"/>
          </a:p>
        </p:txBody>
      </p:sp>
    </p:spTree>
    <p:extLst>
      <p:ext uri="{BB962C8B-B14F-4D97-AF65-F5344CB8AC3E}">
        <p14:creationId xmlns:p14="http://schemas.microsoft.com/office/powerpoint/2010/main" val="48000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6"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317"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318" name="Rectangle"/>
          <p:cNvSpPr/>
          <p:nvPr/>
        </p:nvSpPr>
        <p:spPr>
          <a:xfrm>
            <a:off x="4373761" y="216455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319" name="Rectangle"/>
          <p:cNvSpPr/>
          <p:nvPr/>
        </p:nvSpPr>
        <p:spPr>
          <a:xfrm>
            <a:off x="7186614" y="236815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320"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321"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322"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323"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324"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325"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327"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328"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329"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330"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331"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3904900714"/>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3"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334"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335" name="Rectangle"/>
          <p:cNvSpPr/>
          <p:nvPr/>
        </p:nvSpPr>
        <p:spPr>
          <a:xfrm>
            <a:off x="2873574" y="2378869"/>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336" name="Rectangle"/>
          <p:cNvSpPr/>
          <p:nvPr/>
        </p:nvSpPr>
        <p:spPr>
          <a:xfrm>
            <a:off x="5686426" y="2582467"/>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337"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338"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339"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340"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341"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342"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344"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345"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346"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347"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348"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3895889738"/>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0"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351"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352" name="Rectangle"/>
          <p:cNvSpPr/>
          <p:nvPr/>
        </p:nvSpPr>
        <p:spPr>
          <a:xfrm>
            <a:off x="3302199" y="2378869"/>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353" name="Rectangle"/>
          <p:cNvSpPr/>
          <p:nvPr/>
        </p:nvSpPr>
        <p:spPr>
          <a:xfrm>
            <a:off x="6115051" y="2582467"/>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354"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355"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356"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357"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358"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359"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361"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362"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363"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364"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365"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2517729764"/>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7"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368"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369" name="Rectangle"/>
          <p:cNvSpPr/>
          <p:nvPr/>
        </p:nvSpPr>
        <p:spPr>
          <a:xfrm>
            <a:off x="3302199" y="2378869"/>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370" name="Rectangle"/>
          <p:cNvSpPr/>
          <p:nvPr/>
        </p:nvSpPr>
        <p:spPr>
          <a:xfrm>
            <a:off x="6115051" y="2582467"/>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371"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372"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373"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374"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375"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376"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378"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379"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380"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381"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382"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20"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265527827"/>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4"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385"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386" name="Rectangle"/>
          <p:cNvSpPr/>
          <p:nvPr/>
        </p:nvSpPr>
        <p:spPr>
          <a:xfrm>
            <a:off x="3087886" y="258246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387" name="Rectangle"/>
          <p:cNvSpPr/>
          <p:nvPr/>
        </p:nvSpPr>
        <p:spPr>
          <a:xfrm>
            <a:off x="5900739" y="2796779"/>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388"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389"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390"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391"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392"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393"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395"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396"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397"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398"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399"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3167016907"/>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1"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402"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403" name="Rectangle"/>
          <p:cNvSpPr/>
          <p:nvPr/>
        </p:nvSpPr>
        <p:spPr>
          <a:xfrm>
            <a:off x="3087886" y="2582467"/>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404" name="Rectangle"/>
          <p:cNvSpPr/>
          <p:nvPr/>
        </p:nvSpPr>
        <p:spPr>
          <a:xfrm>
            <a:off x="5900739" y="2796779"/>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405"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406"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407"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408"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409"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410"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412"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413"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414"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415"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416"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660444982"/>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419"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420" name="Rectangle"/>
          <p:cNvSpPr/>
          <p:nvPr/>
        </p:nvSpPr>
        <p:spPr>
          <a:xfrm>
            <a:off x="3093244" y="3643313"/>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421" name="Rectangle"/>
          <p:cNvSpPr/>
          <p:nvPr/>
        </p:nvSpPr>
        <p:spPr>
          <a:xfrm>
            <a:off x="5900739" y="3862983"/>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422"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423"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424"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425"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426"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427"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429"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430"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431"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432"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433"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2224594412"/>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5"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436"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sp>
        <p:nvSpPr>
          <p:cNvPr id="437" name="Rectangle"/>
          <p:cNvSpPr/>
          <p:nvPr/>
        </p:nvSpPr>
        <p:spPr>
          <a:xfrm>
            <a:off x="4384477" y="3643313"/>
            <a:ext cx="637580" cy="632222"/>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sp>
        <p:nvSpPr>
          <p:cNvPr id="438" name="Rectangle"/>
          <p:cNvSpPr/>
          <p:nvPr/>
        </p:nvSpPr>
        <p:spPr>
          <a:xfrm>
            <a:off x="7186614" y="3868342"/>
            <a:ext cx="198239" cy="208955"/>
          </a:xfrm>
          <a:prstGeom prst="rect">
            <a:avLst/>
          </a:prstGeom>
          <a:ln w="50800">
            <a:solidFill>
              <a:srgbClr val="0433FF"/>
            </a:solidFill>
            <a:miter lim="400000"/>
          </a:ln>
        </p:spPr>
        <p:txBody>
          <a:bodyPr lIns="158" tIns="158" rIns="158" bIns="158" anchor="ctr"/>
          <a:lstStyle/>
          <a:p>
            <a:pPr>
              <a:defRPr sz="12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9150">
              <a:latin typeface="+mj-lt"/>
            </a:endParaRPr>
          </a:p>
        </p:txBody>
      </p:sp>
      <p:pic>
        <p:nvPicPr>
          <p:cNvPr id="439"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440"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441"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442"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443"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444"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446"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447"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448"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449"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450"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8" name="Shape 667"/>
          <p:cNvSpPr>
            <a:spLocks noGrp="1"/>
          </p:cNvSpPr>
          <p:nvPr>
            <p:ph type="title"/>
          </p:nvPr>
        </p:nvSpPr>
        <p:spPr>
          <a:xfrm>
            <a:off x="0" y="857251"/>
            <a:ext cx="9144000" cy="994172"/>
          </a:xfrm>
          <a:prstGeom prst="rect">
            <a:avLst/>
          </a:prstGeom>
        </p:spPr>
        <p:txBody>
          <a:bodyPr/>
          <a:lstStyle/>
          <a:p>
            <a:pPr algn="ctr"/>
            <a:r>
              <a:rPr lang="en-US" dirty="0"/>
              <a:t>Let’s run the box filter</a:t>
            </a:r>
            <a:endParaRPr dirty="0"/>
          </a:p>
        </p:txBody>
      </p:sp>
      <p:sp>
        <p:nvSpPr>
          <p:cNvPr id="19"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3227678311"/>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2" name="Table"/>
          <p:cNvGraphicFramePr/>
          <p:nvPr/>
        </p:nvGraphicFramePr>
        <p:xfrm>
          <a:off x="2878931" y="2164555"/>
          <a:ext cx="2148480" cy="2121700"/>
        </p:xfrm>
        <a:graphic>
          <a:graphicData uri="http://schemas.openxmlformats.org/drawingml/2006/table">
            <a:tbl>
              <a:tblPr/>
              <a:tblGrid>
                <a:gridCol w="214848">
                  <a:extLst>
                    <a:ext uri="{9D8B030D-6E8A-4147-A177-3AD203B41FA5}">
                      <a16:colId xmlns:a16="http://schemas.microsoft.com/office/drawing/2014/main" val="20000"/>
                    </a:ext>
                  </a:extLst>
                </a:gridCol>
                <a:gridCol w="214848">
                  <a:extLst>
                    <a:ext uri="{9D8B030D-6E8A-4147-A177-3AD203B41FA5}">
                      <a16:colId xmlns:a16="http://schemas.microsoft.com/office/drawing/2014/main" val="20001"/>
                    </a:ext>
                  </a:extLst>
                </a:gridCol>
                <a:gridCol w="214848">
                  <a:extLst>
                    <a:ext uri="{9D8B030D-6E8A-4147-A177-3AD203B41FA5}">
                      <a16:colId xmlns:a16="http://schemas.microsoft.com/office/drawing/2014/main" val="20002"/>
                    </a:ext>
                  </a:extLst>
                </a:gridCol>
                <a:gridCol w="214848">
                  <a:extLst>
                    <a:ext uri="{9D8B030D-6E8A-4147-A177-3AD203B41FA5}">
                      <a16:colId xmlns:a16="http://schemas.microsoft.com/office/drawing/2014/main" val="20003"/>
                    </a:ext>
                  </a:extLst>
                </a:gridCol>
                <a:gridCol w="214848">
                  <a:extLst>
                    <a:ext uri="{9D8B030D-6E8A-4147-A177-3AD203B41FA5}">
                      <a16:colId xmlns:a16="http://schemas.microsoft.com/office/drawing/2014/main" val="20004"/>
                    </a:ext>
                  </a:extLst>
                </a:gridCol>
                <a:gridCol w="214848">
                  <a:extLst>
                    <a:ext uri="{9D8B030D-6E8A-4147-A177-3AD203B41FA5}">
                      <a16:colId xmlns:a16="http://schemas.microsoft.com/office/drawing/2014/main" val="20005"/>
                    </a:ext>
                  </a:extLst>
                </a:gridCol>
                <a:gridCol w="214848">
                  <a:extLst>
                    <a:ext uri="{9D8B030D-6E8A-4147-A177-3AD203B41FA5}">
                      <a16:colId xmlns:a16="http://schemas.microsoft.com/office/drawing/2014/main" val="20006"/>
                    </a:ext>
                  </a:extLst>
                </a:gridCol>
                <a:gridCol w="214848">
                  <a:extLst>
                    <a:ext uri="{9D8B030D-6E8A-4147-A177-3AD203B41FA5}">
                      <a16:colId xmlns:a16="http://schemas.microsoft.com/office/drawing/2014/main" val="20007"/>
                    </a:ext>
                  </a:extLst>
                </a:gridCol>
                <a:gridCol w="214848">
                  <a:extLst>
                    <a:ext uri="{9D8B030D-6E8A-4147-A177-3AD203B41FA5}">
                      <a16:colId xmlns:a16="http://schemas.microsoft.com/office/drawing/2014/main" val="20008"/>
                    </a:ext>
                  </a:extLst>
                </a:gridCol>
                <a:gridCol w="214848">
                  <a:extLst>
                    <a:ext uri="{9D8B030D-6E8A-4147-A177-3AD203B41FA5}">
                      <a16:colId xmlns:a16="http://schemas.microsoft.com/office/drawing/2014/main" val="20009"/>
                    </a:ext>
                  </a:extLst>
                </a:gridCol>
              </a:tblGrid>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2170">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graphicFrame>
        <p:nvGraphicFramePr>
          <p:cNvPr id="453" name="Table"/>
          <p:cNvGraphicFramePr/>
          <p:nvPr/>
        </p:nvGraphicFramePr>
        <p:xfrm>
          <a:off x="5466755" y="2153840"/>
          <a:ext cx="2143130" cy="2143130"/>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gridCol w="214313">
                  <a:extLst>
                    <a:ext uri="{9D8B030D-6E8A-4147-A177-3AD203B41FA5}">
                      <a16:colId xmlns:a16="http://schemas.microsoft.com/office/drawing/2014/main" val="20003"/>
                    </a:ext>
                  </a:extLst>
                </a:gridCol>
                <a:gridCol w="214313">
                  <a:extLst>
                    <a:ext uri="{9D8B030D-6E8A-4147-A177-3AD203B41FA5}">
                      <a16:colId xmlns:a16="http://schemas.microsoft.com/office/drawing/2014/main" val="20004"/>
                    </a:ext>
                  </a:extLst>
                </a:gridCol>
                <a:gridCol w="214313">
                  <a:extLst>
                    <a:ext uri="{9D8B030D-6E8A-4147-A177-3AD203B41FA5}">
                      <a16:colId xmlns:a16="http://schemas.microsoft.com/office/drawing/2014/main" val="20005"/>
                    </a:ext>
                  </a:extLst>
                </a:gridCol>
                <a:gridCol w="214313">
                  <a:extLst>
                    <a:ext uri="{9D8B030D-6E8A-4147-A177-3AD203B41FA5}">
                      <a16:colId xmlns:a16="http://schemas.microsoft.com/office/drawing/2014/main" val="20006"/>
                    </a:ext>
                  </a:extLst>
                </a:gridCol>
                <a:gridCol w="214313">
                  <a:extLst>
                    <a:ext uri="{9D8B030D-6E8A-4147-A177-3AD203B41FA5}">
                      <a16:colId xmlns:a16="http://schemas.microsoft.com/office/drawing/2014/main" val="20007"/>
                    </a:ext>
                  </a:extLst>
                </a:gridCol>
                <a:gridCol w="214313">
                  <a:extLst>
                    <a:ext uri="{9D8B030D-6E8A-4147-A177-3AD203B41FA5}">
                      <a16:colId xmlns:a16="http://schemas.microsoft.com/office/drawing/2014/main" val="20008"/>
                    </a:ext>
                  </a:extLst>
                </a:gridCol>
                <a:gridCol w="214313">
                  <a:extLst>
                    <a:ext uri="{9D8B030D-6E8A-4147-A177-3AD203B41FA5}">
                      <a16:colId xmlns:a16="http://schemas.microsoft.com/office/drawing/2014/main" val="20009"/>
                    </a:ext>
                  </a:extLst>
                </a:gridCol>
              </a:tblGrid>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29292"/>
                    </a:solid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9A9A9"/>
                    </a:solid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9A9A9"/>
                    </a:solid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9A9A9"/>
                    </a:solid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29292"/>
                    </a:solid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29292"/>
                    </a:solid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0C0C0"/>
                    </a:solid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0C0C0"/>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9A9A9"/>
                    </a:solid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29292"/>
                    </a:solid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0C0C0"/>
                    </a:solidFill>
                  </a:tcPr>
                </a:tc>
                <a:tc>
                  <a:txBody>
                    <a:bodyPr/>
                    <a:lstStyle/>
                    <a:p>
                      <a:pPr defTabSz="914400">
                        <a:tabLst>
                          <a:tab pos="914400" algn="l"/>
                        </a:tabLst>
                      </a:pPr>
                      <a:r>
                        <a:rPr sz="1000">
                          <a:latin typeface="Gill Sans"/>
                          <a:ea typeface="Gill Sans"/>
                          <a:cs typeface="Gill Sans"/>
                          <a:sym typeface="Gill Sans"/>
                        </a:rPr>
                        <a:t>80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C0C0C0"/>
                    </a:solidFill>
                  </a:tcPr>
                </a:tc>
                <a:tc>
                  <a:txBody>
                    <a:bodyPr/>
                    <a:lstStyle/>
                    <a:p>
                      <a:pPr defTabSz="914400">
                        <a:tabLst>
                          <a:tab pos="914400" algn="l"/>
                        </a:tabLst>
                      </a:pPr>
                      <a:r>
                        <a:rPr sz="1000">
                          <a:latin typeface="Gill Sans"/>
                          <a:ea typeface="Gill Sans"/>
                          <a:cs typeface="Gill Sans"/>
                          <a:sym typeface="Gill Sans"/>
                        </a:rPr>
                        <a:t>90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6D6D6"/>
                    </a:solid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9A9A9"/>
                    </a:solid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29292"/>
                    </a:solidFill>
                  </a:tcPr>
                </a:tc>
                <a:tc>
                  <a:txBody>
                    <a:bodyPr/>
                    <a:lstStyle/>
                    <a:p>
                      <a:pPr defTabSz="914400">
                        <a:tabLst>
                          <a:tab pos="914400" algn="l"/>
                        </a:tabLst>
                      </a:pPr>
                      <a:r>
                        <a:rPr sz="1000">
                          <a:latin typeface="Gill Sans"/>
                          <a:ea typeface="Gill Sans"/>
                          <a:cs typeface="Gill Sans"/>
                          <a:sym typeface="Gill Sans"/>
                        </a:rPr>
                        <a:t>50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29292"/>
                    </a:solidFill>
                  </a:tcPr>
                </a:tc>
                <a:tc>
                  <a:txBody>
                    <a:bodyPr/>
                    <a:lstStyle/>
                    <a:p>
                      <a:pPr defTabSz="914400">
                        <a:tabLst>
                          <a:tab pos="914400" algn="l"/>
                        </a:tabLst>
                      </a:pPr>
                      <a:r>
                        <a:rPr sz="1000">
                          <a:latin typeface="Gill Sans"/>
                          <a:ea typeface="Gill Sans"/>
                          <a:cs typeface="Gill Sans"/>
                          <a:sym typeface="Gill Sans"/>
                        </a:rPr>
                        <a:t>60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9A9A9"/>
                    </a:solidFill>
                  </a:tcPr>
                </a:tc>
                <a:tc>
                  <a:txBody>
                    <a:bodyPr/>
                    <a:lstStyle/>
                    <a:p>
                      <a:pPr defTabSz="914400">
                        <a:tabLst>
                          <a:tab pos="914400" algn="l"/>
                        </a:tabLst>
                      </a:pPr>
                      <a:r>
                        <a:rPr sz="1000">
                          <a:latin typeface="Gill Sans"/>
                          <a:ea typeface="Gill Sans"/>
                          <a:cs typeface="Gill Sans"/>
                          <a:sym typeface="Gill Sans"/>
                        </a:rPr>
                        <a:t>40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29292"/>
                    </a:solid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30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20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919191"/>
                    </a:solid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10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pPr>
                      <a:r>
                        <a:rPr sz="1000">
                          <a:latin typeface="Gill Sans"/>
                          <a:ea typeface="Gill Sans"/>
                          <a:cs typeface="Gill Sans"/>
                          <a:sym typeface="Gill Sans"/>
                        </a:rPr>
                        <a:t>0</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797979"/>
                    </a:solid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r h="214313">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a:latin typeface="Gill Sans"/>
                          <a:ea typeface="Gill Sans"/>
                          <a:cs typeface="Gill Sans"/>
                          <a:sym typeface="Gill Sans"/>
                        </a:defRPr>
                      </a:pPr>
                      <a:endParaRPr sz="1000"/>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9"/>
                  </a:ext>
                </a:extLst>
              </a:tr>
            </a:tbl>
          </a:graphicData>
        </a:graphic>
      </p:graphicFrame>
      <p:pic>
        <p:nvPicPr>
          <p:cNvPr id="454" name="droppedImage.pdf" descr="droppedImage.pdf"/>
          <p:cNvPicPr>
            <a:picLocks noChangeAspect="1"/>
          </p:cNvPicPr>
          <p:nvPr/>
        </p:nvPicPr>
        <p:blipFill>
          <a:blip r:embed="rId2"/>
          <a:stretch>
            <a:fillRect/>
          </a:stretch>
        </p:blipFill>
        <p:spPr>
          <a:xfrm>
            <a:off x="2873573" y="4613077"/>
            <a:ext cx="3391496" cy="537203"/>
          </a:xfrm>
          <a:prstGeom prst="rect">
            <a:avLst/>
          </a:prstGeom>
          <a:ln w="12700">
            <a:miter lim="400000"/>
          </a:ln>
        </p:spPr>
      </p:pic>
      <p:graphicFrame>
        <p:nvGraphicFramePr>
          <p:cNvPr id="455" name="Table"/>
          <p:cNvGraphicFramePr/>
          <p:nvPr/>
        </p:nvGraphicFramePr>
        <p:xfrm>
          <a:off x="1721643" y="2812852"/>
          <a:ext cx="642939" cy="642939"/>
        </p:xfrm>
        <a:graphic>
          <a:graphicData uri="http://schemas.openxmlformats.org/drawingml/2006/table">
            <a:tbl>
              <a:tblPr/>
              <a:tblGrid>
                <a:gridCol w="214313">
                  <a:extLst>
                    <a:ext uri="{9D8B030D-6E8A-4147-A177-3AD203B41FA5}">
                      <a16:colId xmlns:a16="http://schemas.microsoft.com/office/drawing/2014/main" val="20000"/>
                    </a:ext>
                  </a:extLst>
                </a:gridCol>
                <a:gridCol w="214313">
                  <a:extLst>
                    <a:ext uri="{9D8B030D-6E8A-4147-A177-3AD203B41FA5}">
                      <a16:colId xmlns:a16="http://schemas.microsoft.com/office/drawing/2014/main" val="20001"/>
                    </a:ext>
                  </a:extLst>
                </a:gridCol>
                <a:gridCol w="214313">
                  <a:extLst>
                    <a:ext uri="{9D8B030D-6E8A-4147-A177-3AD203B41FA5}">
                      <a16:colId xmlns:a16="http://schemas.microsoft.com/office/drawing/2014/main" val="20002"/>
                    </a:ext>
                  </a:extLst>
                </a:gridCol>
              </a:tblGrid>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14313">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000">
                          <a:latin typeface="Gill Sans"/>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pic>
        <p:nvPicPr>
          <p:cNvPr id="456" name="droppedImage.pdf" descr="droppedImage.pdf"/>
          <p:cNvPicPr>
            <a:picLocks noChangeAspect="1"/>
          </p:cNvPicPr>
          <p:nvPr/>
        </p:nvPicPr>
        <p:blipFill>
          <a:blip r:embed="rId3"/>
          <a:srcRect l="58947" t="27544" b="19161"/>
          <a:stretch>
            <a:fillRect/>
          </a:stretch>
        </p:blipFill>
        <p:spPr>
          <a:xfrm>
            <a:off x="1437680" y="2893219"/>
            <a:ext cx="208955" cy="476846"/>
          </a:xfrm>
          <a:prstGeom prst="rect">
            <a:avLst/>
          </a:prstGeom>
          <a:ln w="12700">
            <a:miter lim="400000"/>
          </a:ln>
        </p:spPr>
      </p:pic>
      <p:pic>
        <p:nvPicPr>
          <p:cNvPr id="457" name="droppedImage.pdf" descr="droppedImage.pdf"/>
          <p:cNvPicPr>
            <a:picLocks noChangeAspect="1"/>
          </p:cNvPicPr>
          <p:nvPr/>
        </p:nvPicPr>
        <p:blipFill>
          <a:blip r:embed="rId4"/>
          <a:stretch>
            <a:fillRect/>
          </a:stretch>
        </p:blipFill>
        <p:spPr>
          <a:xfrm>
            <a:off x="1839516" y="2373511"/>
            <a:ext cx="380405" cy="198239"/>
          </a:xfrm>
          <a:prstGeom prst="rect">
            <a:avLst/>
          </a:prstGeom>
          <a:ln w="12700">
            <a:miter lim="400000"/>
          </a:ln>
        </p:spPr>
      </p:pic>
      <p:pic>
        <p:nvPicPr>
          <p:cNvPr id="458" name="droppedImage.pdf" descr="droppedImage.pdf"/>
          <p:cNvPicPr>
            <a:picLocks noChangeAspect="1"/>
          </p:cNvPicPr>
          <p:nvPr/>
        </p:nvPicPr>
        <p:blipFill>
          <a:blip r:embed="rId5"/>
          <a:stretch>
            <a:fillRect/>
          </a:stretch>
        </p:blipFill>
        <p:spPr>
          <a:xfrm>
            <a:off x="3762971" y="1816299"/>
            <a:ext cx="385763" cy="198239"/>
          </a:xfrm>
          <a:prstGeom prst="rect">
            <a:avLst/>
          </a:prstGeom>
          <a:ln w="12700">
            <a:miter lim="400000"/>
          </a:ln>
        </p:spPr>
      </p:pic>
      <p:pic>
        <p:nvPicPr>
          <p:cNvPr id="459" name="droppedImage.pdf" descr="droppedImage.pdf"/>
          <p:cNvPicPr>
            <a:picLocks noChangeAspect="1"/>
          </p:cNvPicPr>
          <p:nvPr/>
        </p:nvPicPr>
        <p:blipFill>
          <a:blip r:embed="rId6"/>
          <a:stretch>
            <a:fillRect/>
          </a:stretch>
        </p:blipFill>
        <p:spPr>
          <a:xfrm>
            <a:off x="6302574" y="1816299"/>
            <a:ext cx="385763" cy="198239"/>
          </a:xfrm>
          <a:prstGeom prst="rect">
            <a:avLst/>
          </a:prstGeom>
          <a:ln w="12700">
            <a:miter lim="400000"/>
          </a:ln>
        </p:spPr>
      </p:pic>
      <p:sp>
        <p:nvSpPr>
          <p:cNvPr id="461" name="image"/>
          <p:cNvSpPr/>
          <p:nvPr/>
        </p:nvSpPr>
        <p:spPr>
          <a:xfrm>
            <a:off x="2880292" y="1921220"/>
            <a:ext cx="42851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sz="1350">
                <a:latin typeface="+mj-lt"/>
              </a:rPr>
              <a:t>image</a:t>
            </a:r>
          </a:p>
        </p:txBody>
      </p:sp>
      <p:sp>
        <p:nvSpPr>
          <p:cNvPr id="462" name="output"/>
          <p:cNvSpPr/>
          <p:nvPr/>
        </p:nvSpPr>
        <p:spPr>
          <a:xfrm>
            <a:off x="5473504" y="1921220"/>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algn="l" defTabSz="436880">
              <a:defRPr sz="1800">
                <a:latin typeface="Gill Sans"/>
                <a:ea typeface="Gill Sans"/>
                <a:cs typeface="Gill Sans"/>
                <a:sym typeface="Gill Sans"/>
              </a:defRPr>
            </a:lvl1pPr>
          </a:lstStyle>
          <a:p>
            <a:r>
              <a:rPr sz="1350">
                <a:latin typeface="+mj-lt"/>
              </a:rPr>
              <a:t>output</a:t>
            </a:r>
          </a:p>
        </p:txBody>
      </p:sp>
      <p:sp>
        <p:nvSpPr>
          <p:cNvPr id="463" name="filter"/>
          <p:cNvSpPr/>
          <p:nvPr/>
        </p:nvSpPr>
        <p:spPr>
          <a:xfrm>
            <a:off x="4420176" y="4945705"/>
            <a:ext cx="336693"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filter</a:t>
            </a:r>
          </a:p>
        </p:txBody>
      </p:sp>
      <p:sp>
        <p:nvSpPr>
          <p:cNvPr id="464" name="image (signal)"/>
          <p:cNvSpPr/>
          <p:nvPr/>
        </p:nvSpPr>
        <p:spPr>
          <a:xfrm>
            <a:off x="5199084" y="4948384"/>
            <a:ext cx="97674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image (signal)</a:t>
            </a:r>
          </a:p>
        </p:txBody>
      </p:sp>
      <p:sp>
        <p:nvSpPr>
          <p:cNvPr id="465" name="output"/>
          <p:cNvSpPr/>
          <p:nvPr/>
        </p:nvSpPr>
        <p:spPr>
          <a:xfrm>
            <a:off x="3063630" y="4948384"/>
            <a:ext cx="481220"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solidFill>
                  <a:srgbClr val="0433FF"/>
                </a:solidFill>
                <a:latin typeface="Gill Sans"/>
                <a:ea typeface="Gill Sans"/>
                <a:cs typeface="Gill Sans"/>
                <a:sym typeface="Gill Sans"/>
              </a:defRPr>
            </a:lvl1pPr>
          </a:lstStyle>
          <a:p>
            <a:r>
              <a:rPr sz="1350">
                <a:latin typeface="+mj-lt"/>
              </a:rPr>
              <a:t>output</a:t>
            </a:r>
          </a:p>
        </p:txBody>
      </p:sp>
      <p:sp>
        <p:nvSpPr>
          <p:cNvPr id="16" name="Shape 667"/>
          <p:cNvSpPr>
            <a:spLocks noGrp="1"/>
          </p:cNvSpPr>
          <p:nvPr>
            <p:ph type="title"/>
          </p:nvPr>
        </p:nvSpPr>
        <p:spPr>
          <a:xfrm>
            <a:off x="0" y="857251"/>
            <a:ext cx="9144000" cy="994172"/>
          </a:xfrm>
          <a:prstGeom prst="rect">
            <a:avLst/>
          </a:prstGeom>
        </p:spPr>
        <p:txBody>
          <a:bodyPr/>
          <a:lstStyle/>
          <a:p>
            <a:pPr algn="ctr"/>
            <a:r>
              <a:rPr lang="en-US" dirty="0"/>
              <a:t>… and the result is</a:t>
            </a:r>
            <a:endParaRPr dirty="0"/>
          </a:p>
        </p:txBody>
      </p:sp>
      <p:sp>
        <p:nvSpPr>
          <p:cNvPr id="17" name="filter"/>
          <p:cNvSpPr/>
          <p:nvPr/>
        </p:nvSpPr>
        <p:spPr>
          <a:xfrm>
            <a:off x="1730554" y="2609700"/>
            <a:ext cx="438772" cy="208068"/>
          </a:xfrm>
          <a:prstGeom prst="rect">
            <a:avLst/>
          </a:prstGeom>
          <a:ln w="12700">
            <a:miter lim="400000"/>
          </a:ln>
          <a:extLst>
            <a:ext uri="{C572A759-6A51-4108-AA02-DFA0A04FC94B}">
              <ma14:wrappingTextBoxFlag xmlns="" xmlns:ma14="http://schemas.microsoft.com/office/mac/drawingml/2011/main" val="1"/>
            </a:ext>
          </a:extLst>
        </p:spPr>
        <p:txBody>
          <a:bodyPr wrap="none" lIns="158" tIns="158" rIns="158" bIns="158" anchor="ctr">
            <a:spAutoFit/>
          </a:bodyPr>
          <a:lstStyle>
            <a:lvl1pPr defTabSz="436880">
              <a:defRPr sz="1800">
                <a:latin typeface="Gill Sans"/>
                <a:ea typeface="Gill Sans"/>
                <a:cs typeface="Gill Sans"/>
                <a:sym typeface="Gill Sans"/>
              </a:defRPr>
            </a:lvl1pPr>
          </a:lstStyle>
          <a:p>
            <a:r>
              <a:rPr lang="en-US" sz="1350" dirty="0">
                <a:latin typeface="+mj-lt"/>
              </a:rPr>
              <a:t>kernel</a:t>
            </a:r>
            <a:endParaRPr sz="1350" dirty="0">
              <a:latin typeface="+mj-lt"/>
            </a:endParaRPr>
          </a:p>
        </p:txBody>
      </p:sp>
    </p:spTree>
    <p:extLst>
      <p:ext uri="{BB962C8B-B14F-4D97-AF65-F5344CB8AC3E}">
        <p14:creationId xmlns:p14="http://schemas.microsoft.com/office/powerpoint/2010/main" val="3791698212"/>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91456" y="1851422"/>
            <a:ext cx="7161087" cy="3965228"/>
            <a:chOff x="1301316" y="1121568"/>
            <a:chExt cx="9548116" cy="5286970"/>
          </a:xfrm>
        </p:grpSpPr>
        <p:pic>
          <p:nvPicPr>
            <p:cNvPr id="467" name="ein_gry.jpg" descr="ein_gry.jpg"/>
            <p:cNvPicPr>
              <a:picLocks noChangeAspect="1"/>
            </p:cNvPicPr>
            <p:nvPr/>
          </p:nvPicPr>
          <p:blipFill>
            <a:blip r:embed="rId2"/>
            <a:stretch>
              <a:fillRect/>
            </a:stretch>
          </p:blipFill>
          <p:spPr>
            <a:xfrm>
              <a:off x="1301316" y="1121568"/>
              <a:ext cx="4710571" cy="5286970"/>
            </a:xfrm>
            <a:prstGeom prst="rect">
              <a:avLst/>
            </a:prstGeom>
            <a:ln w="12700">
              <a:miter lim="400000"/>
            </a:ln>
          </p:spPr>
        </p:pic>
        <p:pic>
          <p:nvPicPr>
            <p:cNvPr id="468" name="ein_box11.jpg" descr="ein_box11.jpg"/>
            <p:cNvPicPr>
              <a:picLocks noChangeAspect="1"/>
            </p:cNvPicPr>
            <p:nvPr/>
          </p:nvPicPr>
          <p:blipFill>
            <a:blip r:embed="rId3"/>
            <a:stretch>
              <a:fillRect/>
            </a:stretch>
          </p:blipFill>
          <p:spPr>
            <a:xfrm>
              <a:off x="6138861" y="1121568"/>
              <a:ext cx="4710571" cy="5286970"/>
            </a:xfrm>
            <a:prstGeom prst="rect">
              <a:avLst/>
            </a:prstGeom>
            <a:ln w="12700">
              <a:miter lim="400000"/>
            </a:ln>
          </p:spPr>
        </p:pic>
      </p:grpSp>
      <p:sp>
        <p:nvSpPr>
          <p:cNvPr id="4" name="Shape 667"/>
          <p:cNvSpPr>
            <a:spLocks noGrp="1"/>
          </p:cNvSpPr>
          <p:nvPr>
            <p:ph type="title"/>
          </p:nvPr>
        </p:nvSpPr>
        <p:spPr>
          <a:xfrm>
            <a:off x="0" y="857251"/>
            <a:ext cx="9144000" cy="994172"/>
          </a:xfrm>
          <a:prstGeom prst="rect">
            <a:avLst/>
          </a:prstGeom>
        </p:spPr>
        <p:txBody>
          <a:bodyPr/>
          <a:lstStyle/>
          <a:p>
            <a:pPr algn="ctr"/>
            <a:r>
              <a:rPr lang="en-US" dirty="0"/>
              <a:t>Some more realistic examples</a:t>
            </a:r>
            <a:endParaRPr dirty="0"/>
          </a:p>
        </p:txBody>
      </p:sp>
    </p:spTree>
    <p:extLst>
      <p:ext uri="{BB962C8B-B14F-4D97-AF65-F5344CB8AC3E}">
        <p14:creationId xmlns:p14="http://schemas.microsoft.com/office/powerpoint/2010/main" val="114754326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What is an image?</a:t>
            </a:r>
            <a:endParaRPr dirty="0"/>
          </a:p>
        </p:txBody>
      </p:sp>
      <p:sp>
        <p:nvSpPr>
          <p:cNvPr id="30" name="Shape 667"/>
          <p:cNvSpPr txBox="1">
            <a:spLocks/>
          </p:cNvSpPr>
          <p:nvPr/>
        </p:nvSpPr>
        <p:spPr>
          <a:xfrm>
            <a:off x="7462011" y="1666918"/>
            <a:ext cx="1597227" cy="412536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A (grayscale) image is a 2D function.</a:t>
            </a:r>
            <a:endParaRPr lang="en-US" sz="1800" u="sng" dirty="0"/>
          </a:p>
        </p:txBody>
      </p:sp>
      <p:grpSp>
        <p:nvGrpSpPr>
          <p:cNvPr id="5" name="Group 4"/>
          <p:cNvGrpSpPr/>
          <p:nvPr/>
        </p:nvGrpSpPr>
        <p:grpSpPr>
          <a:xfrm>
            <a:off x="2743037" y="2044557"/>
            <a:ext cx="4303034" cy="3370088"/>
            <a:chOff x="4211970" y="2028952"/>
            <a:chExt cx="5737378" cy="4493450"/>
          </a:xfrm>
        </p:grpSpPr>
        <p:pic>
          <p:nvPicPr>
            <p:cNvPr id="32" name="child-function.png" descr="child-function.png"/>
            <p:cNvPicPr>
              <a:picLocks noChangeAspect="1"/>
            </p:cNvPicPr>
            <p:nvPr/>
          </p:nvPicPr>
          <p:blipFill>
            <a:blip r:embed="rId2"/>
            <a:stretch>
              <a:fillRect/>
            </a:stretch>
          </p:blipFill>
          <p:spPr>
            <a:xfrm>
              <a:off x="4211970" y="2405120"/>
              <a:ext cx="5459975" cy="3429899"/>
            </a:xfrm>
            <a:prstGeom prst="rect">
              <a:avLst/>
            </a:prstGeom>
            <a:ln w="12700">
              <a:miter lim="400000"/>
            </a:ln>
          </p:spPr>
        </p:pic>
        <p:pic>
          <p:nvPicPr>
            <p:cNvPr id="33" name="latex-image-3.pdf" descr="latex-image-3.pdf"/>
            <p:cNvPicPr>
              <a:picLocks noChangeAspect="1"/>
            </p:cNvPicPr>
            <p:nvPr/>
          </p:nvPicPr>
          <p:blipFill>
            <a:blip r:embed="rId3"/>
            <a:stretch>
              <a:fillRect/>
            </a:stretch>
          </p:blipFill>
          <p:spPr>
            <a:xfrm>
              <a:off x="4754671" y="2028952"/>
              <a:ext cx="691336" cy="376168"/>
            </a:xfrm>
            <a:prstGeom prst="rect">
              <a:avLst/>
            </a:prstGeom>
            <a:ln w="12700">
              <a:miter lim="400000"/>
            </a:ln>
          </p:spPr>
        </p:pic>
        <p:pic>
          <p:nvPicPr>
            <p:cNvPr id="34" name="latex-image-4.pdf" descr="latex-image-4.pdf"/>
            <p:cNvPicPr>
              <a:picLocks noChangeAspect="1"/>
            </p:cNvPicPr>
            <p:nvPr/>
          </p:nvPicPr>
          <p:blipFill>
            <a:blip r:embed="rId4"/>
            <a:stretch>
              <a:fillRect/>
            </a:stretch>
          </p:blipFill>
          <p:spPr>
            <a:xfrm>
              <a:off x="8556317" y="5745518"/>
              <a:ext cx="1393031" cy="776884"/>
            </a:xfrm>
            <a:prstGeom prst="rect">
              <a:avLst/>
            </a:prstGeom>
            <a:ln w="12700">
              <a:miter lim="400000"/>
            </a:ln>
          </p:spPr>
        </p:pic>
        <p:sp>
          <p:nvSpPr>
            <p:cNvPr id="35" name="What is the range of               ?"/>
            <p:cNvSpPr/>
            <p:nvPr/>
          </p:nvSpPr>
          <p:spPr>
            <a:xfrm>
              <a:off x="7355658" y="5913226"/>
              <a:ext cx="1023251" cy="44146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2400"/>
              </a:lvl1pPr>
            </a:lstStyle>
            <a:p>
              <a:r>
                <a:rPr lang="en-US" sz="1800" dirty="0">
                  <a:latin typeface="+mj-lt"/>
                </a:rPr>
                <a:t>domain</a:t>
              </a:r>
              <a:endParaRPr sz="1800" dirty="0">
                <a:latin typeface="+mj-lt"/>
              </a:endParaRPr>
            </a:p>
          </p:txBody>
        </p:sp>
      </p:grpSp>
      <p:pic>
        <p:nvPicPr>
          <p:cNvPr id="31" name="child-gray.jpg" descr="child-gray.jpg"/>
          <p:cNvPicPr>
            <a:picLocks noChangeAspect="1"/>
          </p:cNvPicPr>
          <p:nvPr/>
        </p:nvPicPr>
        <p:blipFill>
          <a:blip r:embed="rId5"/>
          <a:stretch>
            <a:fillRect/>
          </a:stretch>
        </p:blipFill>
        <p:spPr>
          <a:xfrm flipH="1">
            <a:off x="201229" y="2590179"/>
            <a:ext cx="2181698" cy="1448783"/>
          </a:xfrm>
          <a:prstGeom prst="rect">
            <a:avLst/>
          </a:prstGeom>
          <a:ln w="12700">
            <a:solidFill>
              <a:schemeClr val="tx1"/>
            </a:solidFill>
            <a:miter lim="400000"/>
          </a:ln>
          <a:effectLst/>
        </p:spPr>
      </p:pic>
      <p:sp>
        <p:nvSpPr>
          <p:cNvPr id="38" name="8-bit image: 256 values"/>
          <p:cNvSpPr/>
          <p:nvPr/>
        </p:nvSpPr>
        <p:spPr>
          <a:xfrm>
            <a:off x="257065" y="4751185"/>
            <a:ext cx="2070032" cy="60809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2400">
                <a:solidFill>
                  <a:schemeClr val="accent2">
                    <a:hueOff val="-902888"/>
                    <a:satOff val="-15377"/>
                    <a:lumOff val="-12864"/>
                  </a:schemeClr>
                </a:solidFill>
                <a:latin typeface="HanziPen SC Regular"/>
                <a:ea typeface="HanziPen SC Regular"/>
                <a:cs typeface="HanziPen SC Regular"/>
                <a:sym typeface="HanziPen SC Regular"/>
              </a:defRPr>
            </a:lvl1pPr>
          </a:lstStyle>
          <a:p>
            <a:pPr algn="ctr"/>
            <a:r>
              <a:rPr lang="en-US" sz="1800" dirty="0">
                <a:solidFill>
                  <a:schemeClr val="tx1"/>
                </a:solidFill>
                <a:latin typeface="+mj-lt"/>
              </a:rPr>
              <a:t>What is the range of the image function f?</a:t>
            </a:r>
            <a:endParaRPr sz="1800" dirty="0">
              <a:solidFill>
                <a:schemeClr val="tx1"/>
              </a:solidFill>
              <a:latin typeface="+mj-lt"/>
            </a:endParaRPr>
          </a:p>
        </p:txBody>
      </p:sp>
      <p:sp>
        <p:nvSpPr>
          <p:cNvPr id="41" name="color image patch"/>
          <p:cNvSpPr/>
          <p:nvPr/>
        </p:nvSpPr>
        <p:spPr>
          <a:xfrm>
            <a:off x="524731" y="4100607"/>
            <a:ext cx="1534699"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2400"/>
            </a:lvl1pPr>
          </a:lstStyle>
          <a:p>
            <a:pPr algn="ctr"/>
            <a:r>
              <a:rPr lang="en-US" sz="1800" dirty="0">
                <a:latin typeface="+mj-lt"/>
              </a:rPr>
              <a:t>grayscale image</a:t>
            </a:r>
            <a:endParaRPr sz="1800" dirty="0">
              <a:latin typeface="+mj-lt"/>
            </a:endParaRPr>
          </a:p>
        </p:txBody>
      </p:sp>
    </p:spTree>
    <p:extLst>
      <p:ext uri="{BB962C8B-B14F-4D97-AF65-F5344CB8AC3E}">
        <p14:creationId xmlns:p14="http://schemas.microsoft.com/office/powerpoint/2010/main" val="2326365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4512" y="2259821"/>
            <a:ext cx="8774977" cy="2889459"/>
            <a:chOff x="246582" y="2000250"/>
            <a:chExt cx="11699969" cy="3852612"/>
          </a:xfrm>
        </p:grpSpPr>
        <p:pic>
          <p:nvPicPr>
            <p:cNvPr id="470" name="grass_gry.jpg" descr="grass_gry.jpg"/>
            <p:cNvPicPr>
              <a:picLocks noChangeAspect="1"/>
            </p:cNvPicPr>
            <p:nvPr/>
          </p:nvPicPr>
          <p:blipFill>
            <a:blip r:embed="rId2"/>
            <a:stretch>
              <a:fillRect/>
            </a:stretch>
          </p:blipFill>
          <p:spPr>
            <a:xfrm>
              <a:off x="246582" y="2000250"/>
              <a:ext cx="5792270" cy="3851860"/>
            </a:xfrm>
            <a:prstGeom prst="rect">
              <a:avLst/>
            </a:prstGeom>
            <a:ln w="12700">
              <a:miter lim="400000"/>
            </a:ln>
          </p:spPr>
        </p:pic>
        <p:pic>
          <p:nvPicPr>
            <p:cNvPr id="471" name="grass_box9.jpg" descr="grass_box9.jpg"/>
            <p:cNvPicPr>
              <a:picLocks noChangeAspect="1"/>
            </p:cNvPicPr>
            <p:nvPr/>
          </p:nvPicPr>
          <p:blipFill>
            <a:blip r:embed="rId3"/>
            <a:stretch>
              <a:fillRect/>
            </a:stretch>
          </p:blipFill>
          <p:spPr>
            <a:xfrm>
              <a:off x="6153150" y="2000250"/>
              <a:ext cx="5793401" cy="3852612"/>
            </a:xfrm>
            <a:prstGeom prst="rect">
              <a:avLst/>
            </a:prstGeom>
            <a:ln w="12700">
              <a:miter lim="400000"/>
            </a:ln>
          </p:spPr>
        </p:pic>
      </p:grpSp>
      <p:sp>
        <p:nvSpPr>
          <p:cNvPr id="4" name="Shape 667"/>
          <p:cNvSpPr>
            <a:spLocks noGrp="1"/>
          </p:cNvSpPr>
          <p:nvPr>
            <p:ph type="title"/>
          </p:nvPr>
        </p:nvSpPr>
        <p:spPr>
          <a:xfrm>
            <a:off x="0" y="857251"/>
            <a:ext cx="9144000" cy="994172"/>
          </a:xfrm>
          <a:prstGeom prst="rect">
            <a:avLst/>
          </a:prstGeom>
        </p:spPr>
        <p:txBody>
          <a:bodyPr/>
          <a:lstStyle/>
          <a:p>
            <a:pPr algn="ctr"/>
            <a:r>
              <a:rPr lang="en-US" dirty="0"/>
              <a:t>Some more realistic examples</a:t>
            </a:r>
            <a:endParaRPr dirty="0"/>
          </a:p>
        </p:txBody>
      </p:sp>
    </p:spTree>
    <p:extLst>
      <p:ext uri="{BB962C8B-B14F-4D97-AF65-F5344CB8AC3E}">
        <p14:creationId xmlns:p14="http://schemas.microsoft.com/office/powerpoint/2010/main" val="189444326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99119" y="1851422"/>
            <a:ext cx="5745763" cy="3744784"/>
            <a:chOff x="2251204" y="928686"/>
            <a:chExt cx="7661017" cy="4993045"/>
          </a:xfrm>
        </p:grpSpPr>
        <p:pic>
          <p:nvPicPr>
            <p:cNvPr id="473" name="building_box11.jpg" descr="building_box11.jpg"/>
            <p:cNvPicPr>
              <a:picLocks noChangeAspect="1"/>
            </p:cNvPicPr>
            <p:nvPr/>
          </p:nvPicPr>
          <p:blipFill>
            <a:blip r:embed="rId2"/>
            <a:stretch>
              <a:fillRect/>
            </a:stretch>
          </p:blipFill>
          <p:spPr>
            <a:xfrm>
              <a:off x="6167438" y="928687"/>
              <a:ext cx="3744783" cy="4993044"/>
            </a:xfrm>
            <a:prstGeom prst="rect">
              <a:avLst/>
            </a:prstGeom>
            <a:ln w="12700">
              <a:miter lim="400000"/>
            </a:ln>
          </p:spPr>
        </p:pic>
        <p:pic>
          <p:nvPicPr>
            <p:cNvPr id="474" name="building_gry.jpg" descr="building_gry.jpg"/>
            <p:cNvPicPr>
              <a:picLocks noChangeAspect="1"/>
            </p:cNvPicPr>
            <p:nvPr/>
          </p:nvPicPr>
          <p:blipFill>
            <a:blip r:embed="rId3"/>
            <a:stretch>
              <a:fillRect/>
            </a:stretch>
          </p:blipFill>
          <p:spPr>
            <a:xfrm>
              <a:off x="2251204" y="928686"/>
              <a:ext cx="3744784" cy="4993045"/>
            </a:xfrm>
            <a:prstGeom prst="rect">
              <a:avLst/>
            </a:prstGeom>
            <a:ln w="12700">
              <a:miter lim="400000"/>
            </a:ln>
          </p:spPr>
        </p:pic>
      </p:grpSp>
      <p:sp>
        <p:nvSpPr>
          <p:cNvPr id="4" name="Shape 667"/>
          <p:cNvSpPr>
            <a:spLocks noGrp="1"/>
          </p:cNvSpPr>
          <p:nvPr>
            <p:ph type="title"/>
          </p:nvPr>
        </p:nvSpPr>
        <p:spPr>
          <a:xfrm>
            <a:off x="0" y="857251"/>
            <a:ext cx="9144000" cy="994172"/>
          </a:xfrm>
          <a:prstGeom prst="rect">
            <a:avLst/>
          </a:prstGeom>
        </p:spPr>
        <p:txBody>
          <a:bodyPr/>
          <a:lstStyle/>
          <a:p>
            <a:pPr algn="ctr"/>
            <a:r>
              <a:rPr lang="en-US" dirty="0"/>
              <a:t>Some more realistic examples</a:t>
            </a:r>
            <a:endParaRPr dirty="0"/>
          </a:p>
        </p:txBody>
      </p:sp>
    </p:spTree>
    <p:extLst>
      <p:ext uri="{BB962C8B-B14F-4D97-AF65-F5344CB8AC3E}">
        <p14:creationId xmlns:p14="http://schemas.microsoft.com/office/powerpoint/2010/main" val="211601273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t>Image filtering</a:t>
            </a:r>
          </a:p>
        </p:txBody>
      </p:sp>
      <p:sp>
        <p:nvSpPr>
          <p:cNvPr id="3" name="Content Placeholder 2"/>
          <p:cNvSpPr>
            <a:spLocks noGrp="1"/>
          </p:cNvSpPr>
          <p:nvPr>
            <p:ph idx="1"/>
          </p:nvPr>
        </p:nvSpPr>
        <p:spPr>
          <a:xfrm>
            <a:off x="228600" y="990600"/>
            <a:ext cx="8686800" cy="5715000"/>
          </a:xfrm>
        </p:spPr>
        <p:txBody>
          <a:bodyPr>
            <a:normAutofit/>
          </a:bodyPr>
          <a:lstStyle/>
          <a:p>
            <a:pPr marL="457200" lvl="1" indent="0" algn="ctr">
              <a:buNone/>
            </a:pPr>
            <a:r>
              <a:rPr lang="en-US" altLang="en-US" dirty="0"/>
              <a:t>Compute function of local neighborhood </a:t>
            </a:r>
            <a:br>
              <a:rPr lang="en-US" altLang="en-US" dirty="0"/>
            </a:br>
            <a:r>
              <a:rPr lang="en-US" altLang="en-US" dirty="0"/>
              <a:t>at each position:</a:t>
            </a:r>
          </a:p>
          <a:p>
            <a:endParaRPr lang="en-US" altLang="en-US" sz="2800" dirty="0"/>
          </a:p>
          <a:p>
            <a:endParaRPr lang="en-US" altLang="en-US" sz="2800" dirty="0"/>
          </a:p>
          <a:p>
            <a:endParaRPr lang="en-US" altLang="en-US" sz="2800" dirty="0"/>
          </a:p>
          <a:p>
            <a:pPr>
              <a:buFont typeface="Arial" panose="020B0604020202020204" pitchFamily="34" charset="0"/>
              <a:buNone/>
            </a:pPr>
            <a:endParaRPr lang="en-US" altLang="en-US" sz="2800" dirty="0"/>
          </a:p>
          <a:p>
            <a:endParaRPr lang="en-US" altLang="en-US" sz="2800" dirty="0"/>
          </a:p>
          <a:p>
            <a:endParaRPr lang="en-US" altLang="en-US" sz="2800" dirty="0"/>
          </a:p>
        </p:txBody>
      </p:sp>
      <p:graphicFrame>
        <p:nvGraphicFramePr>
          <p:cNvPr id="4" name="Object 5"/>
          <p:cNvGraphicFramePr>
            <a:graphicFrameLocks noChangeAspect="1"/>
          </p:cNvGraphicFramePr>
          <p:nvPr/>
        </p:nvGraphicFramePr>
        <p:xfrm>
          <a:off x="2133600" y="2514600"/>
          <a:ext cx="5027613" cy="874713"/>
        </p:xfrm>
        <a:graphic>
          <a:graphicData uri="http://schemas.openxmlformats.org/presentationml/2006/ole">
            <mc:AlternateContent xmlns:mc="http://schemas.openxmlformats.org/markup-compatibility/2006">
              <mc:Choice xmlns:v="urn:schemas-microsoft-com:vml" Requires="v">
                <p:oleObj spid="_x0000_s1057" name="Equation" r:id="rId3" imgW="2044440" imgH="355320" progId="Equation.3">
                  <p:embed/>
                </p:oleObj>
              </mc:Choice>
              <mc:Fallback>
                <p:oleObj name="Equation" r:id="rId3" imgW="2044440" imgH="355320" progId="Equation.3">
                  <p:embed/>
                  <p:pic>
                    <p:nvPicPr>
                      <p:cNvPr id="4" name="Object 5"/>
                      <p:cNvPicPr>
                        <a:picLocks noChangeAspect="1" noChangeArrowheads="1"/>
                      </p:cNvPicPr>
                      <p:nvPr/>
                    </p:nvPicPr>
                    <p:blipFill>
                      <a:blip r:embed="rId4"/>
                      <a:srcRect/>
                      <a:stretch>
                        <a:fillRect/>
                      </a:stretch>
                    </p:blipFill>
                    <p:spPr bwMode="auto">
                      <a:xfrm>
                        <a:off x="2133600" y="2514600"/>
                        <a:ext cx="50276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9"/>
          <p:cNvSpPr/>
          <p:nvPr/>
        </p:nvSpPr>
        <p:spPr>
          <a:xfrm>
            <a:off x="8276856" y="6573913"/>
            <a:ext cx="900118" cy="276999"/>
          </a:xfrm>
          <a:prstGeom prst="rect">
            <a:avLst/>
          </a:prstGeom>
        </p:spPr>
        <p:txBody>
          <a:bodyPr wrap="none">
            <a:spAutoFit/>
          </a:bodyPr>
          <a:lstStyle/>
          <a:p>
            <a:r>
              <a:rPr lang="en-US" sz="1200" dirty="0">
                <a:latin typeface="+mn-lt"/>
              </a:rPr>
              <a:t>James Hays</a:t>
            </a:r>
          </a:p>
        </p:txBody>
      </p:sp>
    </p:spTree>
    <p:extLst>
      <p:ext uri="{BB962C8B-B14F-4D97-AF65-F5344CB8AC3E}">
        <p14:creationId xmlns:p14="http://schemas.microsoft.com/office/powerpoint/2010/main" val="3330017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t>Image filtering</a:t>
            </a:r>
          </a:p>
        </p:txBody>
      </p:sp>
      <p:sp>
        <p:nvSpPr>
          <p:cNvPr id="3" name="Content Placeholder 2"/>
          <p:cNvSpPr>
            <a:spLocks noGrp="1"/>
          </p:cNvSpPr>
          <p:nvPr>
            <p:ph idx="1"/>
          </p:nvPr>
        </p:nvSpPr>
        <p:spPr>
          <a:xfrm>
            <a:off x="457200" y="990600"/>
            <a:ext cx="8229600" cy="2895600"/>
          </a:xfrm>
        </p:spPr>
        <p:txBody>
          <a:bodyPr>
            <a:normAutofit/>
          </a:bodyPr>
          <a:lstStyle/>
          <a:p>
            <a:pPr marL="457200" lvl="1" indent="0" algn="ctr">
              <a:buNone/>
            </a:pPr>
            <a:r>
              <a:rPr lang="en-US" altLang="en-US" dirty="0"/>
              <a:t>Compute function of local neighborhood </a:t>
            </a:r>
            <a:br>
              <a:rPr lang="en-US" altLang="en-US" dirty="0"/>
            </a:br>
            <a:r>
              <a:rPr lang="en-US" altLang="en-US" dirty="0"/>
              <a:t>at each position:</a:t>
            </a:r>
          </a:p>
        </p:txBody>
      </p:sp>
      <p:graphicFrame>
        <p:nvGraphicFramePr>
          <p:cNvPr id="4" name="Object 5"/>
          <p:cNvGraphicFramePr>
            <a:graphicFrameLocks noChangeAspect="1"/>
          </p:cNvGraphicFramePr>
          <p:nvPr/>
        </p:nvGraphicFramePr>
        <p:xfrm>
          <a:off x="2133600" y="2514600"/>
          <a:ext cx="5027613" cy="874713"/>
        </p:xfrm>
        <a:graphic>
          <a:graphicData uri="http://schemas.openxmlformats.org/presentationml/2006/ole">
            <mc:AlternateContent xmlns:mc="http://schemas.openxmlformats.org/markup-compatibility/2006">
              <mc:Choice xmlns:v="urn:schemas-microsoft-com:vml" Requires="v">
                <p:oleObj spid="_x0000_s2081" name="Equation" r:id="rId3" imgW="2044440" imgH="355320" progId="Equation.3">
                  <p:embed/>
                </p:oleObj>
              </mc:Choice>
              <mc:Fallback>
                <p:oleObj name="Equation" r:id="rId3" imgW="2044440" imgH="355320" progId="Equation.3">
                  <p:embed/>
                  <p:pic>
                    <p:nvPicPr>
                      <p:cNvPr id="4" name="Object 5"/>
                      <p:cNvPicPr>
                        <a:picLocks noChangeAspect="1" noChangeArrowheads="1"/>
                      </p:cNvPicPr>
                      <p:nvPr/>
                    </p:nvPicPr>
                    <p:blipFill>
                      <a:blip r:embed="rId4"/>
                      <a:srcRect/>
                      <a:stretch>
                        <a:fillRect/>
                      </a:stretch>
                    </p:blipFill>
                    <p:spPr bwMode="auto">
                      <a:xfrm>
                        <a:off x="2133600" y="2514600"/>
                        <a:ext cx="50276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5"/>
          <p:cNvSpPr txBox="1">
            <a:spLocks noChangeArrowheads="1"/>
          </p:cNvSpPr>
          <p:nvPr/>
        </p:nvSpPr>
        <p:spPr bwMode="auto">
          <a:xfrm>
            <a:off x="5418118" y="2128929"/>
            <a:ext cx="11496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prstClr val="black"/>
                </a:solidFill>
                <a:latin typeface="Courier"/>
              </a:rPr>
              <a:t>I=image</a:t>
            </a:r>
          </a:p>
        </p:txBody>
      </p:sp>
      <p:sp>
        <p:nvSpPr>
          <p:cNvPr id="6" name="TextBox 6"/>
          <p:cNvSpPr txBox="1">
            <a:spLocks noChangeArrowheads="1"/>
          </p:cNvSpPr>
          <p:nvPr/>
        </p:nvSpPr>
        <p:spPr bwMode="auto">
          <a:xfrm>
            <a:off x="3962400" y="2135747"/>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prstClr val="black"/>
                </a:solidFill>
                <a:latin typeface="Courier"/>
              </a:rPr>
              <a:t>f=filter</a:t>
            </a:r>
          </a:p>
        </p:txBody>
      </p:sp>
      <p:sp>
        <p:nvSpPr>
          <p:cNvPr id="7" name="TextBox 6"/>
          <p:cNvSpPr txBox="1">
            <a:spLocks noChangeArrowheads="1"/>
          </p:cNvSpPr>
          <p:nvPr/>
        </p:nvSpPr>
        <p:spPr bwMode="auto">
          <a:xfrm>
            <a:off x="1981200" y="2128373"/>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prstClr val="black"/>
                </a:solidFill>
                <a:latin typeface="Courier"/>
              </a:rPr>
              <a:t>h=output</a:t>
            </a:r>
          </a:p>
        </p:txBody>
      </p:sp>
      <p:sp>
        <p:nvSpPr>
          <p:cNvPr id="8" name="TextBox 5"/>
          <p:cNvSpPr txBox="1">
            <a:spLocks noChangeArrowheads="1"/>
          </p:cNvSpPr>
          <p:nvPr/>
        </p:nvSpPr>
        <p:spPr bwMode="auto">
          <a:xfrm>
            <a:off x="5638800" y="3402760"/>
            <a:ext cx="1976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prstClr val="black"/>
                </a:solidFill>
                <a:latin typeface="Courier"/>
              </a:rPr>
              <a:t>2d </a:t>
            </a:r>
            <a:r>
              <a:rPr lang="en-US" altLang="en-US" dirty="0" err="1">
                <a:solidFill>
                  <a:prstClr val="black"/>
                </a:solidFill>
                <a:latin typeface="Courier"/>
              </a:rPr>
              <a:t>coords</a:t>
            </a:r>
            <a:r>
              <a:rPr lang="en-US" altLang="en-US" dirty="0">
                <a:solidFill>
                  <a:prstClr val="black"/>
                </a:solidFill>
                <a:latin typeface="Courier"/>
              </a:rPr>
              <a:t>=</a:t>
            </a:r>
            <a:r>
              <a:rPr lang="en-US" altLang="en-US" dirty="0" err="1">
                <a:solidFill>
                  <a:prstClr val="black"/>
                </a:solidFill>
                <a:latin typeface="Courier"/>
              </a:rPr>
              <a:t>m,n</a:t>
            </a:r>
            <a:endParaRPr lang="en-US" altLang="en-US" dirty="0">
              <a:solidFill>
                <a:prstClr val="black"/>
              </a:solidFill>
              <a:latin typeface="Courier"/>
            </a:endParaRPr>
          </a:p>
        </p:txBody>
      </p:sp>
      <p:sp>
        <p:nvSpPr>
          <p:cNvPr id="9" name="TextBox 5"/>
          <p:cNvSpPr txBox="1">
            <a:spLocks noChangeArrowheads="1"/>
          </p:cNvSpPr>
          <p:nvPr/>
        </p:nvSpPr>
        <p:spPr bwMode="auto">
          <a:xfrm>
            <a:off x="3498426" y="3389313"/>
            <a:ext cx="1976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prstClr val="black"/>
                </a:solidFill>
                <a:latin typeface="Courier"/>
              </a:rPr>
              <a:t>2d </a:t>
            </a:r>
            <a:r>
              <a:rPr lang="en-US" altLang="en-US" dirty="0" err="1">
                <a:solidFill>
                  <a:prstClr val="black"/>
                </a:solidFill>
                <a:latin typeface="Courier"/>
              </a:rPr>
              <a:t>coords</a:t>
            </a:r>
            <a:r>
              <a:rPr lang="en-US" altLang="en-US" dirty="0">
                <a:solidFill>
                  <a:prstClr val="black"/>
                </a:solidFill>
                <a:latin typeface="Courier"/>
              </a:rPr>
              <a:t>=</a:t>
            </a:r>
            <a:r>
              <a:rPr lang="en-US" altLang="en-US" dirty="0" err="1">
                <a:solidFill>
                  <a:prstClr val="black"/>
                </a:solidFill>
                <a:latin typeface="Courier"/>
              </a:rPr>
              <a:t>k,l</a:t>
            </a:r>
            <a:endParaRPr lang="en-US" altLang="en-US" dirty="0">
              <a:solidFill>
                <a:prstClr val="black"/>
              </a:solidFill>
              <a:latin typeface="Courier"/>
            </a:endParaRPr>
          </a:p>
        </p:txBody>
      </p:sp>
      <p:sp>
        <p:nvSpPr>
          <p:cNvPr id="20" name="TextBox 19"/>
          <p:cNvSpPr txBox="1"/>
          <p:nvPr/>
        </p:nvSpPr>
        <p:spPr>
          <a:xfrm>
            <a:off x="1985682" y="4114800"/>
            <a:ext cx="1447800" cy="1107996"/>
          </a:xfrm>
          <a:prstGeom prst="rect">
            <a:avLst/>
          </a:prstGeom>
          <a:noFill/>
        </p:spPr>
        <p:txBody>
          <a:bodyPr wrap="square" rtlCol="0">
            <a:spAutoFit/>
          </a:bodyPr>
          <a:lstStyle/>
          <a:p>
            <a:r>
              <a:rPr lang="en-US" sz="6600" dirty="0"/>
              <a:t>[   ]</a:t>
            </a:r>
          </a:p>
        </p:txBody>
      </p:sp>
      <p:sp>
        <p:nvSpPr>
          <p:cNvPr id="22" name="TextBox 21"/>
          <p:cNvSpPr txBox="1"/>
          <p:nvPr/>
        </p:nvSpPr>
        <p:spPr>
          <a:xfrm>
            <a:off x="5418118" y="4114800"/>
            <a:ext cx="1447800" cy="1107996"/>
          </a:xfrm>
          <a:prstGeom prst="rect">
            <a:avLst/>
          </a:prstGeom>
          <a:noFill/>
        </p:spPr>
        <p:txBody>
          <a:bodyPr wrap="square" rtlCol="0">
            <a:spAutoFit/>
          </a:bodyPr>
          <a:lstStyle/>
          <a:p>
            <a:r>
              <a:rPr lang="en-US" sz="6600" dirty="0"/>
              <a:t>[   ]</a:t>
            </a:r>
          </a:p>
        </p:txBody>
      </p:sp>
      <p:sp>
        <p:nvSpPr>
          <p:cNvPr id="23" name="TextBox 22"/>
          <p:cNvSpPr txBox="1"/>
          <p:nvPr/>
        </p:nvSpPr>
        <p:spPr>
          <a:xfrm>
            <a:off x="4191000" y="4255061"/>
            <a:ext cx="946300" cy="400110"/>
          </a:xfrm>
          <a:prstGeom prst="rect">
            <a:avLst/>
          </a:prstGeom>
          <a:noFill/>
        </p:spPr>
        <p:txBody>
          <a:bodyPr wrap="square" rtlCol="0">
            <a:spAutoFit/>
          </a:bodyPr>
          <a:lstStyle/>
          <a:p>
            <a:r>
              <a:rPr lang="en-US" sz="2000" dirty="0"/>
              <a:t>[   ]</a:t>
            </a:r>
          </a:p>
        </p:txBody>
      </p:sp>
    </p:spTree>
    <p:extLst>
      <p:ext uri="{BB962C8B-B14F-4D97-AF65-F5344CB8AC3E}">
        <p14:creationId xmlns:p14="http://schemas.microsoft.com/office/powerpoint/2010/main" val="4819351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533400" y="1981200"/>
            <a:ext cx="4191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800" dirty="0">
                <a:solidFill>
                  <a:prstClr val="black"/>
                </a:solidFill>
              </a:rPr>
              <a:t>What does it do?</a:t>
            </a:r>
          </a:p>
          <a:p>
            <a:pPr eaLnBrk="1" hangingPunct="1">
              <a:spcBef>
                <a:spcPct val="20000"/>
              </a:spcBef>
              <a:buFontTx/>
              <a:buChar char="•"/>
            </a:pPr>
            <a:r>
              <a:rPr lang="en-US" altLang="en-US" sz="2400" dirty="0">
                <a:solidFill>
                  <a:prstClr val="black"/>
                </a:solidFill>
              </a:rPr>
              <a:t>Replaces each pixel with an average of its neighborhood</a:t>
            </a:r>
            <a:endParaRPr lang="en-US" altLang="en-US" sz="2000" dirty="0">
              <a:solidFill>
                <a:prstClr val="black"/>
              </a:solidFill>
            </a:endParaRPr>
          </a:p>
          <a:p>
            <a:pPr eaLnBrk="1" hangingPunct="1">
              <a:spcBef>
                <a:spcPct val="20000"/>
              </a:spcBef>
              <a:buFontTx/>
              <a:buChar char="•"/>
            </a:pPr>
            <a:endParaRPr lang="en-US" altLang="en-US" sz="2000" dirty="0">
              <a:solidFill>
                <a:prstClr val="black"/>
              </a:solidFill>
            </a:endParaRPr>
          </a:p>
          <a:p>
            <a:pPr eaLnBrk="1" hangingPunct="1">
              <a:spcBef>
                <a:spcPct val="20000"/>
              </a:spcBef>
              <a:buFontTx/>
              <a:buChar char="•"/>
            </a:pPr>
            <a:r>
              <a:rPr lang="en-US" altLang="en-US" sz="2400" dirty="0">
                <a:solidFill>
                  <a:prstClr val="black"/>
                </a:solidFill>
              </a:rPr>
              <a:t>Achieve smoothing effect (remove ‘sharp’ features)</a:t>
            </a:r>
          </a:p>
          <a:p>
            <a:pPr marL="0" indent="0" eaLnBrk="1" hangingPunct="1">
              <a:spcBef>
                <a:spcPct val="20000"/>
              </a:spcBef>
            </a:pPr>
            <a:endParaRPr lang="en-US" altLang="en-US" sz="2400" dirty="0">
              <a:solidFill>
                <a:prstClr val="black"/>
              </a:solidFill>
            </a:endParaRPr>
          </a:p>
        </p:txBody>
      </p:sp>
      <p:grpSp>
        <p:nvGrpSpPr>
          <p:cNvPr id="44035" name="Group 4"/>
          <p:cNvGrpSpPr>
            <a:grpSpLocks/>
          </p:cNvGrpSpPr>
          <p:nvPr/>
        </p:nvGrpSpPr>
        <p:grpSpPr bwMode="auto">
          <a:xfrm>
            <a:off x="5486400" y="2514600"/>
            <a:ext cx="2274888" cy="1803400"/>
            <a:chOff x="3799" y="2064"/>
            <a:chExt cx="1433" cy="1136"/>
          </a:xfrm>
        </p:grpSpPr>
        <p:grpSp>
          <p:nvGrpSpPr>
            <p:cNvPr id="44039" name="Group 5"/>
            <p:cNvGrpSpPr>
              <a:grpSpLocks/>
            </p:cNvGrpSpPr>
            <p:nvPr/>
          </p:nvGrpSpPr>
          <p:grpSpPr bwMode="auto">
            <a:xfrm>
              <a:off x="4080" y="2064"/>
              <a:ext cx="1152" cy="1136"/>
              <a:chOff x="144" y="144"/>
              <a:chExt cx="1152" cy="1136"/>
            </a:xfrm>
          </p:grpSpPr>
          <p:sp>
            <p:nvSpPr>
              <p:cNvPr id="44041"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2"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3"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4"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5"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6"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7"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8"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9"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50"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1"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2"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3"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4"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5"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6"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7"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44040" name="Picture 23" descr="txp_fig"/>
            <p:cNvPicPr>
              <a:picLocks noChangeAspect="1" noChangeArrowheads="1"/>
            </p:cNvPicPr>
            <p:nvPr>
              <p:custDataLst>
                <p:tags r:id="rId2"/>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36" name="Text Box 24"/>
          <p:cNvSpPr txBox="1">
            <a:spLocks noChangeArrowheads="1"/>
          </p:cNvSpPr>
          <p:nvPr/>
        </p:nvSpPr>
        <p:spPr bwMode="auto">
          <a:xfrm>
            <a:off x="6019800" y="6400800"/>
            <a:ext cx="3019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solidFill>
                  <a:prstClr val="black"/>
                </a:solidFill>
              </a:rPr>
              <a:t>Slide credit: David Lowe (UBC)</a:t>
            </a:r>
          </a:p>
        </p:txBody>
      </p:sp>
      <p:graphicFrame>
        <p:nvGraphicFramePr>
          <p:cNvPr id="44037" name="Object 25"/>
          <p:cNvGraphicFramePr>
            <a:graphicFrameLocks noChangeAspect="1"/>
          </p:cNvGraphicFramePr>
          <p:nvPr>
            <p:extLst>
              <p:ext uri="{D42A27DB-BD31-4B8C-83A1-F6EECF244321}">
                <p14:modId xmlns:p14="http://schemas.microsoft.com/office/powerpoint/2010/main" val="359042306"/>
              </p:ext>
            </p:extLst>
          </p:nvPr>
        </p:nvGraphicFramePr>
        <p:xfrm>
          <a:off x="6354763" y="1752600"/>
          <a:ext cx="1090612" cy="563563"/>
        </p:xfrm>
        <a:graphic>
          <a:graphicData uri="http://schemas.openxmlformats.org/presentationml/2006/ole">
            <mc:AlternateContent xmlns:mc="http://schemas.openxmlformats.org/markup-compatibility/2006">
              <mc:Choice xmlns:v="urn:schemas-microsoft-com:vml" Requires="v">
                <p:oleObj spid="_x0000_s12321" name="Equation" r:id="rId5" imgW="393480" imgH="203040" progId="Equation.3">
                  <p:embed/>
                </p:oleObj>
              </mc:Choice>
              <mc:Fallback>
                <p:oleObj name="Equation" r:id="rId5" imgW="393480" imgH="203040" progId="Equation.3">
                  <p:embed/>
                  <p:pic>
                    <p:nvPicPr>
                      <p:cNvPr id="0" name=""/>
                      <p:cNvPicPr>
                        <a:picLocks noChangeAspect="1" noChangeArrowheads="1"/>
                      </p:cNvPicPr>
                      <p:nvPr/>
                    </p:nvPicPr>
                    <p:blipFill>
                      <a:blip r:embed="rId6"/>
                      <a:srcRect/>
                      <a:stretch>
                        <a:fillRect/>
                      </a:stretch>
                    </p:blipFill>
                    <p:spPr bwMode="auto">
                      <a:xfrm>
                        <a:off x="6354763" y="1752600"/>
                        <a:ext cx="1090612"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ectangle 16"/>
          <p:cNvSpPr txBox="1">
            <a:spLocks noChangeArrowheads="1"/>
          </p:cNvSpPr>
          <p:nvPr/>
        </p:nvSpPr>
        <p:spPr>
          <a:xfrm>
            <a:off x="457200" y="0"/>
            <a:ext cx="8229600" cy="1143000"/>
          </a:xfrm>
          <a:prstGeom prst="rect">
            <a:avLst/>
          </a:prstGeom>
          <a:noFill/>
        </p:spPr>
        <p:txBody>
          <a:bodyPr/>
          <a:lstStyle/>
          <a:p>
            <a:pPr>
              <a:defRPr/>
            </a:pPr>
            <a:r>
              <a:rPr lang="en-US" sz="3600" dirty="0">
                <a:solidFill>
                  <a:prstClr val="black"/>
                </a:solidFill>
                <a:latin typeface="Calibri"/>
                <a:cs typeface="Arial" panose="020B0604020202020204" pitchFamily="34" charset="0"/>
              </a:rPr>
              <a:t>Box Filter</a:t>
            </a:r>
          </a:p>
        </p:txBody>
      </p:sp>
    </p:spTree>
    <p:extLst>
      <p:ext uri="{BB962C8B-B14F-4D97-AF65-F5344CB8AC3E}">
        <p14:creationId xmlns:p14="http://schemas.microsoft.com/office/powerpoint/2010/main" val="6676559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533400" y="1981200"/>
            <a:ext cx="4191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800" dirty="0">
                <a:solidFill>
                  <a:prstClr val="black"/>
                </a:solidFill>
              </a:rPr>
              <a:t>What does it do?</a:t>
            </a:r>
          </a:p>
          <a:p>
            <a:pPr eaLnBrk="1" hangingPunct="1">
              <a:spcBef>
                <a:spcPct val="20000"/>
              </a:spcBef>
              <a:buFontTx/>
              <a:buChar char="•"/>
            </a:pPr>
            <a:r>
              <a:rPr lang="en-US" altLang="en-US" sz="2400" dirty="0">
                <a:solidFill>
                  <a:prstClr val="black"/>
                </a:solidFill>
              </a:rPr>
              <a:t>Replaces each pixel with an average of its neighborhood</a:t>
            </a:r>
            <a:endParaRPr lang="en-US" altLang="en-US" sz="2000" dirty="0">
              <a:solidFill>
                <a:prstClr val="black"/>
              </a:solidFill>
            </a:endParaRPr>
          </a:p>
          <a:p>
            <a:pPr eaLnBrk="1" hangingPunct="1">
              <a:spcBef>
                <a:spcPct val="20000"/>
              </a:spcBef>
              <a:buFontTx/>
              <a:buChar char="•"/>
            </a:pPr>
            <a:endParaRPr lang="en-US" altLang="en-US" sz="2000" dirty="0">
              <a:solidFill>
                <a:prstClr val="black"/>
              </a:solidFill>
            </a:endParaRPr>
          </a:p>
          <a:p>
            <a:pPr eaLnBrk="1" hangingPunct="1">
              <a:spcBef>
                <a:spcPct val="20000"/>
              </a:spcBef>
              <a:buFontTx/>
              <a:buChar char="•"/>
            </a:pPr>
            <a:r>
              <a:rPr lang="en-US" altLang="en-US" sz="2400" dirty="0">
                <a:solidFill>
                  <a:prstClr val="black"/>
                </a:solidFill>
              </a:rPr>
              <a:t>Achieve smoothing effect (remove ‘sharp’ features)</a:t>
            </a:r>
          </a:p>
          <a:p>
            <a:pPr eaLnBrk="1" hangingPunct="1">
              <a:spcBef>
                <a:spcPct val="20000"/>
              </a:spcBef>
              <a:buFontTx/>
              <a:buChar char="•"/>
            </a:pPr>
            <a:endParaRPr lang="en-US" altLang="en-US" sz="2400" dirty="0">
              <a:solidFill>
                <a:prstClr val="black"/>
              </a:solidFill>
            </a:endParaRPr>
          </a:p>
          <a:p>
            <a:pPr eaLnBrk="1" hangingPunct="1">
              <a:spcBef>
                <a:spcPct val="20000"/>
              </a:spcBef>
              <a:buFontTx/>
              <a:buChar char="•"/>
            </a:pPr>
            <a:r>
              <a:rPr lang="en-US" altLang="en-US" sz="2400" dirty="0">
                <a:solidFill>
                  <a:prstClr val="black"/>
                </a:solidFill>
              </a:rPr>
              <a:t>Why does it sum to one?</a:t>
            </a:r>
          </a:p>
          <a:p>
            <a:pPr marL="0" indent="0" eaLnBrk="1" hangingPunct="1">
              <a:spcBef>
                <a:spcPct val="20000"/>
              </a:spcBef>
            </a:pPr>
            <a:endParaRPr lang="en-US" altLang="en-US" sz="2400" dirty="0">
              <a:solidFill>
                <a:prstClr val="black"/>
              </a:solidFill>
            </a:endParaRPr>
          </a:p>
        </p:txBody>
      </p:sp>
      <p:grpSp>
        <p:nvGrpSpPr>
          <p:cNvPr id="44035" name="Group 4"/>
          <p:cNvGrpSpPr>
            <a:grpSpLocks/>
          </p:cNvGrpSpPr>
          <p:nvPr/>
        </p:nvGrpSpPr>
        <p:grpSpPr bwMode="auto">
          <a:xfrm>
            <a:off x="5486400" y="2514600"/>
            <a:ext cx="2274888" cy="1803400"/>
            <a:chOff x="3799" y="2064"/>
            <a:chExt cx="1433" cy="1136"/>
          </a:xfrm>
        </p:grpSpPr>
        <p:grpSp>
          <p:nvGrpSpPr>
            <p:cNvPr id="44039" name="Group 5"/>
            <p:cNvGrpSpPr>
              <a:grpSpLocks/>
            </p:cNvGrpSpPr>
            <p:nvPr/>
          </p:nvGrpSpPr>
          <p:grpSpPr bwMode="auto">
            <a:xfrm>
              <a:off x="4080" y="2064"/>
              <a:ext cx="1152" cy="1136"/>
              <a:chOff x="144" y="144"/>
              <a:chExt cx="1152" cy="1136"/>
            </a:xfrm>
          </p:grpSpPr>
          <p:sp>
            <p:nvSpPr>
              <p:cNvPr id="44041"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2"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3"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4"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5"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6"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7"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8"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9"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50"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1"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2"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3"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4"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5"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6"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7"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44040" name="Picture 23" descr="txp_fig"/>
            <p:cNvPicPr>
              <a:picLocks noChangeAspect="1" noChangeArrowheads="1"/>
            </p:cNvPicPr>
            <p:nvPr>
              <p:custDataLst>
                <p:tags r:id="rId2"/>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36" name="Text Box 24"/>
          <p:cNvSpPr txBox="1">
            <a:spLocks noChangeArrowheads="1"/>
          </p:cNvSpPr>
          <p:nvPr/>
        </p:nvSpPr>
        <p:spPr bwMode="auto">
          <a:xfrm>
            <a:off x="6019800" y="6400800"/>
            <a:ext cx="3019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solidFill>
                  <a:prstClr val="black"/>
                </a:solidFill>
              </a:rPr>
              <a:t>Slide credit: David Lowe (UBC)</a:t>
            </a:r>
          </a:p>
        </p:txBody>
      </p:sp>
      <p:graphicFrame>
        <p:nvGraphicFramePr>
          <p:cNvPr id="44037" name="Object 25"/>
          <p:cNvGraphicFramePr>
            <a:graphicFrameLocks noChangeAspect="1"/>
          </p:cNvGraphicFramePr>
          <p:nvPr>
            <p:extLst>
              <p:ext uri="{D42A27DB-BD31-4B8C-83A1-F6EECF244321}">
                <p14:modId xmlns:p14="http://schemas.microsoft.com/office/powerpoint/2010/main" val="2907849639"/>
              </p:ext>
            </p:extLst>
          </p:nvPr>
        </p:nvGraphicFramePr>
        <p:xfrm>
          <a:off x="6354763" y="1752600"/>
          <a:ext cx="1090612" cy="563563"/>
        </p:xfrm>
        <a:graphic>
          <a:graphicData uri="http://schemas.openxmlformats.org/presentationml/2006/ole">
            <mc:AlternateContent xmlns:mc="http://schemas.openxmlformats.org/markup-compatibility/2006">
              <mc:Choice xmlns:v="urn:schemas-microsoft-com:vml" Requires="v">
                <p:oleObj spid="_x0000_s13345" name="Equation" r:id="rId5" imgW="393480" imgH="203040" progId="Equation.3">
                  <p:embed/>
                </p:oleObj>
              </mc:Choice>
              <mc:Fallback>
                <p:oleObj name="Equation" r:id="rId5" imgW="393480" imgH="203040" progId="Equation.3">
                  <p:embed/>
                  <p:pic>
                    <p:nvPicPr>
                      <p:cNvPr id="44037" name="Object 25"/>
                      <p:cNvPicPr>
                        <a:picLocks noChangeAspect="1" noChangeArrowheads="1"/>
                      </p:cNvPicPr>
                      <p:nvPr/>
                    </p:nvPicPr>
                    <p:blipFill>
                      <a:blip r:embed="rId6"/>
                      <a:srcRect/>
                      <a:stretch>
                        <a:fillRect/>
                      </a:stretch>
                    </p:blipFill>
                    <p:spPr bwMode="auto">
                      <a:xfrm>
                        <a:off x="6354763" y="1752600"/>
                        <a:ext cx="1090612"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ectangle 16"/>
          <p:cNvSpPr txBox="1">
            <a:spLocks noChangeArrowheads="1"/>
          </p:cNvSpPr>
          <p:nvPr/>
        </p:nvSpPr>
        <p:spPr>
          <a:xfrm>
            <a:off x="457200" y="0"/>
            <a:ext cx="8229600" cy="1143000"/>
          </a:xfrm>
          <a:prstGeom prst="rect">
            <a:avLst/>
          </a:prstGeom>
          <a:noFill/>
        </p:spPr>
        <p:txBody>
          <a:bodyPr/>
          <a:lstStyle/>
          <a:p>
            <a:pPr>
              <a:defRPr/>
            </a:pPr>
            <a:r>
              <a:rPr lang="en-US" sz="3600" dirty="0">
                <a:solidFill>
                  <a:prstClr val="black"/>
                </a:solidFill>
                <a:latin typeface="Calibri"/>
                <a:cs typeface="Arial" panose="020B0604020202020204" pitchFamily="34" charset="0"/>
              </a:rPr>
              <a:t>Box Filter</a:t>
            </a:r>
          </a:p>
        </p:txBody>
      </p:sp>
    </p:spTree>
    <p:extLst>
      <p:ext uri="{BB962C8B-B14F-4D97-AF65-F5344CB8AC3E}">
        <p14:creationId xmlns:p14="http://schemas.microsoft.com/office/powerpoint/2010/main" val="306706458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0"/>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286000"/>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19050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Smoothing with box filter</a:t>
            </a:r>
          </a:p>
        </p:txBody>
      </p:sp>
      <p:sp>
        <p:nvSpPr>
          <p:cNvPr id="6" name="Rectangle 5"/>
          <p:cNvSpPr/>
          <p:nvPr/>
        </p:nvSpPr>
        <p:spPr>
          <a:xfrm>
            <a:off x="8243882" y="14177"/>
            <a:ext cx="901529" cy="276999"/>
          </a:xfrm>
          <a:prstGeom prst="rect">
            <a:avLst/>
          </a:prstGeom>
        </p:spPr>
        <p:txBody>
          <a:bodyPr wrap="none">
            <a:spAutoFit/>
          </a:bodyPr>
          <a:lstStyle/>
          <a:p>
            <a:r>
              <a:rPr lang="en-US" sz="1200" dirty="0">
                <a:latin typeface="+mn-lt"/>
              </a:rPr>
              <a:t>David Lowe</a:t>
            </a:r>
          </a:p>
        </p:txBody>
      </p:sp>
      <p:grpSp>
        <p:nvGrpSpPr>
          <p:cNvPr id="7" name="Group 4">
            <a:extLst>
              <a:ext uri="{FF2B5EF4-FFF2-40B4-BE49-F238E27FC236}">
                <a16:creationId xmlns:a16="http://schemas.microsoft.com/office/drawing/2014/main" id="{8D353E76-0361-4454-8372-05194C35BF5E}"/>
              </a:ext>
            </a:extLst>
          </p:cNvPr>
          <p:cNvGrpSpPr>
            <a:grpSpLocks/>
          </p:cNvGrpSpPr>
          <p:nvPr/>
        </p:nvGrpSpPr>
        <p:grpSpPr bwMode="auto">
          <a:xfrm>
            <a:off x="6375059" y="679450"/>
            <a:ext cx="1865948" cy="1479216"/>
            <a:chOff x="3799" y="2064"/>
            <a:chExt cx="1433" cy="1136"/>
          </a:xfrm>
        </p:grpSpPr>
        <p:grpSp>
          <p:nvGrpSpPr>
            <p:cNvPr id="8" name="Group 5">
              <a:extLst>
                <a:ext uri="{FF2B5EF4-FFF2-40B4-BE49-F238E27FC236}">
                  <a16:creationId xmlns:a16="http://schemas.microsoft.com/office/drawing/2014/main" id="{CA26B3DF-1580-4805-AD92-91DB65ABAC48}"/>
                </a:ext>
              </a:extLst>
            </p:cNvPr>
            <p:cNvGrpSpPr>
              <a:grpSpLocks/>
            </p:cNvGrpSpPr>
            <p:nvPr/>
          </p:nvGrpSpPr>
          <p:grpSpPr bwMode="auto">
            <a:xfrm>
              <a:off x="4080" y="2064"/>
              <a:ext cx="1152" cy="1136"/>
              <a:chOff x="144" y="144"/>
              <a:chExt cx="1152" cy="1136"/>
            </a:xfrm>
          </p:grpSpPr>
          <p:sp>
            <p:nvSpPr>
              <p:cNvPr id="10" name="Rectangle 6">
                <a:extLst>
                  <a:ext uri="{FF2B5EF4-FFF2-40B4-BE49-F238E27FC236}">
                    <a16:creationId xmlns:a16="http://schemas.microsoft.com/office/drawing/2014/main" id="{88EA748A-8336-4678-985B-AC7AA585D72E}"/>
                  </a:ext>
                </a:extLst>
              </p:cNvPr>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z="2000">
                    <a:solidFill>
                      <a:prstClr val="black"/>
                    </a:solidFill>
                  </a:rPr>
                  <a:t>1</a:t>
                </a:r>
              </a:p>
            </p:txBody>
          </p:sp>
          <p:sp>
            <p:nvSpPr>
              <p:cNvPr id="11" name="Rectangle 7">
                <a:extLst>
                  <a:ext uri="{FF2B5EF4-FFF2-40B4-BE49-F238E27FC236}">
                    <a16:creationId xmlns:a16="http://schemas.microsoft.com/office/drawing/2014/main" id="{BB1A8A74-BBC6-4681-84D8-EA4B7136D9D3}"/>
                  </a:ext>
                </a:extLst>
              </p:cNvPr>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z="2000">
                    <a:solidFill>
                      <a:prstClr val="black"/>
                    </a:solidFill>
                  </a:rPr>
                  <a:t>1</a:t>
                </a:r>
              </a:p>
            </p:txBody>
          </p:sp>
          <p:sp>
            <p:nvSpPr>
              <p:cNvPr id="12" name="Rectangle 8">
                <a:extLst>
                  <a:ext uri="{FF2B5EF4-FFF2-40B4-BE49-F238E27FC236}">
                    <a16:creationId xmlns:a16="http://schemas.microsoft.com/office/drawing/2014/main" id="{73904A2F-A932-4215-A74E-EE8F3F7665C2}"/>
                  </a:ext>
                </a:extLst>
              </p:cNvPr>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z="2000">
                    <a:solidFill>
                      <a:prstClr val="black"/>
                    </a:solidFill>
                  </a:rPr>
                  <a:t>1</a:t>
                </a:r>
              </a:p>
            </p:txBody>
          </p:sp>
          <p:sp>
            <p:nvSpPr>
              <p:cNvPr id="13" name="Rectangle 9">
                <a:extLst>
                  <a:ext uri="{FF2B5EF4-FFF2-40B4-BE49-F238E27FC236}">
                    <a16:creationId xmlns:a16="http://schemas.microsoft.com/office/drawing/2014/main" id="{366285FE-1C75-4AD4-99F7-5CDD3F2E7D81}"/>
                  </a:ext>
                </a:extLst>
              </p:cNvPr>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z="2000">
                    <a:solidFill>
                      <a:prstClr val="black"/>
                    </a:solidFill>
                  </a:rPr>
                  <a:t>1</a:t>
                </a:r>
              </a:p>
            </p:txBody>
          </p:sp>
          <p:sp>
            <p:nvSpPr>
              <p:cNvPr id="14" name="Rectangle 10">
                <a:extLst>
                  <a:ext uri="{FF2B5EF4-FFF2-40B4-BE49-F238E27FC236}">
                    <a16:creationId xmlns:a16="http://schemas.microsoft.com/office/drawing/2014/main" id="{EC4F2F7B-5977-4695-988F-2DE8994D796B}"/>
                  </a:ext>
                </a:extLst>
              </p:cNvPr>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z="2000" dirty="0">
                    <a:solidFill>
                      <a:prstClr val="black"/>
                    </a:solidFill>
                  </a:rPr>
                  <a:t>1</a:t>
                </a:r>
              </a:p>
            </p:txBody>
          </p:sp>
          <p:sp>
            <p:nvSpPr>
              <p:cNvPr id="15" name="Rectangle 11">
                <a:extLst>
                  <a:ext uri="{FF2B5EF4-FFF2-40B4-BE49-F238E27FC236}">
                    <a16:creationId xmlns:a16="http://schemas.microsoft.com/office/drawing/2014/main" id="{9B23EC65-0C64-42F0-BC09-1E8C885E85E9}"/>
                  </a:ext>
                </a:extLst>
              </p:cNvPr>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z="2000">
                    <a:solidFill>
                      <a:prstClr val="black"/>
                    </a:solidFill>
                  </a:rPr>
                  <a:t>1</a:t>
                </a:r>
              </a:p>
            </p:txBody>
          </p:sp>
          <p:sp>
            <p:nvSpPr>
              <p:cNvPr id="16" name="Rectangle 12">
                <a:extLst>
                  <a:ext uri="{FF2B5EF4-FFF2-40B4-BE49-F238E27FC236}">
                    <a16:creationId xmlns:a16="http://schemas.microsoft.com/office/drawing/2014/main" id="{D50B5424-EDA6-407B-97D3-9BD6CEBD1E24}"/>
                  </a:ext>
                </a:extLst>
              </p:cNvPr>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z="2000">
                    <a:solidFill>
                      <a:prstClr val="black"/>
                    </a:solidFill>
                  </a:rPr>
                  <a:t>1</a:t>
                </a:r>
              </a:p>
            </p:txBody>
          </p:sp>
          <p:sp>
            <p:nvSpPr>
              <p:cNvPr id="17" name="Rectangle 13">
                <a:extLst>
                  <a:ext uri="{FF2B5EF4-FFF2-40B4-BE49-F238E27FC236}">
                    <a16:creationId xmlns:a16="http://schemas.microsoft.com/office/drawing/2014/main" id="{ADDAAD17-1AA4-4D68-890E-9DACE9D9E1D2}"/>
                  </a:ext>
                </a:extLst>
              </p:cNvPr>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z="2000">
                    <a:solidFill>
                      <a:prstClr val="black"/>
                    </a:solidFill>
                  </a:rPr>
                  <a:t>1</a:t>
                </a:r>
              </a:p>
            </p:txBody>
          </p:sp>
          <p:sp>
            <p:nvSpPr>
              <p:cNvPr id="18" name="Rectangle 14">
                <a:extLst>
                  <a:ext uri="{FF2B5EF4-FFF2-40B4-BE49-F238E27FC236}">
                    <a16:creationId xmlns:a16="http://schemas.microsoft.com/office/drawing/2014/main" id="{B01A6FAF-36EB-4978-A2F0-7B9D52426402}"/>
                  </a:ext>
                </a:extLst>
              </p:cNvPr>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z="2000">
                    <a:solidFill>
                      <a:prstClr val="black"/>
                    </a:solidFill>
                  </a:rPr>
                  <a:t>1</a:t>
                </a:r>
              </a:p>
            </p:txBody>
          </p:sp>
          <p:sp>
            <p:nvSpPr>
              <p:cNvPr id="19" name="Line 15">
                <a:extLst>
                  <a:ext uri="{FF2B5EF4-FFF2-40B4-BE49-F238E27FC236}">
                    <a16:creationId xmlns:a16="http://schemas.microsoft.com/office/drawing/2014/main" id="{83003923-00A0-4410-BDD9-E3FC7894DA02}"/>
                  </a:ext>
                </a:extLst>
              </p:cNvPr>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fontAlgn="base">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0" name="Line 16">
                <a:extLst>
                  <a:ext uri="{FF2B5EF4-FFF2-40B4-BE49-F238E27FC236}">
                    <a16:creationId xmlns:a16="http://schemas.microsoft.com/office/drawing/2014/main" id="{AF57C6FA-419C-4E77-AA61-F50E2F8541D2}"/>
                  </a:ext>
                </a:extLst>
              </p:cNvPr>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fontAlgn="base">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1" name="Line 17">
                <a:extLst>
                  <a:ext uri="{FF2B5EF4-FFF2-40B4-BE49-F238E27FC236}">
                    <a16:creationId xmlns:a16="http://schemas.microsoft.com/office/drawing/2014/main" id="{6F6E8279-02E3-40DD-971B-A7D9DFD7EBE1}"/>
                  </a:ext>
                </a:extLst>
              </p:cNvPr>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fontAlgn="base">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2" name="Line 18">
                <a:extLst>
                  <a:ext uri="{FF2B5EF4-FFF2-40B4-BE49-F238E27FC236}">
                    <a16:creationId xmlns:a16="http://schemas.microsoft.com/office/drawing/2014/main" id="{1999BA2F-7454-4436-B2C2-ACA271B18DCF}"/>
                  </a:ext>
                </a:extLst>
              </p:cNvPr>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fontAlgn="base">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3" name="Line 19">
                <a:extLst>
                  <a:ext uri="{FF2B5EF4-FFF2-40B4-BE49-F238E27FC236}">
                    <a16:creationId xmlns:a16="http://schemas.microsoft.com/office/drawing/2014/main" id="{A19EDA5B-FAFD-4D79-9CA9-2DFA005B63FF}"/>
                  </a:ext>
                </a:extLst>
              </p:cNvPr>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fontAlgn="base">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4" name="Line 20">
                <a:extLst>
                  <a:ext uri="{FF2B5EF4-FFF2-40B4-BE49-F238E27FC236}">
                    <a16:creationId xmlns:a16="http://schemas.microsoft.com/office/drawing/2014/main" id="{AE3069D0-5CA2-48DC-A6B9-5D89280A7AAD}"/>
                  </a:ext>
                </a:extLst>
              </p:cNvPr>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fontAlgn="base">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5" name="Line 21">
                <a:extLst>
                  <a:ext uri="{FF2B5EF4-FFF2-40B4-BE49-F238E27FC236}">
                    <a16:creationId xmlns:a16="http://schemas.microsoft.com/office/drawing/2014/main" id="{9FFC09BE-4B85-4F7C-B5A5-37F5A3285B7E}"/>
                  </a:ext>
                </a:extLst>
              </p:cNvPr>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fontAlgn="base">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6" name="Line 22">
                <a:extLst>
                  <a:ext uri="{FF2B5EF4-FFF2-40B4-BE49-F238E27FC236}">
                    <a16:creationId xmlns:a16="http://schemas.microsoft.com/office/drawing/2014/main" id="{1AA65BA8-D25B-47CD-A99D-5D9F4487FDC4}"/>
                  </a:ext>
                </a:extLst>
              </p:cNvPr>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fontAlgn="base">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grpSp>
        <p:pic>
          <p:nvPicPr>
            <p:cNvPr id="9" name="Picture 23" descr="txp_fig">
              <a:extLst>
                <a:ext uri="{FF2B5EF4-FFF2-40B4-BE49-F238E27FC236}">
                  <a16:creationId xmlns:a16="http://schemas.microsoft.com/office/drawing/2014/main" id="{E2B14046-D673-4A3F-BE2A-9F38DECDF441}"/>
                </a:ext>
              </a:extLst>
            </p:cNvPr>
            <p:cNvPicPr>
              <a:picLocks noChangeAspect="1" noChangeArrowheads="1"/>
            </p:cNvPicPr>
            <p:nvPr>
              <p:custDataLst>
                <p:tags r:id="rId2"/>
              </p:custDataLst>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7" name="Object 26">
            <a:extLst>
              <a:ext uri="{FF2B5EF4-FFF2-40B4-BE49-F238E27FC236}">
                <a16:creationId xmlns:a16="http://schemas.microsoft.com/office/drawing/2014/main" id="{4C6DDFC7-B4FB-4602-A35B-7625FF03EF4F}"/>
              </a:ext>
            </a:extLst>
          </p:cNvPr>
          <p:cNvGraphicFramePr>
            <a:graphicFrameLocks noChangeAspect="1"/>
          </p:cNvGraphicFramePr>
          <p:nvPr>
            <p:extLst>
              <p:ext uri="{D42A27DB-BD31-4B8C-83A1-F6EECF244321}">
                <p14:modId xmlns:p14="http://schemas.microsoft.com/office/powerpoint/2010/main" val="4104905547"/>
              </p:ext>
            </p:extLst>
          </p:nvPr>
        </p:nvGraphicFramePr>
        <p:xfrm>
          <a:off x="6937507" y="88566"/>
          <a:ext cx="1090612" cy="563563"/>
        </p:xfrm>
        <a:graphic>
          <a:graphicData uri="http://schemas.openxmlformats.org/presentationml/2006/ole">
            <mc:AlternateContent xmlns:mc="http://schemas.openxmlformats.org/markup-compatibility/2006">
              <mc:Choice xmlns:v="urn:schemas-microsoft-com:vml" Requires="v">
                <p:oleObj spid="_x0000_s14369" name="Equation" r:id="rId8" imgW="393480" imgH="203040" progId="Equation.3">
                  <p:embed/>
                </p:oleObj>
              </mc:Choice>
              <mc:Fallback>
                <p:oleObj name="Equation" r:id="rId8" imgW="393480" imgH="203040" progId="Equation.3">
                  <p:embed/>
                  <p:pic>
                    <p:nvPicPr>
                      <p:cNvPr id="28" name="Object 26">
                        <a:extLst>
                          <a:ext uri="{FF2B5EF4-FFF2-40B4-BE49-F238E27FC236}">
                            <a16:creationId xmlns:a16="http://schemas.microsoft.com/office/drawing/2014/main" id="{4B321051-5BC6-4F80-96B2-717538777B86}"/>
                          </a:ext>
                        </a:extLst>
                      </p:cNvPr>
                      <p:cNvPicPr>
                        <a:picLocks noChangeAspect="1" noChangeArrowheads="1"/>
                      </p:cNvPicPr>
                      <p:nvPr/>
                    </p:nvPicPr>
                    <p:blipFill>
                      <a:blip r:embed="rId9"/>
                      <a:srcRect/>
                      <a:stretch>
                        <a:fillRect/>
                      </a:stretch>
                    </p:blipFill>
                    <p:spPr bwMode="auto">
                      <a:xfrm>
                        <a:off x="6937507" y="88566"/>
                        <a:ext cx="1090612"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831749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t>Image filtering</a:t>
            </a:r>
          </a:p>
        </p:txBody>
      </p:sp>
      <p:sp>
        <p:nvSpPr>
          <p:cNvPr id="3" name="Content Placeholder 2"/>
          <p:cNvSpPr>
            <a:spLocks noGrp="1"/>
          </p:cNvSpPr>
          <p:nvPr>
            <p:ph idx="1"/>
          </p:nvPr>
        </p:nvSpPr>
        <p:spPr>
          <a:xfrm>
            <a:off x="457200" y="990600"/>
            <a:ext cx="8229600" cy="5715000"/>
          </a:xfrm>
        </p:spPr>
        <p:txBody>
          <a:bodyPr>
            <a:normAutofit/>
          </a:bodyPr>
          <a:lstStyle/>
          <a:p>
            <a:pPr marL="457200" lvl="1" indent="0" algn="ctr">
              <a:buNone/>
            </a:pPr>
            <a:r>
              <a:rPr lang="en-US" altLang="en-US" dirty="0"/>
              <a:t>Compute function of local neighborhood </a:t>
            </a:r>
          </a:p>
          <a:p>
            <a:pPr marL="457200" lvl="1" indent="0" algn="ctr">
              <a:buNone/>
            </a:pPr>
            <a:r>
              <a:rPr lang="en-US" altLang="en-US" dirty="0"/>
              <a:t>at each position:</a:t>
            </a:r>
          </a:p>
          <a:p>
            <a:endParaRPr lang="en-US" altLang="en-US" sz="2800" dirty="0"/>
          </a:p>
          <a:p>
            <a:endParaRPr lang="en-US" altLang="en-US" sz="2800" dirty="0"/>
          </a:p>
          <a:p>
            <a:endParaRPr lang="en-US" altLang="en-US" sz="2800" dirty="0"/>
          </a:p>
          <a:p>
            <a:pPr marL="0" indent="0">
              <a:buNone/>
            </a:pPr>
            <a:r>
              <a:rPr lang="en-US" altLang="en-US" sz="2800" dirty="0"/>
              <a:t>Really important!</a:t>
            </a:r>
          </a:p>
          <a:p>
            <a:pPr lvl="1"/>
            <a:r>
              <a:rPr lang="en-US" altLang="en-US" sz="2400" dirty="0"/>
              <a:t>Enhance images</a:t>
            </a:r>
          </a:p>
          <a:p>
            <a:pPr lvl="2"/>
            <a:r>
              <a:rPr lang="en-US" altLang="en-US" sz="2000" dirty="0" err="1"/>
              <a:t>Denoise</a:t>
            </a:r>
            <a:r>
              <a:rPr lang="en-US" altLang="en-US" sz="2000" dirty="0"/>
              <a:t>, resize, increase contrast, etc.</a:t>
            </a:r>
            <a:endParaRPr lang="en-US" altLang="en-US" sz="2800" dirty="0"/>
          </a:p>
          <a:p>
            <a:pPr lvl="1"/>
            <a:r>
              <a:rPr lang="en-US" altLang="en-US" sz="2400" dirty="0"/>
              <a:t>Extract information from images</a:t>
            </a:r>
          </a:p>
          <a:p>
            <a:pPr lvl="2"/>
            <a:r>
              <a:rPr lang="en-US" altLang="en-US" sz="2000" dirty="0"/>
              <a:t>Texture, edges, distinctive points, etc.</a:t>
            </a:r>
          </a:p>
          <a:p>
            <a:pPr lvl="1"/>
            <a:r>
              <a:rPr lang="en-US" altLang="en-US" sz="2400" dirty="0"/>
              <a:t>Detect patterns</a:t>
            </a:r>
          </a:p>
          <a:p>
            <a:pPr lvl="2"/>
            <a:r>
              <a:rPr lang="en-US" altLang="en-US" sz="2000" dirty="0"/>
              <a:t>Template matching</a:t>
            </a:r>
          </a:p>
          <a:p>
            <a:pPr>
              <a:buFont typeface="Arial" panose="020B0604020202020204" pitchFamily="34" charset="0"/>
              <a:buNone/>
            </a:pPr>
            <a:endParaRPr lang="en-US" altLang="en-US" sz="2800" dirty="0"/>
          </a:p>
          <a:p>
            <a:endParaRPr lang="en-US" altLang="en-US" sz="2800" dirty="0"/>
          </a:p>
          <a:p>
            <a:endParaRPr lang="en-US" altLang="en-US" sz="2800" dirty="0"/>
          </a:p>
        </p:txBody>
      </p:sp>
      <p:graphicFrame>
        <p:nvGraphicFramePr>
          <p:cNvPr id="4" name="Object 5"/>
          <p:cNvGraphicFramePr>
            <a:graphicFrameLocks noChangeAspect="1"/>
          </p:cNvGraphicFramePr>
          <p:nvPr/>
        </p:nvGraphicFramePr>
        <p:xfrm>
          <a:off x="2133600" y="2514600"/>
          <a:ext cx="5027613" cy="874713"/>
        </p:xfrm>
        <a:graphic>
          <a:graphicData uri="http://schemas.openxmlformats.org/presentationml/2006/ole">
            <mc:AlternateContent xmlns:mc="http://schemas.openxmlformats.org/markup-compatibility/2006">
              <mc:Choice xmlns:v="urn:schemas-microsoft-com:vml" Requires="v">
                <p:oleObj spid="_x0000_s15393" name="Equation" r:id="rId3" imgW="2044440" imgH="355320" progId="Equation.3">
                  <p:embed/>
                </p:oleObj>
              </mc:Choice>
              <mc:Fallback>
                <p:oleObj name="Equation" r:id="rId3" imgW="2044440" imgH="355320" progId="Equation.3">
                  <p:embed/>
                  <p:pic>
                    <p:nvPicPr>
                      <p:cNvPr id="4" name="Object 5"/>
                      <p:cNvPicPr>
                        <a:picLocks noChangeAspect="1" noChangeArrowheads="1"/>
                      </p:cNvPicPr>
                      <p:nvPr/>
                    </p:nvPicPr>
                    <p:blipFill>
                      <a:blip r:embed="rId4"/>
                      <a:srcRect/>
                      <a:stretch>
                        <a:fillRect/>
                      </a:stretch>
                    </p:blipFill>
                    <p:spPr bwMode="auto">
                      <a:xfrm>
                        <a:off x="2133600" y="2514600"/>
                        <a:ext cx="50276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a:xfrm>
            <a:off x="8276856" y="6573913"/>
            <a:ext cx="900118" cy="276999"/>
          </a:xfrm>
          <a:prstGeom prst="rect">
            <a:avLst/>
          </a:prstGeom>
        </p:spPr>
        <p:txBody>
          <a:bodyPr wrap="none">
            <a:spAutoFit/>
          </a:bodyPr>
          <a:lstStyle/>
          <a:p>
            <a:r>
              <a:rPr lang="en-US" sz="1200" dirty="0">
                <a:latin typeface="+mn-lt"/>
              </a:rPr>
              <a:t>James Hays</a:t>
            </a:r>
          </a:p>
        </p:txBody>
      </p:sp>
    </p:spTree>
    <p:extLst>
      <p:ext uri="{BB962C8B-B14F-4D97-AF65-F5344CB8AC3E}">
        <p14:creationId xmlns:p14="http://schemas.microsoft.com/office/powerpoint/2010/main" val="2172809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273D-E27C-46F4-8E92-4F38A882EDA1}"/>
              </a:ext>
            </a:extLst>
          </p:cNvPr>
          <p:cNvSpPr>
            <a:spLocks noGrp="1"/>
          </p:cNvSpPr>
          <p:nvPr>
            <p:ph type="title"/>
          </p:nvPr>
        </p:nvSpPr>
        <p:spPr/>
        <p:txBody>
          <a:bodyPr/>
          <a:lstStyle/>
          <a:p>
            <a:r>
              <a:rPr lang="en-US" dirty="0"/>
              <a:t>Filtering practice</a:t>
            </a:r>
          </a:p>
        </p:txBody>
      </p:sp>
      <p:pic>
        <p:nvPicPr>
          <p:cNvPr id="4" name="Picture 4" descr="C:\Documents and Settings\Derek Hoiem\My Documents\Classes\Spring10 - Computer Vision\figs\einstein.jpg">
            <a:extLst>
              <a:ext uri="{FF2B5EF4-FFF2-40B4-BE49-F238E27FC236}">
                <a16:creationId xmlns:a16="http://schemas.microsoft.com/office/drawing/2014/main" id="{159DCB3A-7581-44A9-8693-57BAD6AEA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64316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80668"/>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4" name="Group 3"/>
          <p:cNvGrpSpPr>
            <a:grpSpLocks/>
          </p:cNvGrpSpPr>
          <p:nvPr/>
        </p:nvGrpSpPr>
        <p:grpSpPr bwMode="auto">
          <a:xfrm>
            <a:off x="5334000" y="1137166"/>
            <a:ext cx="1225550" cy="1295400"/>
            <a:chOff x="144" y="144"/>
            <a:chExt cx="1152" cy="1136"/>
          </a:xfrm>
        </p:grpSpPr>
        <p:sp>
          <p:nvSpPr>
            <p:cNvPr id="5"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6"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7"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8"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9"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10"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11"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12"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13"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14"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15"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16"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17"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18"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19"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20"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21"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22" name="TextBox 21"/>
          <p:cNvSpPr txBox="1"/>
          <p:nvPr/>
        </p:nvSpPr>
        <p:spPr>
          <a:xfrm>
            <a:off x="4419600" y="1600200"/>
            <a:ext cx="838200" cy="369332"/>
          </a:xfrm>
          <a:prstGeom prst="rect">
            <a:avLst/>
          </a:prstGeom>
          <a:noFill/>
        </p:spPr>
        <p:txBody>
          <a:bodyPr wrap="square" rtlCol="0">
            <a:spAutoFit/>
          </a:bodyPr>
          <a:lstStyle/>
          <a:p>
            <a:r>
              <a:rPr lang="en-US" dirty="0"/>
              <a:t>1.</a:t>
            </a:r>
          </a:p>
        </p:txBody>
      </p:sp>
      <p:grpSp>
        <p:nvGrpSpPr>
          <p:cNvPr id="23" name="Group 3"/>
          <p:cNvGrpSpPr>
            <a:grpSpLocks/>
          </p:cNvGrpSpPr>
          <p:nvPr/>
        </p:nvGrpSpPr>
        <p:grpSpPr bwMode="auto">
          <a:xfrm>
            <a:off x="5339105" y="2548985"/>
            <a:ext cx="1225550" cy="1295400"/>
            <a:chOff x="144" y="144"/>
            <a:chExt cx="1152" cy="1136"/>
          </a:xfrm>
        </p:grpSpPr>
        <p:sp>
          <p:nvSpPr>
            <p:cNvPr id="24"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25"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26"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27"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28"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dirty="0">
                  <a:solidFill>
                    <a:prstClr val="black"/>
                  </a:solidFill>
                </a:rPr>
                <a:t>0</a:t>
              </a:r>
            </a:p>
          </p:txBody>
        </p:sp>
        <p:sp>
          <p:nvSpPr>
            <p:cNvPr id="29"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30"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31"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32"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33"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4"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5"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6"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7"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8"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9"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0"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41" name="TextBox 40"/>
          <p:cNvSpPr txBox="1"/>
          <p:nvPr/>
        </p:nvSpPr>
        <p:spPr>
          <a:xfrm>
            <a:off x="4419600" y="3012019"/>
            <a:ext cx="838200" cy="369332"/>
          </a:xfrm>
          <a:prstGeom prst="rect">
            <a:avLst/>
          </a:prstGeom>
          <a:noFill/>
        </p:spPr>
        <p:txBody>
          <a:bodyPr wrap="square" rtlCol="0">
            <a:spAutoFit/>
          </a:bodyPr>
          <a:lstStyle/>
          <a:p>
            <a:r>
              <a:rPr lang="en-US" dirty="0"/>
              <a:t>2.</a:t>
            </a:r>
          </a:p>
        </p:txBody>
      </p:sp>
      <p:grpSp>
        <p:nvGrpSpPr>
          <p:cNvPr id="42" name="Group 5"/>
          <p:cNvGrpSpPr>
            <a:grpSpLocks noChangeAspect="1"/>
          </p:cNvGrpSpPr>
          <p:nvPr/>
        </p:nvGrpSpPr>
        <p:grpSpPr bwMode="auto">
          <a:xfrm>
            <a:off x="5334000" y="3974250"/>
            <a:ext cx="1224119" cy="1207350"/>
            <a:chOff x="144" y="144"/>
            <a:chExt cx="1152" cy="1136"/>
          </a:xfrm>
        </p:grpSpPr>
        <p:sp>
          <p:nvSpPr>
            <p:cNvPr id="43"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45"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6"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47"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48"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49"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0"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1"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2"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3"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6"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7"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8"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9"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grpSp>
        <p:nvGrpSpPr>
          <p:cNvPr id="60" name="Group 5"/>
          <p:cNvGrpSpPr>
            <a:grpSpLocks/>
          </p:cNvGrpSpPr>
          <p:nvPr/>
        </p:nvGrpSpPr>
        <p:grpSpPr bwMode="auto">
          <a:xfrm>
            <a:off x="7269257" y="5360894"/>
            <a:ext cx="1447800" cy="1150244"/>
            <a:chOff x="3799" y="2064"/>
            <a:chExt cx="1433" cy="1136"/>
          </a:xfrm>
        </p:grpSpPr>
        <p:grpSp>
          <p:nvGrpSpPr>
            <p:cNvPr id="61" name="Group 6"/>
            <p:cNvGrpSpPr>
              <a:grpSpLocks/>
            </p:cNvGrpSpPr>
            <p:nvPr/>
          </p:nvGrpSpPr>
          <p:grpSpPr bwMode="auto">
            <a:xfrm>
              <a:off x="4080" y="2064"/>
              <a:ext cx="1152" cy="1136"/>
              <a:chOff x="144" y="144"/>
              <a:chExt cx="1152" cy="1136"/>
            </a:xfrm>
          </p:grpSpPr>
          <p:sp>
            <p:nvSpPr>
              <p:cNvPr id="63" name="Rectangle 7"/>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64" name="Rectangle 8"/>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65" name="Rectangle 9"/>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66" name="Rectangle 10"/>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67" name="Rectangle 11"/>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68" name="Rectangle 12"/>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69" name="Rectangle 13"/>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70" name="Rectangle 14"/>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71" name="Rectangle 15"/>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72" name="Line 16"/>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73" name="Line 17"/>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74" name="Line 18"/>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75" name="Line 19"/>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76" name="Line 20"/>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77" name="Line 21"/>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78" name="Line 22"/>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79" name="Line 23"/>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62" name="Picture 24" descr="txp_fig"/>
            <p:cNvPicPr>
              <a:picLocks noChangeAspect="1" noChangeArrowheads="1"/>
            </p:cNvPicPr>
            <p:nvPr>
              <p:custDataLst>
                <p:tags r:id="rId1"/>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25"/>
          <p:cNvGrpSpPr>
            <a:grpSpLocks/>
          </p:cNvGrpSpPr>
          <p:nvPr/>
        </p:nvGrpSpPr>
        <p:grpSpPr bwMode="auto">
          <a:xfrm>
            <a:off x="5329517" y="5360894"/>
            <a:ext cx="1241611" cy="1105421"/>
            <a:chOff x="144" y="144"/>
            <a:chExt cx="1152" cy="1136"/>
          </a:xfrm>
        </p:grpSpPr>
        <p:sp>
          <p:nvSpPr>
            <p:cNvPr id="81" name="Rectangle 2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82" name="Rectangle 2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83" name="Rectangle 2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84" name="Rectangle 2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85" name="Rectangle 3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2</a:t>
              </a:r>
            </a:p>
          </p:txBody>
        </p:sp>
        <p:sp>
          <p:nvSpPr>
            <p:cNvPr id="86" name="Rectangle 3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87" name="Rectangle 3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88" name="Rectangle 3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89" name="Rectangle 3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90" name="Line 3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91" name="Line 3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92" name="Line 3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93" name="Line 3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94" name="Line 3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95" name="Line 4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96" name="Line 4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97" name="Line 4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98" name="Text Box 43"/>
          <p:cNvSpPr txBox="1">
            <a:spLocks noChangeArrowheads="1"/>
          </p:cNvSpPr>
          <p:nvPr/>
        </p:nvSpPr>
        <p:spPr bwMode="auto">
          <a:xfrm>
            <a:off x="6701118" y="5323315"/>
            <a:ext cx="43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b="1">
                <a:solidFill>
                  <a:prstClr val="black"/>
                </a:solidFill>
                <a:latin typeface="Times" panose="02020603050405020304" pitchFamily="18" charset="0"/>
              </a:rPr>
              <a:t>-</a:t>
            </a:r>
          </a:p>
        </p:txBody>
      </p:sp>
      <p:sp>
        <p:nvSpPr>
          <p:cNvPr id="99" name="TextBox 98"/>
          <p:cNvSpPr txBox="1"/>
          <p:nvPr/>
        </p:nvSpPr>
        <p:spPr>
          <a:xfrm>
            <a:off x="4419600" y="4393258"/>
            <a:ext cx="838200" cy="369332"/>
          </a:xfrm>
          <a:prstGeom prst="rect">
            <a:avLst/>
          </a:prstGeom>
          <a:noFill/>
        </p:spPr>
        <p:txBody>
          <a:bodyPr wrap="square" rtlCol="0">
            <a:spAutoFit/>
          </a:bodyPr>
          <a:lstStyle/>
          <a:p>
            <a:r>
              <a:rPr lang="en-US" dirty="0"/>
              <a:t>3.</a:t>
            </a:r>
          </a:p>
        </p:txBody>
      </p:sp>
      <p:sp>
        <p:nvSpPr>
          <p:cNvPr id="100" name="TextBox 99"/>
          <p:cNvSpPr txBox="1"/>
          <p:nvPr/>
        </p:nvSpPr>
        <p:spPr>
          <a:xfrm>
            <a:off x="4419401" y="5728185"/>
            <a:ext cx="8382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55562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What types of image transformations can we do?</a:t>
            </a:r>
            <a:endParaRPr dirty="0"/>
          </a:p>
        </p:txBody>
      </p:sp>
      <p:cxnSp>
        <p:nvCxnSpPr>
          <p:cNvPr id="3" name="Straight Connector 2"/>
          <p:cNvCxnSpPr/>
          <p:nvPr/>
        </p:nvCxnSpPr>
        <p:spPr>
          <a:xfrm>
            <a:off x="4572000" y="1851423"/>
            <a:ext cx="0" cy="4149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924679" y="1904645"/>
            <a:ext cx="3114794" cy="4044766"/>
            <a:chOff x="1611419" y="1325563"/>
            <a:chExt cx="4153058" cy="5393022"/>
          </a:xfrm>
        </p:grpSpPr>
        <p:pic>
          <p:nvPicPr>
            <p:cNvPr id="43" name="image.png" descr="image.png"/>
            <p:cNvPicPr>
              <a:picLocks noChangeAspect="1"/>
            </p:cNvPicPr>
            <p:nvPr/>
          </p:nvPicPr>
          <p:blipFill>
            <a:blip r:embed="rId2"/>
            <a:stretch>
              <a:fillRect/>
            </a:stretch>
          </p:blipFill>
          <p:spPr>
            <a:xfrm>
              <a:off x="2311656" y="1325563"/>
              <a:ext cx="2752583" cy="1828958"/>
            </a:xfrm>
            <a:prstGeom prst="rect">
              <a:avLst/>
            </a:prstGeom>
            <a:ln w="12700">
              <a:solidFill>
                <a:schemeClr val="tx1"/>
              </a:solidFill>
              <a:miter lim="400000"/>
            </a:ln>
            <a:effectLst/>
          </p:spPr>
        </p:pic>
        <p:pic>
          <p:nvPicPr>
            <p:cNvPr id="44" name="image.png" descr="image.png"/>
            <p:cNvPicPr>
              <a:picLocks noChangeAspect="1"/>
            </p:cNvPicPr>
            <p:nvPr/>
          </p:nvPicPr>
          <p:blipFill>
            <a:blip r:embed="rId3"/>
            <a:stretch>
              <a:fillRect/>
            </a:stretch>
          </p:blipFill>
          <p:spPr>
            <a:xfrm>
              <a:off x="2311656" y="4303643"/>
              <a:ext cx="2754216" cy="1828800"/>
            </a:xfrm>
            <a:prstGeom prst="rect">
              <a:avLst/>
            </a:prstGeom>
            <a:ln w="12700">
              <a:solidFill>
                <a:schemeClr val="tx1"/>
              </a:solidFill>
              <a:miter lim="400000"/>
            </a:ln>
            <a:effectLst/>
          </p:spPr>
        </p:pic>
        <p:sp>
          <p:nvSpPr>
            <p:cNvPr id="45" name="changes the pixel values"/>
            <p:cNvSpPr/>
            <p:nvPr/>
          </p:nvSpPr>
          <p:spPr>
            <a:xfrm>
              <a:off x="1611419" y="6277118"/>
              <a:ext cx="4153058" cy="441467"/>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2600"/>
              </a:lvl1pPr>
            </a:lstStyle>
            <a:p>
              <a:pPr algn="ctr"/>
              <a:r>
                <a:rPr sz="1800" dirty="0">
                  <a:latin typeface="+mj-lt"/>
                </a:rPr>
                <a:t>changes </a:t>
              </a:r>
              <a:r>
                <a:rPr lang="en-US" sz="1800" dirty="0">
                  <a:latin typeface="+mj-lt"/>
                </a:rPr>
                <a:t>pixel </a:t>
              </a:r>
              <a:r>
                <a:rPr lang="en-US" sz="1800" i="1" dirty="0">
                  <a:latin typeface="+mj-lt"/>
                </a:rPr>
                <a:t>values</a:t>
              </a:r>
              <a:endParaRPr sz="1800" dirty="0">
                <a:latin typeface="+mj-lt"/>
              </a:endParaRPr>
            </a:p>
          </p:txBody>
        </p:sp>
        <p:cxnSp>
          <p:nvCxnSpPr>
            <p:cNvPr id="46" name="Straight Arrow Connector 45"/>
            <p:cNvCxnSpPr/>
            <p:nvPr/>
          </p:nvCxnSpPr>
          <p:spPr>
            <a:xfrm rot="5400000">
              <a:off x="3260213" y="3729082"/>
              <a:ext cx="85977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5516667" y="1902761"/>
            <a:ext cx="3270449" cy="4046651"/>
            <a:chOff x="6343101" y="1325880"/>
            <a:chExt cx="4360598" cy="5395535"/>
          </a:xfrm>
        </p:grpSpPr>
        <p:pic>
          <p:nvPicPr>
            <p:cNvPr id="48" name="image.png" descr="image.png"/>
            <p:cNvPicPr>
              <a:picLocks noChangeAspect="1"/>
            </p:cNvPicPr>
            <p:nvPr/>
          </p:nvPicPr>
          <p:blipFill>
            <a:blip r:embed="rId2"/>
            <a:stretch>
              <a:fillRect/>
            </a:stretch>
          </p:blipFill>
          <p:spPr>
            <a:xfrm>
              <a:off x="7147108" y="1325880"/>
              <a:ext cx="2752583" cy="1828958"/>
            </a:xfrm>
            <a:prstGeom prst="rect">
              <a:avLst/>
            </a:prstGeom>
            <a:ln w="12700">
              <a:solidFill>
                <a:schemeClr val="tx1"/>
              </a:solidFill>
              <a:miter lim="400000"/>
            </a:ln>
            <a:effectLst/>
          </p:spPr>
        </p:pic>
        <p:pic>
          <p:nvPicPr>
            <p:cNvPr id="49" name="image.png" descr="image.png"/>
            <p:cNvPicPr>
              <a:picLocks/>
            </p:cNvPicPr>
            <p:nvPr/>
          </p:nvPicPr>
          <p:blipFill>
            <a:blip r:embed="rId2"/>
            <a:stretch>
              <a:fillRect/>
            </a:stretch>
          </p:blipFill>
          <p:spPr>
            <a:xfrm rot="651044">
              <a:off x="7009478" y="4485487"/>
              <a:ext cx="3027841" cy="1463167"/>
            </a:xfrm>
            <a:prstGeom prst="rect">
              <a:avLst/>
            </a:prstGeom>
            <a:ln w="12700">
              <a:solidFill>
                <a:schemeClr val="tx1"/>
              </a:solidFill>
              <a:miter lim="400000"/>
            </a:ln>
            <a:effectLst/>
          </p:spPr>
        </p:pic>
        <p:sp>
          <p:nvSpPr>
            <p:cNvPr id="50" name="changes the pixel location"/>
            <p:cNvSpPr/>
            <p:nvPr/>
          </p:nvSpPr>
          <p:spPr>
            <a:xfrm>
              <a:off x="6343101" y="6279948"/>
              <a:ext cx="4360598" cy="441467"/>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2600"/>
              </a:lvl1pPr>
            </a:lstStyle>
            <a:p>
              <a:pPr algn="ctr"/>
              <a:r>
                <a:rPr sz="1800" dirty="0">
                  <a:latin typeface="+mj-lt"/>
                </a:rPr>
                <a:t>changes </a:t>
              </a:r>
              <a:r>
                <a:rPr lang="en-US" sz="1800" dirty="0">
                  <a:latin typeface="+mj-lt"/>
                </a:rPr>
                <a:t>pixel </a:t>
              </a:r>
              <a:r>
                <a:rPr lang="en-US" sz="1800" i="1" dirty="0">
                  <a:latin typeface="+mj-lt"/>
                </a:rPr>
                <a:t>locations</a:t>
              </a:r>
              <a:endParaRPr sz="1800" dirty="0">
                <a:latin typeface="+mj-lt"/>
              </a:endParaRPr>
            </a:p>
          </p:txBody>
        </p:sp>
        <p:cxnSp>
          <p:nvCxnSpPr>
            <p:cNvPr id="51" name="Straight Arrow Connector 50"/>
            <p:cNvCxnSpPr/>
            <p:nvPr/>
          </p:nvCxnSpPr>
          <p:spPr>
            <a:xfrm rot="5400000">
              <a:off x="8095665" y="3729082"/>
              <a:ext cx="85977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2" name="Filtering"/>
          <p:cNvSpPr/>
          <p:nvPr/>
        </p:nvSpPr>
        <p:spPr>
          <a:xfrm>
            <a:off x="338611" y="3488512"/>
            <a:ext cx="819440" cy="331100"/>
          </a:xfrm>
          <a:prstGeom prst="rect">
            <a:avLst/>
          </a:prstGeom>
          <a:ln w="12700">
            <a:miter lim="400000"/>
          </a:ln>
          <a:effectLst/>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lang="en-US" dirty="0">
                <a:latin typeface="+mj-lt"/>
              </a:rPr>
              <a:t>F</a:t>
            </a:r>
            <a:r>
              <a:rPr dirty="0">
                <a:latin typeface="+mj-lt"/>
              </a:rPr>
              <a:t>iltering</a:t>
            </a:r>
          </a:p>
        </p:txBody>
      </p:sp>
      <p:sp>
        <p:nvSpPr>
          <p:cNvPr id="53" name="Warping"/>
          <p:cNvSpPr/>
          <p:nvPr/>
        </p:nvSpPr>
        <p:spPr>
          <a:xfrm>
            <a:off x="4983047" y="3488512"/>
            <a:ext cx="847588" cy="331100"/>
          </a:xfrm>
          <a:prstGeom prst="rect">
            <a:avLst/>
          </a:prstGeom>
          <a:ln w="12700">
            <a:miter lim="400000"/>
          </a:ln>
          <a:effectLst/>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lang="en-US" dirty="0">
                <a:latin typeface="+mj-lt"/>
              </a:rPr>
              <a:t>W</a:t>
            </a:r>
            <a:r>
              <a:rPr dirty="0">
                <a:latin typeface="+mj-lt"/>
              </a:rPr>
              <a:t>arping</a:t>
            </a:r>
          </a:p>
        </p:txBody>
      </p:sp>
    </p:spTree>
    <p:extLst>
      <p:ext uri="{BB962C8B-B14F-4D97-AF65-F5344CB8AC3E}">
        <p14:creationId xmlns:p14="http://schemas.microsoft.com/office/powerpoint/2010/main" val="162423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a:t>1. Practice with linear filters</a:t>
            </a:r>
          </a:p>
        </p:txBody>
      </p:sp>
      <p:grpSp>
        <p:nvGrpSpPr>
          <p:cNvPr id="47107" name="Group 3"/>
          <p:cNvGrpSpPr>
            <a:grpSpLocks/>
          </p:cNvGrpSpPr>
          <p:nvPr/>
        </p:nvGrpSpPr>
        <p:grpSpPr bwMode="auto">
          <a:xfrm>
            <a:off x="3886200" y="2971800"/>
            <a:ext cx="1225550" cy="1295400"/>
            <a:chOff x="144" y="144"/>
            <a:chExt cx="1152" cy="1136"/>
          </a:xfrm>
        </p:grpSpPr>
        <p:sp>
          <p:nvSpPr>
            <p:cNvPr id="47112"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3"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4"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5"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6"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47117"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8"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9"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20"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21"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2"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3"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4"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5"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6"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7"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8"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47108" name="Text Box 22"/>
          <p:cNvSpPr txBox="1">
            <a:spLocks noChangeArrowheads="1"/>
          </p:cNvSpPr>
          <p:nvPr/>
        </p:nvSpPr>
        <p:spPr bwMode="auto">
          <a:xfrm>
            <a:off x="1127125" y="46894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sp>
        <p:nvSpPr>
          <p:cNvPr id="47109" name="Text Box 23"/>
          <p:cNvSpPr txBox="1">
            <a:spLocks noChangeArrowheads="1"/>
          </p:cNvSpPr>
          <p:nvPr/>
        </p:nvSpPr>
        <p:spPr bwMode="auto">
          <a:xfrm>
            <a:off x="6858000" y="2971800"/>
            <a:ext cx="565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b="1">
                <a:solidFill>
                  <a:prstClr val="black"/>
                </a:solidFill>
                <a:latin typeface="Times" panose="02020603050405020304" pitchFamily="18" charset="0"/>
              </a:rPr>
              <a:t>?</a:t>
            </a:r>
          </a:p>
        </p:txBody>
      </p:sp>
      <p:pic>
        <p:nvPicPr>
          <p:cNvPr id="4711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7111" name="Text Box 25"/>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1592897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dirty="0"/>
              <a:t>1. Practice with linear filters</a:t>
            </a:r>
          </a:p>
        </p:txBody>
      </p:sp>
      <p:grpSp>
        <p:nvGrpSpPr>
          <p:cNvPr id="48131" name="Group 3"/>
          <p:cNvGrpSpPr>
            <a:grpSpLocks/>
          </p:cNvGrpSpPr>
          <p:nvPr/>
        </p:nvGrpSpPr>
        <p:grpSpPr bwMode="auto">
          <a:xfrm>
            <a:off x="3886200" y="2971800"/>
            <a:ext cx="1225550" cy="1295400"/>
            <a:chOff x="144" y="144"/>
            <a:chExt cx="1152" cy="1136"/>
          </a:xfrm>
        </p:grpSpPr>
        <p:sp>
          <p:nvSpPr>
            <p:cNvPr id="48137"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38"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39"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0"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1"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48142"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3"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4"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5"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6"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47"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48"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49"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50"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51"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52"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53"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48132"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6670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8133" name="Text Box 23"/>
          <p:cNvSpPr txBox="1">
            <a:spLocks noChangeArrowheads="1"/>
          </p:cNvSpPr>
          <p:nvPr/>
        </p:nvSpPr>
        <p:spPr bwMode="auto">
          <a:xfrm>
            <a:off x="1127125" y="46894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sp>
        <p:nvSpPr>
          <p:cNvPr id="48134" name="Text Box 24"/>
          <p:cNvSpPr txBox="1">
            <a:spLocks noChangeArrowheads="1"/>
          </p:cNvSpPr>
          <p:nvPr/>
        </p:nvSpPr>
        <p:spPr bwMode="auto">
          <a:xfrm>
            <a:off x="6324600" y="4724400"/>
            <a:ext cx="2133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Filtered </a:t>
            </a:r>
          </a:p>
          <a:p>
            <a:pPr eaLnBrk="1" hangingPunct="1"/>
            <a:r>
              <a:rPr lang="en-US" altLang="en-US">
                <a:solidFill>
                  <a:prstClr val="black"/>
                </a:solidFill>
                <a:latin typeface="Times" panose="02020603050405020304" pitchFamily="18" charset="0"/>
              </a:rPr>
              <a:t>(no change)</a:t>
            </a:r>
          </a:p>
        </p:txBody>
      </p:sp>
      <p:pic>
        <p:nvPicPr>
          <p:cNvPr id="48135"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8136" name="Text Box 26"/>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2677262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dirty="0"/>
              <a:t>2. Practice with linear filters</a:t>
            </a:r>
          </a:p>
        </p:txBody>
      </p:sp>
      <p:grpSp>
        <p:nvGrpSpPr>
          <p:cNvPr id="49155" name="Group 3"/>
          <p:cNvGrpSpPr>
            <a:grpSpLocks/>
          </p:cNvGrpSpPr>
          <p:nvPr/>
        </p:nvGrpSpPr>
        <p:grpSpPr bwMode="auto">
          <a:xfrm>
            <a:off x="3886200" y="2971800"/>
            <a:ext cx="1225550" cy="1295400"/>
            <a:chOff x="144" y="144"/>
            <a:chExt cx="1152" cy="1136"/>
          </a:xfrm>
        </p:grpSpPr>
        <p:sp>
          <p:nvSpPr>
            <p:cNvPr id="49160"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1"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2"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3"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49164"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5"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6"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7"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8"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9"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0"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1"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2"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3"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4"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5"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6"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49156"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9157" name="Text Box 22"/>
          <p:cNvSpPr txBox="1">
            <a:spLocks noChangeArrowheads="1"/>
          </p:cNvSpPr>
          <p:nvPr/>
        </p:nvSpPr>
        <p:spPr bwMode="auto">
          <a:xfrm>
            <a:off x="1127125" y="46894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sp>
        <p:nvSpPr>
          <p:cNvPr id="49158" name="Text Box 23"/>
          <p:cNvSpPr txBox="1">
            <a:spLocks noChangeArrowheads="1"/>
          </p:cNvSpPr>
          <p:nvPr/>
        </p:nvSpPr>
        <p:spPr bwMode="auto">
          <a:xfrm>
            <a:off x="6858000" y="2971800"/>
            <a:ext cx="565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b="1">
                <a:solidFill>
                  <a:prstClr val="black"/>
                </a:solidFill>
                <a:latin typeface="Times" panose="02020603050405020304" pitchFamily="18" charset="0"/>
              </a:rPr>
              <a:t>?</a:t>
            </a:r>
          </a:p>
        </p:txBody>
      </p:sp>
      <p:sp>
        <p:nvSpPr>
          <p:cNvPr id="49159" name="Text Box 24"/>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1523621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dirty="0"/>
              <a:t>2. Practice with linear filters</a:t>
            </a:r>
          </a:p>
        </p:txBody>
      </p:sp>
      <p:grpSp>
        <p:nvGrpSpPr>
          <p:cNvPr id="50179" name="Group 3"/>
          <p:cNvGrpSpPr>
            <a:grpSpLocks/>
          </p:cNvGrpSpPr>
          <p:nvPr/>
        </p:nvGrpSpPr>
        <p:grpSpPr bwMode="auto">
          <a:xfrm>
            <a:off x="3886200" y="2971800"/>
            <a:ext cx="1225550" cy="1295400"/>
            <a:chOff x="144" y="144"/>
            <a:chExt cx="1152" cy="1136"/>
          </a:xfrm>
        </p:grpSpPr>
        <p:sp>
          <p:nvSpPr>
            <p:cNvPr id="50186"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87"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88"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89"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0190"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91"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92"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93"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94"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95"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196"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197"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198"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199"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200"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201"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202"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50180"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0181" name="Text Box 22"/>
          <p:cNvSpPr txBox="1">
            <a:spLocks noChangeArrowheads="1"/>
          </p:cNvSpPr>
          <p:nvPr/>
        </p:nvSpPr>
        <p:spPr bwMode="auto">
          <a:xfrm>
            <a:off x="1127125" y="46894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pic>
        <p:nvPicPr>
          <p:cNvPr id="50182" name="Picture 23"/>
          <p:cNvPicPr>
            <a:picLocks noChangeAspect="1" noChangeArrowheads="1"/>
          </p:cNvPicPr>
          <p:nvPr/>
        </p:nvPicPr>
        <p:blipFill>
          <a:blip r:embed="rId3">
            <a:extLst>
              <a:ext uri="{28A0092B-C50C-407E-A947-70E740481C1C}">
                <a14:useLocalDpi xmlns:a14="http://schemas.microsoft.com/office/drawing/2010/main" val="0"/>
              </a:ext>
            </a:extLst>
          </a:blip>
          <a:srcRect l="8000"/>
          <a:stretch>
            <a:fillRect/>
          </a:stretch>
        </p:blipFill>
        <p:spPr bwMode="auto">
          <a:xfrm>
            <a:off x="6477000" y="2667000"/>
            <a:ext cx="18288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0183" name="Rectangle 24"/>
          <p:cNvSpPr>
            <a:spLocks noChangeArrowheads="1"/>
          </p:cNvSpPr>
          <p:nvPr/>
        </p:nvSpPr>
        <p:spPr bwMode="auto">
          <a:xfrm>
            <a:off x="6477000" y="2667000"/>
            <a:ext cx="1905000" cy="1828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sp>
        <p:nvSpPr>
          <p:cNvPr id="50184" name="Text Box 25"/>
          <p:cNvSpPr txBox="1">
            <a:spLocks noChangeArrowheads="1"/>
          </p:cNvSpPr>
          <p:nvPr/>
        </p:nvSpPr>
        <p:spPr bwMode="auto">
          <a:xfrm>
            <a:off x="6553200" y="4724400"/>
            <a:ext cx="15446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Shifted left</a:t>
            </a:r>
          </a:p>
          <a:p>
            <a:pPr eaLnBrk="1" hangingPunct="1"/>
            <a:r>
              <a:rPr lang="en-US" altLang="en-US">
                <a:solidFill>
                  <a:prstClr val="black"/>
                </a:solidFill>
                <a:latin typeface="Times" panose="02020603050405020304" pitchFamily="18" charset="0"/>
              </a:rPr>
              <a:t>By 1 pixel</a:t>
            </a:r>
          </a:p>
        </p:txBody>
      </p:sp>
      <p:sp>
        <p:nvSpPr>
          <p:cNvPr id="50185" name="Text Box 26"/>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1629956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dirty="0"/>
              <a:t>3. Practice with linear filters</a:t>
            </a:r>
          </a:p>
        </p:txBody>
      </p:sp>
      <p:grpSp>
        <p:nvGrpSpPr>
          <p:cNvPr id="54275" name="Group 5"/>
          <p:cNvGrpSpPr>
            <a:grpSpLocks noChangeAspect="1"/>
          </p:cNvGrpSpPr>
          <p:nvPr/>
        </p:nvGrpSpPr>
        <p:grpSpPr bwMode="auto">
          <a:xfrm>
            <a:off x="3886200" y="3200400"/>
            <a:ext cx="1390650" cy="1371600"/>
            <a:chOff x="144" y="144"/>
            <a:chExt cx="1152" cy="1136"/>
          </a:xfrm>
        </p:grpSpPr>
        <p:sp>
          <p:nvSpPr>
            <p:cNvPr id="54280"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1"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2"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3"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4284"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5"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4286"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7"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8"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9"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0"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1"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2"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3"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4"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5"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6"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54276" name="Picture 4" descr="C:\Documents and Settings\Derek Hoiem\My Documents\Classes\Spring10 - Computer Vision\figs\einste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descr="C:\Documents and Settings\Derek Hoiem\My Documents\Classes\Spring10 - Computer Vision\figs\einstein_sobel_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975"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p:cNvSpPr txBox="1">
            <a:spLocks noChangeArrowheads="1"/>
          </p:cNvSpPr>
          <p:nvPr/>
        </p:nvSpPr>
        <p:spPr bwMode="auto">
          <a:xfrm>
            <a:off x="6477000" y="6019800"/>
            <a:ext cx="200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solidFill>
                  <a:prstClr val="black"/>
                </a:solidFill>
              </a:rPr>
              <a:t>Vertical Edge</a:t>
            </a:r>
          </a:p>
          <a:p>
            <a:pPr algn="ctr" eaLnBrk="1" hangingPunct="1"/>
            <a:r>
              <a:rPr lang="en-US" altLang="en-US" sz="2000">
                <a:solidFill>
                  <a:prstClr val="black"/>
                </a:solidFill>
              </a:rPr>
              <a:t>(absolute value)</a:t>
            </a:r>
          </a:p>
        </p:txBody>
      </p:sp>
      <p:sp>
        <p:nvSpPr>
          <p:cNvPr id="69" name="TextBox 68"/>
          <p:cNvSpPr txBox="1">
            <a:spLocks noChangeArrowheads="1"/>
          </p:cNvSpPr>
          <p:nvPr/>
        </p:nvSpPr>
        <p:spPr bwMode="auto">
          <a:xfrm>
            <a:off x="4178300" y="4648200"/>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rPr>
              <a:t>Sobel</a:t>
            </a:r>
          </a:p>
        </p:txBody>
      </p:sp>
      <p:sp>
        <p:nvSpPr>
          <p:cNvPr id="25" name="Rectangle 24"/>
          <p:cNvSpPr/>
          <p:nvPr/>
        </p:nvSpPr>
        <p:spPr>
          <a:xfrm>
            <a:off x="8276856" y="6573913"/>
            <a:ext cx="901529" cy="276999"/>
          </a:xfrm>
          <a:prstGeom prst="rect">
            <a:avLst/>
          </a:prstGeom>
        </p:spPr>
        <p:txBody>
          <a:bodyPr wrap="none">
            <a:spAutoFit/>
          </a:bodyPr>
          <a:lstStyle/>
          <a:p>
            <a:r>
              <a:rPr lang="en-US" sz="1200" dirty="0">
                <a:latin typeface="+mn-lt"/>
              </a:rPr>
              <a:t>David Lowe</a:t>
            </a:r>
          </a:p>
        </p:txBody>
      </p:sp>
    </p:spTree>
    <p:extLst>
      <p:ext uri="{BB962C8B-B14F-4D97-AF65-F5344CB8AC3E}">
        <p14:creationId xmlns:p14="http://schemas.microsoft.com/office/powerpoint/2010/main" val="2384148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6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dirty="0"/>
              <a:t>3. Practice with linear filters</a:t>
            </a:r>
          </a:p>
        </p:txBody>
      </p:sp>
      <p:grpSp>
        <p:nvGrpSpPr>
          <p:cNvPr id="55299" name="Group 5"/>
          <p:cNvGrpSpPr>
            <a:grpSpLocks noChangeAspect="1"/>
          </p:cNvGrpSpPr>
          <p:nvPr/>
        </p:nvGrpSpPr>
        <p:grpSpPr bwMode="auto">
          <a:xfrm>
            <a:off x="3886200" y="3211513"/>
            <a:ext cx="1390650" cy="1371600"/>
            <a:chOff x="144" y="144"/>
            <a:chExt cx="1152" cy="1136"/>
          </a:xfrm>
        </p:grpSpPr>
        <p:sp>
          <p:nvSpPr>
            <p:cNvPr id="55304"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05"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5306"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07"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08"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09"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10"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11"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5312"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13"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4"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5"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6"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7"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8"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9"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20"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67" name="TextBox 66"/>
          <p:cNvSpPr txBox="1">
            <a:spLocks noChangeArrowheads="1"/>
          </p:cNvSpPr>
          <p:nvPr/>
        </p:nvSpPr>
        <p:spPr bwMode="auto">
          <a:xfrm>
            <a:off x="6477000" y="6019800"/>
            <a:ext cx="200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solidFill>
                  <a:prstClr val="black"/>
                </a:solidFill>
              </a:rPr>
              <a:t>Horizontal Edge</a:t>
            </a:r>
          </a:p>
          <a:p>
            <a:pPr algn="ctr" eaLnBrk="1" hangingPunct="1"/>
            <a:r>
              <a:rPr lang="en-US" altLang="en-US" sz="2000">
                <a:solidFill>
                  <a:prstClr val="black"/>
                </a:solidFill>
              </a:rPr>
              <a:t>(absolute value)</a:t>
            </a:r>
          </a:p>
        </p:txBody>
      </p:sp>
      <p:pic>
        <p:nvPicPr>
          <p:cNvPr id="55301" name="Picture 4" descr="C:\Documents and Settings\Derek Hoiem\My Documents\Classes\Spring10 - Computer Vision\figs\einste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7" name="Picture 3" descr="C:\Documents and Settings\Derek Hoiem\My Documents\Classes\Spring10 - Computer Vision\figs\einstein_sobel_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975"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48"/>
          <p:cNvSpPr txBox="1">
            <a:spLocks noChangeArrowheads="1"/>
          </p:cNvSpPr>
          <p:nvPr/>
        </p:nvSpPr>
        <p:spPr bwMode="auto">
          <a:xfrm>
            <a:off x="4178300" y="4659313"/>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rPr>
              <a:t>Sobel</a:t>
            </a:r>
          </a:p>
        </p:txBody>
      </p:sp>
      <p:sp>
        <p:nvSpPr>
          <p:cNvPr id="25" name="Rectangle 24"/>
          <p:cNvSpPr/>
          <p:nvPr/>
        </p:nvSpPr>
        <p:spPr>
          <a:xfrm>
            <a:off x="8276856" y="6573913"/>
            <a:ext cx="901529" cy="276999"/>
          </a:xfrm>
          <a:prstGeom prst="rect">
            <a:avLst/>
          </a:prstGeom>
        </p:spPr>
        <p:txBody>
          <a:bodyPr wrap="none">
            <a:spAutoFit/>
          </a:bodyPr>
          <a:lstStyle/>
          <a:p>
            <a:r>
              <a:rPr lang="en-US" sz="1200" dirty="0">
                <a:latin typeface="+mn-lt"/>
              </a:rPr>
              <a:t>David Lowe</a:t>
            </a:r>
          </a:p>
        </p:txBody>
      </p:sp>
    </p:spTree>
    <p:extLst>
      <p:ext uri="{BB962C8B-B14F-4D97-AF65-F5344CB8AC3E}">
        <p14:creationId xmlns:p14="http://schemas.microsoft.com/office/powerpoint/2010/main" val="1523384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55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4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dirty="0"/>
              <a:t>4. Practice with linear filters</a:t>
            </a:r>
          </a:p>
        </p:txBody>
      </p:sp>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08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1204" name="Text Box 4"/>
          <p:cNvSpPr txBox="1">
            <a:spLocks noChangeArrowheads="1"/>
          </p:cNvSpPr>
          <p:nvPr/>
        </p:nvSpPr>
        <p:spPr bwMode="auto">
          <a:xfrm>
            <a:off x="669925" y="46132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grpSp>
        <p:nvGrpSpPr>
          <p:cNvPr id="51205" name="Group 5"/>
          <p:cNvGrpSpPr>
            <a:grpSpLocks/>
          </p:cNvGrpSpPr>
          <p:nvPr/>
        </p:nvGrpSpPr>
        <p:grpSpPr bwMode="auto">
          <a:xfrm>
            <a:off x="4953000" y="2895600"/>
            <a:ext cx="1371600" cy="1066800"/>
            <a:chOff x="3799" y="2064"/>
            <a:chExt cx="1433" cy="1136"/>
          </a:xfrm>
        </p:grpSpPr>
        <p:grpSp>
          <p:nvGrpSpPr>
            <p:cNvPr id="51228" name="Group 6"/>
            <p:cNvGrpSpPr>
              <a:grpSpLocks/>
            </p:cNvGrpSpPr>
            <p:nvPr/>
          </p:nvGrpSpPr>
          <p:grpSpPr bwMode="auto">
            <a:xfrm>
              <a:off x="4080" y="2064"/>
              <a:ext cx="1152" cy="1136"/>
              <a:chOff x="144" y="144"/>
              <a:chExt cx="1152" cy="1136"/>
            </a:xfrm>
          </p:grpSpPr>
          <p:sp>
            <p:nvSpPr>
              <p:cNvPr id="51230" name="Rectangle 7"/>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1" name="Rectangle 8"/>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2" name="Rectangle 9"/>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3" name="Rectangle 10"/>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4" name="Rectangle 11"/>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5" name="Rectangle 12"/>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6" name="Rectangle 13"/>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7" name="Rectangle 14"/>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8" name="Rectangle 15"/>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9" name="Line 16"/>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0" name="Line 17"/>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1" name="Line 18"/>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2" name="Line 19"/>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3" name="Line 20"/>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4" name="Line 21"/>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5" name="Line 22"/>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6" name="Line 23"/>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51229" name="Picture 24" descr="txp_fig"/>
            <p:cNvPicPr>
              <a:picLocks noChangeAspect="1" noChangeArrowheads="1"/>
            </p:cNvPicPr>
            <p:nvPr>
              <p:custDataLst>
                <p:tags r:id="rId1"/>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06" name="Group 25"/>
          <p:cNvGrpSpPr>
            <a:grpSpLocks/>
          </p:cNvGrpSpPr>
          <p:nvPr/>
        </p:nvGrpSpPr>
        <p:grpSpPr bwMode="auto">
          <a:xfrm>
            <a:off x="2971800" y="2895600"/>
            <a:ext cx="1149350" cy="1066800"/>
            <a:chOff x="144" y="144"/>
            <a:chExt cx="1152" cy="1136"/>
          </a:xfrm>
        </p:grpSpPr>
        <p:sp>
          <p:nvSpPr>
            <p:cNvPr id="51211" name="Rectangle 2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2" name="Rectangle 2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3" name="Rectangle 2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4" name="Rectangle 2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5" name="Rectangle 3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2</a:t>
              </a:r>
            </a:p>
          </p:txBody>
        </p:sp>
        <p:sp>
          <p:nvSpPr>
            <p:cNvPr id="51216" name="Rectangle 3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7" name="Rectangle 3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8" name="Rectangle 3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9" name="Rectangle 3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20" name="Line 3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1" name="Line 3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2" name="Line 3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3" name="Line 3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4" name="Line 3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5" name="Line 4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6" name="Line 4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7" name="Line 4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51207" name="Text Box 43"/>
          <p:cNvSpPr txBox="1">
            <a:spLocks noChangeArrowheads="1"/>
          </p:cNvSpPr>
          <p:nvPr/>
        </p:nvSpPr>
        <p:spPr bwMode="auto">
          <a:xfrm>
            <a:off x="4343400" y="2819400"/>
            <a:ext cx="43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b="1">
                <a:solidFill>
                  <a:prstClr val="black"/>
                </a:solidFill>
                <a:latin typeface="Times" panose="02020603050405020304" pitchFamily="18" charset="0"/>
              </a:rPr>
              <a:t>-</a:t>
            </a:r>
          </a:p>
        </p:txBody>
      </p:sp>
      <p:sp>
        <p:nvSpPr>
          <p:cNvPr id="51208" name="Text Box 44"/>
          <p:cNvSpPr txBox="1">
            <a:spLocks noChangeArrowheads="1"/>
          </p:cNvSpPr>
          <p:nvPr/>
        </p:nvSpPr>
        <p:spPr bwMode="auto">
          <a:xfrm>
            <a:off x="7467600" y="2895600"/>
            <a:ext cx="565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b="1">
                <a:solidFill>
                  <a:prstClr val="black"/>
                </a:solidFill>
                <a:latin typeface="Times" panose="02020603050405020304" pitchFamily="18" charset="0"/>
              </a:rPr>
              <a:t>?</a:t>
            </a:r>
          </a:p>
        </p:txBody>
      </p:sp>
      <p:sp>
        <p:nvSpPr>
          <p:cNvPr id="51209" name="Text Box 45"/>
          <p:cNvSpPr txBox="1">
            <a:spLocks noChangeArrowheads="1"/>
          </p:cNvSpPr>
          <p:nvPr/>
        </p:nvSpPr>
        <p:spPr bwMode="auto">
          <a:xfrm>
            <a:off x="2895600" y="4343400"/>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(Note that filter sums to 1)</a:t>
            </a:r>
          </a:p>
        </p:txBody>
      </p:sp>
      <p:sp>
        <p:nvSpPr>
          <p:cNvPr id="51210" name="Text Box 46"/>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1373614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a:t>4. Practice with linear filters</a:t>
            </a:r>
          </a:p>
        </p:txBody>
      </p:sp>
      <p:pic>
        <p:nvPicPr>
          <p:cNvPr id="52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08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2228" name="Text Box 4"/>
          <p:cNvSpPr txBox="1">
            <a:spLocks noChangeArrowheads="1"/>
          </p:cNvSpPr>
          <p:nvPr/>
        </p:nvSpPr>
        <p:spPr bwMode="auto">
          <a:xfrm>
            <a:off x="669925" y="46132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grpSp>
        <p:nvGrpSpPr>
          <p:cNvPr id="52229" name="Group 5"/>
          <p:cNvGrpSpPr>
            <a:grpSpLocks/>
          </p:cNvGrpSpPr>
          <p:nvPr/>
        </p:nvGrpSpPr>
        <p:grpSpPr bwMode="auto">
          <a:xfrm>
            <a:off x="4953000" y="2895600"/>
            <a:ext cx="1371600" cy="1066800"/>
            <a:chOff x="3799" y="2064"/>
            <a:chExt cx="1433" cy="1136"/>
          </a:xfrm>
        </p:grpSpPr>
        <p:grpSp>
          <p:nvGrpSpPr>
            <p:cNvPr id="52252" name="Group 6"/>
            <p:cNvGrpSpPr>
              <a:grpSpLocks/>
            </p:cNvGrpSpPr>
            <p:nvPr/>
          </p:nvGrpSpPr>
          <p:grpSpPr bwMode="auto">
            <a:xfrm>
              <a:off x="4080" y="2064"/>
              <a:ext cx="1152" cy="1136"/>
              <a:chOff x="144" y="144"/>
              <a:chExt cx="1152" cy="1136"/>
            </a:xfrm>
          </p:grpSpPr>
          <p:sp>
            <p:nvSpPr>
              <p:cNvPr id="52254" name="Rectangle 7"/>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55" name="Rectangle 8"/>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56" name="Rectangle 9"/>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57" name="Rectangle 10"/>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58" name="Rectangle 11"/>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59" name="Rectangle 12"/>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60" name="Rectangle 13"/>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61" name="Rectangle 14"/>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62" name="Rectangle 15"/>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63" name="Line 16"/>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4" name="Line 17"/>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5" name="Line 18"/>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6" name="Line 19"/>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7" name="Line 20"/>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8" name="Line 21"/>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9" name="Line 22"/>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70" name="Line 23"/>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52253" name="Picture 24" descr="txp_fig"/>
            <p:cNvPicPr>
              <a:picLocks noChangeAspect="1" noChangeArrowheads="1"/>
            </p:cNvPicPr>
            <p:nvPr>
              <p:custDataLst>
                <p:tags r:id="rId1"/>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230" name="Group 25"/>
          <p:cNvGrpSpPr>
            <a:grpSpLocks/>
          </p:cNvGrpSpPr>
          <p:nvPr/>
        </p:nvGrpSpPr>
        <p:grpSpPr bwMode="auto">
          <a:xfrm>
            <a:off x="2971800" y="2895600"/>
            <a:ext cx="1149350" cy="1066800"/>
            <a:chOff x="144" y="144"/>
            <a:chExt cx="1152" cy="1136"/>
          </a:xfrm>
        </p:grpSpPr>
        <p:sp>
          <p:nvSpPr>
            <p:cNvPr id="52235" name="Rectangle 2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36" name="Rectangle 2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37" name="Rectangle 2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38" name="Rectangle 2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39" name="Rectangle 3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2</a:t>
              </a:r>
            </a:p>
          </p:txBody>
        </p:sp>
        <p:sp>
          <p:nvSpPr>
            <p:cNvPr id="52240" name="Rectangle 3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41" name="Rectangle 3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42" name="Rectangle 3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43" name="Rectangle 3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44" name="Line 3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45" name="Line 3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46" name="Line 3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47" name="Line 3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48" name="Line 3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49" name="Line 4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50" name="Line 4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51" name="Line 4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52231" name="Text Box 43"/>
          <p:cNvSpPr txBox="1">
            <a:spLocks noChangeArrowheads="1"/>
          </p:cNvSpPr>
          <p:nvPr/>
        </p:nvSpPr>
        <p:spPr bwMode="auto">
          <a:xfrm>
            <a:off x="4343400" y="2819400"/>
            <a:ext cx="43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b="1">
                <a:solidFill>
                  <a:prstClr val="black"/>
                </a:solidFill>
                <a:latin typeface="Times" panose="02020603050405020304" pitchFamily="18" charset="0"/>
              </a:rPr>
              <a:t>-</a:t>
            </a:r>
          </a:p>
        </p:txBody>
      </p:sp>
      <p:sp>
        <p:nvSpPr>
          <p:cNvPr id="52232" name="Text Box 44"/>
          <p:cNvSpPr txBox="1">
            <a:spLocks noChangeArrowheads="1"/>
          </p:cNvSpPr>
          <p:nvPr/>
        </p:nvSpPr>
        <p:spPr bwMode="auto">
          <a:xfrm>
            <a:off x="3339352" y="4724400"/>
            <a:ext cx="54998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prstClr val="black"/>
                </a:solidFill>
              </a:rPr>
              <a:t>Sharpening filter</a:t>
            </a:r>
          </a:p>
          <a:p>
            <a:pPr lvl="1" eaLnBrk="1" hangingPunct="1">
              <a:buFontTx/>
              <a:buChar char="-"/>
            </a:pPr>
            <a:r>
              <a:rPr lang="en-US" altLang="en-US" dirty="0">
                <a:solidFill>
                  <a:prstClr val="black"/>
                </a:solidFill>
              </a:rPr>
              <a:t> Accentuates differences with local average</a:t>
            </a:r>
          </a:p>
        </p:txBody>
      </p:sp>
      <p:pic>
        <p:nvPicPr>
          <p:cNvPr id="52233"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2514600"/>
            <a:ext cx="187642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4" name="Text Box 46"/>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27628424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t="18013"/>
          <a:stretch>
            <a:fillRect/>
          </a:stretch>
        </p:blipFill>
        <p:spPr bwMode="auto">
          <a:xfrm>
            <a:off x="762000" y="1676400"/>
            <a:ext cx="7586663"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3"/>
          <p:cNvSpPr>
            <a:spLocks noGrp="1" noChangeArrowheads="1"/>
          </p:cNvSpPr>
          <p:nvPr>
            <p:ph type="title"/>
          </p:nvPr>
        </p:nvSpPr>
        <p:spPr/>
        <p:txBody>
          <a:bodyPr/>
          <a:lstStyle/>
          <a:p>
            <a:r>
              <a:rPr lang="en-US" altLang="en-US" dirty="0"/>
              <a:t>4. Practice with linear filters</a:t>
            </a:r>
          </a:p>
        </p:txBody>
      </p:sp>
      <p:sp>
        <p:nvSpPr>
          <p:cNvPr id="53252" name="Text Box 5"/>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12944247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ein_gry.jpg" descr="ein_gry.jpg"/>
          <p:cNvPicPr>
            <a:picLocks noChangeAspect="1"/>
          </p:cNvPicPr>
          <p:nvPr/>
        </p:nvPicPr>
        <p:blipFill>
          <a:blip r:embed="rId2"/>
          <a:stretch>
            <a:fillRect/>
          </a:stretch>
        </p:blipFill>
        <p:spPr>
          <a:xfrm>
            <a:off x="991456" y="1851422"/>
            <a:ext cx="3532928" cy="3965228"/>
          </a:xfrm>
          <a:prstGeom prst="rect">
            <a:avLst/>
          </a:prstGeom>
          <a:ln w="12700">
            <a:miter lim="400000"/>
          </a:ln>
        </p:spPr>
      </p:pic>
      <p:sp>
        <p:nvSpPr>
          <p:cNvPr id="4" name="Shape 667"/>
          <p:cNvSpPr>
            <a:spLocks noGrp="1"/>
          </p:cNvSpPr>
          <p:nvPr>
            <p:ph type="title"/>
          </p:nvPr>
        </p:nvSpPr>
        <p:spPr>
          <a:xfrm>
            <a:off x="0" y="857251"/>
            <a:ext cx="9144000" cy="994172"/>
          </a:xfrm>
          <a:prstGeom prst="rect">
            <a:avLst/>
          </a:prstGeom>
        </p:spPr>
        <p:txBody>
          <a:bodyPr/>
          <a:lstStyle/>
          <a:p>
            <a:pPr algn="ctr"/>
            <a:r>
              <a:rPr lang="en-US" dirty="0"/>
              <a:t>Sharpening examples</a:t>
            </a:r>
            <a:endParaRPr dirty="0"/>
          </a:p>
        </p:txBody>
      </p:sp>
      <p:pic>
        <p:nvPicPr>
          <p:cNvPr id="7" name="ein_sharp51.jpg" descr="ein_sharp51.jpg"/>
          <p:cNvPicPr>
            <a:picLocks noChangeAspect="1"/>
          </p:cNvPicPr>
          <p:nvPr/>
        </p:nvPicPr>
        <p:blipFill>
          <a:blip r:embed="rId3"/>
          <a:stretch>
            <a:fillRect/>
          </a:stretch>
        </p:blipFill>
        <p:spPr>
          <a:xfrm>
            <a:off x="4619614" y="1851422"/>
            <a:ext cx="3532928" cy="3965228"/>
          </a:xfrm>
          <a:prstGeom prst="rect">
            <a:avLst/>
          </a:prstGeom>
          <a:ln w="12700">
            <a:miter lim="400000"/>
          </a:ln>
        </p:spPr>
      </p:pic>
    </p:spTree>
    <p:extLst>
      <p:ext uri="{BB962C8B-B14F-4D97-AF65-F5344CB8AC3E}">
        <p14:creationId xmlns:p14="http://schemas.microsoft.com/office/powerpoint/2010/main" val="290615623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What types of image transformations can we do?</a:t>
            </a:r>
            <a:endParaRPr dirty="0"/>
          </a:p>
        </p:txBody>
      </p:sp>
      <p:grpSp>
        <p:nvGrpSpPr>
          <p:cNvPr id="6" name="Group 5"/>
          <p:cNvGrpSpPr/>
          <p:nvPr/>
        </p:nvGrpSpPr>
        <p:grpSpPr>
          <a:xfrm>
            <a:off x="924679" y="1904645"/>
            <a:ext cx="3114794" cy="4044766"/>
            <a:chOff x="1611419" y="1325563"/>
            <a:chExt cx="4153058" cy="5393022"/>
          </a:xfrm>
        </p:grpSpPr>
        <p:pic>
          <p:nvPicPr>
            <p:cNvPr id="14" name="image.png" descr="image.png"/>
            <p:cNvPicPr>
              <a:picLocks noChangeAspect="1"/>
            </p:cNvPicPr>
            <p:nvPr/>
          </p:nvPicPr>
          <p:blipFill>
            <a:blip r:embed="rId2"/>
            <a:stretch>
              <a:fillRect/>
            </a:stretch>
          </p:blipFill>
          <p:spPr>
            <a:xfrm>
              <a:off x="2311656" y="1325563"/>
              <a:ext cx="2752583" cy="1828958"/>
            </a:xfrm>
            <a:prstGeom prst="rect">
              <a:avLst/>
            </a:prstGeom>
            <a:ln w="12700">
              <a:solidFill>
                <a:schemeClr val="tx1"/>
              </a:solidFill>
              <a:miter lim="400000"/>
            </a:ln>
            <a:effectLst/>
          </p:spPr>
        </p:pic>
        <p:pic>
          <p:nvPicPr>
            <p:cNvPr id="15" name="image.png" descr="image.png"/>
            <p:cNvPicPr>
              <a:picLocks noChangeAspect="1"/>
            </p:cNvPicPr>
            <p:nvPr/>
          </p:nvPicPr>
          <p:blipFill>
            <a:blip r:embed="rId3"/>
            <a:stretch>
              <a:fillRect/>
            </a:stretch>
          </p:blipFill>
          <p:spPr>
            <a:xfrm>
              <a:off x="2311656" y="4303643"/>
              <a:ext cx="2754216" cy="1828800"/>
            </a:xfrm>
            <a:prstGeom prst="rect">
              <a:avLst/>
            </a:prstGeom>
            <a:ln w="12700">
              <a:solidFill>
                <a:schemeClr val="tx1"/>
              </a:solidFill>
              <a:miter lim="400000"/>
            </a:ln>
            <a:effectLst/>
          </p:spPr>
        </p:pic>
        <p:sp>
          <p:nvSpPr>
            <p:cNvPr id="18" name="changes the pixel values"/>
            <p:cNvSpPr/>
            <p:nvPr/>
          </p:nvSpPr>
          <p:spPr>
            <a:xfrm>
              <a:off x="1611419" y="6277118"/>
              <a:ext cx="4153058" cy="441467"/>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2600"/>
              </a:lvl1pPr>
            </a:lstStyle>
            <a:p>
              <a:pPr algn="ctr"/>
              <a:r>
                <a:rPr sz="1800" dirty="0">
                  <a:latin typeface="+mj-lt"/>
                </a:rPr>
                <a:t>changes </a:t>
              </a:r>
              <a:r>
                <a:rPr lang="en-US" sz="1800" i="1" dirty="0">
                  <a:latin typeface="+mj-lt"/>
                </a:rPr>
                <a:t>range</a:t>
              </a:r>
              <a:r>
                <a:rPr lang="en-US" sz="1800" dirty="0">
                  <a:latin typeface="+mj-lt"/>
                </a:rPr>
                <a:t> of image function</a:t>
              </a:r>
              <a:endParaRPr sz="1800" dirty="0">
                <a:latin typeface="+mj-lt"/>
              </a:endParaRPr>
            </a:p>
          </p:txBody>
        </p:sp>
        <p:cxnSp>
          <p:nvCxnSpPr>
            <p:cNvPr id="22" name="Straight Arrow Connector 21"/>
            <p:cNvCxnSpPr/>
            <p:nvPr/>
          </p:nvCxnSpPr>
          <p:spPr>
            <a:xfrm rot="5400000">
              <a:off x="3260213" y="3729082"/>
              <a:ext cx="85977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5516667" y="1902761"/>
            <a:ext cx="3270449" cy="4046651"/>
            <a:chOff x="6343101" y="1325880"/>
            <a:chExt cx="4360598" cy="5395535"/>
          </a:xfrm>
        </p:grpSpPr>
        <p:pic>
          <p:nvPicPr>
            <p:cNvPr id="16" name="image.png" descr="image.png"/>
            <p:cNvPicPr>
              <a:picLocks noChangeAspect="1"/>
            </p:cNvPicPr>
            <p:nvPr/>
          </p:nvPicPr>
          <p:blipFill>
            <a:blip r:embed="rId2"/>
            <a:stretch>
              <a:fillRect/>
            </a:stretch>
          </p:blipFill>
          <p:spPr>
            <a:xfrm>
              <a:off x="7147108" y="1325880"/>
              <a:ext cx="2752583" cy="1828958"/>
            </a:xfrm>
            <a:prstGeom prst="rect">
              <a:avLst/>
            </a:prstGeom>
            <a:ln w="12700">
              <a:solidFill>
                <a:schemeClr val="tx1"/>
              </a:solidFill>
              <a:miter lim="400000"/>
            </a:ln>
            <a:effectLst/>
          </p:spPr>
        </p:pic>
        <p:pic>
          <p:nvPicPr>
            <p:cNvPr id="17" name="image.png" descr="image.png"/>
            <p:cNvPicPr>
              <a:picLocks/>
            </p:cNvPicPr>
            <p:nvPr/>
          </p:nvPicPr>
          <p:blipFill>
            <a:blip r:embed="rId2"/>
            <a:stretch>
              <a:fillRect/>
            </a:stretch>
          </p:blipFill>
          <p:spPr>
            <a:xfrm rot="651044">
              <a:off x="7009478" y="4485487"/>
              <a:ext cx="3027841" cy="1463167"/>
            </a:xfrm>
            <a:prstGeom prst="rect">
              <a:avLst/>
            </a:prstGeom>
            <a:ln w="12700">
              <a:solidFill>
                <a:schemeClr val="tx1"/>
              </a:solidFill>
              <a:miter lim="400000"/>
            </a:ln>
            <a:effectLst/>
          </p:spPr>
        </p:pic>
        <p:sp>
          <p:nvSpPr>
            <p:cNvPr id="19" name="changes the pixel location"/>
            <p:cNvSpPr/>
            <p:nvPr/>
          </p:nvSpPr>
          <p:spPr>
            <a:xfrm>
              <a:off x="6343101" y="6279948"/>
              <a:ext cx="4360598" cy="441467"/>
            </a:xfrm>
            <a:prstGeom prst="rect">
              <a:avLst/>
            </a:prstGeom>
            <a:ln w="12700">
              <a:miter lim="400000"/>
            </a:ln>
            <a:effectLst/>
            <a:extLst>
              <a:ext uri="{C572A759-6A51-4108-AA02-DFA0A04FC94B}">
                <ma14:wrappingTextBoxFlag xmlns="" xmlns:ma14="http://schemas.microsoft.com/office/mac/drawingml/2011/main" val="1"/>
              </a:ext>
            </a:extLst>
          </p:spPr>
          <p:txBody>
            <a:bodyPr wrap="square" lIns="26789" tIns="26789" rIns="26789" bIns="26789" anchor="ctr">
              <a:spAutoFit/>
            </a:bodyPr>
            <a:lstStyle>
              <a:lvl1pPr>
                <a:defRPr sz="2600"/>
              </a:lvl1pPr>
            </a:lstStyle>
            <a:p>
              <a:pPr algn="ctr"/>
              <a:r>
                <a:rPr sz="1800" dirty="0">
                  <a:latin typeface="+mj-lt"/>
                </a:rPr>
                <a:t>changes </a:t>
              </a:r>
              <a:r>
                <a:rPr lang="en-US" sz="1800" i="1" dirty="0">
                  <a:latin typeface="+mj-lt"/>
                </a:rPr>
                <a:t>domain</a:t>
              </a:r>
              <a:r>
                <a:rPr lang="en-US" sz="1800" dirty="0">
                  <a:latin typeface="+mj-lt"/>
                </a:rPr>
                <a:t> of image function</a:t>
              </a:r>
              <a:endParaRPr sz="1800" dirty="0">
                <a:latin typeface="+mj-lt"/>
              </a:endParaRPr>
            </a:p>
          </p:txBody>
        </p:sp>
        <p:cxnSp>
          <p:nvCxnSpPr>
            <p:cNvPr id="24" name="Straight Arrow Connector 23"/>
            <p:cNvCxnSpPr/>
            <p:nvPr/>
          </p:nvCxnSpPr>
          <p:spPr>
            <a:xfrm rot="5400000">
              <a:off x="8095665" y="3729082"/>
              <a:ext cx="85977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 name="Straight Connector 2"/>
          <p:cNvCxnSpPr/>
          <p:nvPr/>
        </p:nvCxnSpPr>
        <p:spPr>
          <a:xfrm>
            <a:off x="4572000" y="1851423"/>
            <a:ext cx="0" cy="4149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Filtering"/>
          <p:cNvSpPr/>
          <p:nvPr/>
        </p:nvSpPr>
        <p:spPr>
          <a:xfrm>
            <a:off x="338611" y="3488512"/>
            <a:ext cx="819440" cy="331100"/>
          </a:xfrm>
          <a:prstGeom prst="rect">
            <a:avLst/>
          </a:prstGeom>
          <a:ln w="12700">
            <a:miter lim="400000"/>
          </a:ln>
          <a:effectLst/>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lang="en-US" dirty="0">
                <a:latin typeface="+mj-lt"/>
              </a:rPr>
              <a:t>F</a:t>
            </a:r>
            <a:r>
              <a:rPr dirty="0">
                <a:latin typeface="+mj-lt"/>
              </a:rPr>
              <a:t>iltering</a:t>
            </a:r>
          </a:p>
        </p:txBody>
      </p:sp>
      <p:sp>
        <p:nvSpPr>
          <p:cNvPr id="36" name="Warping"/>
          <p:cNvSpPr/>
          <p:nvPr/>
        </p:nvSpPr>
        <p:spPr>
          <a:xfrm>
            <a:off x="4983047" y="3488512"/>
            <a:ext cx="847588" cy="331100"/>
          </a:xfrm>
          <a:prstGeom prst="rect">
            <a:avLst/>
          </a:prstGeom>
          <a:ln w="12700">
            <a:miter lim="400000"/>
          </a:ln>
          <a:effectLst/>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lang="en-US" dirty="0">
                <a:latin typeface="+mj-lt"/>
              </a:rPr>
              <a:t>W</a:t>
            </a:r>
            <a:r>
              <a:rPr dirty="0">
                <a:latin typeface="+mj-lt"/>
              </a:rPr>
              <a:t>arping</a:t>
            </a:r>
          </a:p>
        </p:txBody>
      </p:sp>
      <p:pic>
        <p:nvPicPr>
          <p:cNvPr id="20" name="latex-image-1.pdf" descr="latex-image-1.pdf"/>
          <p:cNvPicPr>
            <a:picLocks noChangeAspect="1"/>
          </p:cNvPicPr>
          <p:nvPr/>
        </p:nvPicPr>
        <p:blipFill>
          <a:blip r:embed="rId4"/>
          <a:stretch>
            <a:fillRect/>
          </a:stretch>
        </p:blipFill>
        <p:spPr>
          <a:xfrm>
            <a:off x="1043192" y="2500189"/>
            <a:ext cx="174129" cy="167432"/>
          </a:xfrm>
          <a:prstGeom prst="rect">
            <a:avLst/>
          </a:prstGeom>
          <a:ln w="12700">
            <a:miter lim="400000"/>
          </a:ln>
        </p:spPr>
      </p:pic>
      <p:pic>
        <p:nvPicPr>
          <p:cNvPr id="21" name="latex-image-2.pdf" descr="latex-image-2.pdf"/>
          <p:cNvPicPr>
            <a:picLocks noChangeAspect="1"/>
          </p:cNvPicPr>
          <p:nvPr/>
        </p:nvPicPr>
        <p:blipFill>
          <a:blip r:embed="rId5"/>
          <a:stretch>
            <a:fillRect/>
          </a:stretch>
        </p:blipFill>
        <p:spPr>
          <a:xfrm>
            <a:off x="1043191" y="4727391"/>
            <a:ext cx="180827" cy="187524"/>
          </a:xfrm>
          <a:prstGeom prst="rect">
            <a:avLst/>
          </a:prstGeom>
          <a:ln w="12700">
            <a:miter lim="400000"/>
          </a:ln>
        </p:spPr>
      </p:pic>
      <p:pic>
        <p:nvPicPr>
          <p:cNvPr id="23" name="latex-image-5.pdf" descr="latex-image-5.pdf"/>
          <p:cNvPicPr>
            <a:picLocks noChangeAspect="1"/>
          </p:cNvPicPr>
          <p:nvPr/>
        </p:nvPicPr>
        <p:blipFill>
          <a:blip r:embed="rId6"/>
          <a:stretch>
            <a:fillRect/>
          </a:stretch>
        </p:blipFill>
        <p:spPr>
          <a:xfrm>
            <a:off x="2657201" y="3528104"/>
            <a:ext cx="1741289" cy="247799"/>
          </a:xfrm>
          <a:prstGeom prst="rect">
            <a:avLst/>
          </a:prstGeom>
          <a:ln w="12700">
            <a:miter lim="400000"/>
          </a:ln>
        </p:spPr>
      </p:pic>
      <p:pic>
        <p:nvPicPr>
          <p:cNvPr id="25" name="latex-image-6.pdf" descr="latex-image-6.pdf"/>
          <p:cNvPicPr>
            <a:picLocks noChangeAspect="1"/>
          </p:cNvPicPr>
          <p:nvPr/>
        </p:nvPicPr>
        <p:blipFill>
          <a:blip r:embed="rId7"/>
          <a:stretch>
            <a:fillRect/>
          </a:stretch>
        </p:blipFill>
        <p:spPr>
          <a:xfrm>
            <a:off x="7269286" y="3528104"/>
            <a:ext cx="1741289" cy="247799"/>
          </a:xfrm>
          <a:prstGeom prst="rect">
            <a:avLst/>
          </a:prstGeom>
          <a:ln w="12700">
            <a:miter lim="400000"/>
          </a:ln>
        </p:spPr>
      </p:pic>
      <p:pic>
        <p:nvPicPr>
          <p:cNvPr id="26" name="latex-image-1.pdf" descr="latex-image-1.pdf"/>
          <p:cNvPicPr>
            <a:picLocks noChangeAspect="1"/>
          </p:cNvPicPr>
          <p:nvPr/>
        </p:nvPicPr>
        <p:blipFill>
          <a:blip r:embed="rId4"/>
          <a:stretch>
            <a:fillRect/>
          </a:stretch>
        </p:blipFill>
        <p:spPr>
          <a:xfrm>
            <a:off x="5709880" y="2503170"/>
            <a:ext cx="174129" cy="167432"/>
          </a:xfrm>
          <a:prstGeom prst="rect">
            <a:avLst/>
          </a:prstGeom>
          <a:ln w="12700">
            <a:miter lim="400000"/>
          </a:ln>
        </p:spPr>
      </p:pic>
      <p:pic>
        <p:nvPicPr>
          <p:cNvPr id="27" name="latex-image-2.pdf" descr="latex-image-2.pdf"/>
          <p:cNvPicPr>
            <a:picLocks noChangeAspect="1"/>
          </p:cNvPicPr>
          <p:nvPr/>
        </p:nvPicPr>
        <p:blipFill>
          <a:blip r:embed="rId5"/>
          <a:stretch>
            <a:fillRect/>
          </a:stretch>
        </p:blipFill>
        <p:spPr>
          <a:xfrm>
            <a:off x="5709880" y="4725162"/>
            <a:ext cx="180827" cy="187524"/>
          </a:xfrm>
          <a:prstGeom prst="rect">
            <a:avLst/>
          </a:prstGeom>
          <a:ln w="12700">
            <a:miter lim="400000"/>
          </a:ln>
        </p:spPr>
      </p:pic>
    </p:spTree>
    <p:extLst>
      <p:ext uri="{BB962C8B-B14F-4D97-AF65-F5344CB8AC3E}">
        <p14:creationId xmlns:p14="http://schemas.microsoft.com/office/powerpoint/2010/main" val="1520049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grass_gry.jpg" descr="grass_gry.jpg"/>
          <p:cNvPicPr>
            <a:picLocks noChangeAspect="1"/>
          </p:cNvPicPr>
          <p:nvPr/>
        </p:nvPicPr>
        <p:blipFill>
          <a:blip r:embed="rId2"/>
          <a:stretch>
            <a:fillRect/>
          </a:stretch>
        </p:blipFill>
        <p:spPr>
          <a:xfrm>
            <a:off x="184511" y="2259821"/>
            <a:ext cx="4344203" cy="2888895"/>
          </a:xfrm>
          <a:prstGeom prst="rect">
            <a:avLst/>
          </a:prstGeom>
          <a:ln w="12700">
            <a:miter lim="400000"/>
          </a:ln>
        </p:spPr>
      </p:pic>
      <p:sp>
        <p:nvSpPr>
          <p:cNvPr id="4" name="Shape 667"/>
          <p:cNvSpPr>
            <a:spLocks noGrp="1"/>
          </p:cNvSpPr>
          <p:nvPr>
            <p:ph type="title"/>
          </p:nvPr>
        </p:nvSpPr>
        <p:spPr>
          <a:xfrm>
            <a:off x="0" y="857251"/>
            <a:ext cx="9144000" cy="994172"/>
          </a:xfrm>
          <a:prstGeom prst="rect">
            <a:avLst/>
          </a:prstGeom>
        </p:spPr>
        <p:txBody>
          <a:bodyPr/>
          <a:lstStyle/>
          <a:p>
            <a:pPr algn="ctr"/>
            <a:r>
              <a:rPr lang="en-US" dirty="0"/>
              <a:t>Sharpening examples</a:t>
            </a:r>
            <a:endParaRPr dirty="0"/>
          </a:p>
        </p:txBody>
      </p:sp>
      <p:pic>
        <p:nvPicPr>
          <p:cNvPr id="7" name="grass_sharp51.jpg" descr="grass_sharp51.jpg"/>
          <p:cNvPicPr>
            <a:picLocks noChangeAspect="1"/>
          </p:cNvPicPr>
          <p:nvPr/>
        </p:nvPicPr>
        <p:blipFill>
          <a:blip r:embed="rId3"/>
          <a:stretch>
            <a:fillRect/>
          </a:stretch>
        </p:blipFill>
        <p:spPr>
          <a:xfrm>
            <a:off x="4614437" y="2259820"/>
            <a:ext cx="4345051" cy="2889461"/>
          </a:xfrm>
          <a:prstGeom prst="rect">
            <a:avLst/>
          </a:prstGeom>
          <a:ln w="12700">
            <a:miter lim="400000"/>
          </a:ln>
        </p:spPr>
      </p:pic>
    </p:spTree>
    <p:extLst>
      <p:ext uri="{BB962C8B-B14F-4D97-AF65-F5344CB8AC3E}">
        <p14:creationId xmlns:p14="http://schemas.microsoft.com/office/powerpoint/2010/main" val="198648744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7"/>
          <p:cNvSpPr>
            <a:spLocks noGrp="1"/>
          </p:cNvSpPr>
          <p:nvPr>
            <p:ph type="title"/>
          </p:nvPr>
        </p:nvSpPr>
        <p:spPr>
          <a:xfrm>
            <a:off x="0" y="857251"/>
            <a:ext cx="9144000" cy="994172"/>
          </a:xfrm>
          <a:prstGeom prst="rect">
            <a:avLst/>
          </a:prstGeom>
        </p:spPr>
        <p:txBody>
          <a:bodyPr/>
          <a:lstStyle/>
          <a:p>
            <a:pPr algn="ctr"/>
            <a:r>
              <a:rPr lang="en-US" dirty="0"/>
              <a:t>Sharpening examples</a:t>
            </a:r>
            <a:endParaRPr dirty="0"/>
          </a:p>
        </p:txBody>
      </p:sp>
      <p:grpSp>
        <p:nvGrpSpPr>
          <p:cNvPr id="5" name="Group 4"/>
          <p:cNvGrpSpPr/>
          <p:nvPr/>
        </p:nvGrpSpPr>
        <p:grpSpPr>
          <a:xfrm>
            <a:off x="761572" y="1848580"/>
            <a:ext cx="7620857" cy="3747419"/>
            <a:chOff x="1017141" y="1321772"/>
            <a:chExt cx="10161142" cy="4996559"/>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41" y="1321772"/>
              <a:ext cx="4993133" cy="499313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24" y="1321772"/>
              <a:ext cx="4996559" cy="4996559"/>
            </a:xfrm>
            <a:prstGeom prst="rect">
              <a:avLst/>
            </a:prstGeom>
          </p:spPr>
        </p:pic>
      </p:grpSp>
    </p:spTree>
    <p:extLst>
      <p:ext uri="{BB962C8B-B14F-4D97-AF65-F5344CB8AC3E}">
        <p14:creationId xmlns:p14="http://schemas.microsoft.com/office/powerpoint/2010/main" val="785236843"/>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 name="building_gry.jpg" descr="building_gry.jpg"/>
          <p:cNvPicPr>
            <a:picLocks noChangeAspect="1"/>
          </p:cNvPicPr>
          <p:nvPr/>
        </p:nvPicPr>
        <p:blipFill>
          <a:blip r:embed="rId2"/>
          <a:stretch>
            <a:fillRect/>
          </a:stretch>
        </p:blipFill>
        <p:spPr>
          <a:xfrm>
            <a:off x="1699118" y="1851422"/>
            <a:ext cx="2808588" cy="3744784"/>
          </a:xfrm>
          <a:prstGeom prst="rect">
            <a:avLst/>
          </a:prstGeom>
          <a:ln w="12700">
            <a:miter lim="400000"/>
          </a:ln>
        </p:spPr>
      </p:pic>
      <p:sp>
        <p:nvSpPr>
          <p:cNvPr id="4" name="Shape 667"/>
          <p:cNvSpPr>
            <a:spLocks noGrp="1"/>
          </p:cNvSpPr>
          <p:nvPr>
            <p:ph type="title"/>
          </p:nvPr>
        </p:nvSpPr>
        <p:spPr>
          <a:xfrm>
            <a:off x="0" y="857251"/>
            <a:ext cx="9144000" cy="994172"/>
          </a:xfrm>
          <a:prstGeom prst="rect">
            <a:avLst/>
          </a:prstGeom>
        </p:spPr>
        <p:txBody>
          <a:bodyPr/>
          <a:lstStyle/>
          <a:p>
            <a:pPr algn="ctr"/>
            <a:r>
              <a:rPr lang="en-US" dirty="0"/>
              <a:t>Sharpening examples</a:t>
            </a:r>
            <a:endParaRPr dirty="0"/>
          </a:p>
        </p:txBody>
      </p:sp>
      <p:pic>
        <p:nvPicPr>
          <p:cNvPr id="7" name="building_sharp51.jpg" descr="building_sharp51.jpg"/>
          <p:cNvPicPr>
            <a:picLocks noChangeAspect="1"/>
          </p:cNvPicPr>
          <p:nvPr/>
        </p:nvPicPr>
        <p:blipFill>
          <a:blip r:embed="rId3"/>
          <a:stretch>
            <a:fillRect/>
          </a:stretch>
        </p:blipFill>
        <p:spPr>
          <a:xfrm>
            <a:off x="4636294" y="1848579"/>
            <a:ext cx="2812852" cy="3750470"/>
          </a:xfrm>
          <a:prstGeom prst="rect">
            <a:avLst/>
          </a:prstGeom>
          <a:ln w="12700">
            <a:miter lim="400000"/>
          </a:ln>
        </p:spPr>
      </p:pic>
      <p:sp>
        <p:nvSpPr>
          <p:cNvPr id="8" name="Shape 667"/>
          <p:cNvSpPr txBox="1">
            <a:spLocks/>
          </p:cNvSpPr>
          <p:nvPr/>
        </p:nvSpPr>
        <p:spPr>
          <a:xfrm>
            <a:off x="7573468" y="3334429"/>
            <a:ext cx="1433597" cy="778768"/>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do you see any problems in this image?</a:t>
            </a:r>
          </a:p>
        </p:txBody>
      </p:sp>
    </p:spTree>
    <p:extLst>
      <p:ext uri="{BB962C8B-B14F-4D97-AF65-F5344CB8AC3E}">
        <p14:creationId xmlns:p14="http://schemas.microsoft.com/office/powerpoint/2010/main" val="290056753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7"/>
          <p:cNvSpPr>
            <a:spLocks noGrp="1"/>
          </p:cNvSpPr>
          <p:nvPr>
            <p:ph type="title"/>
          </p:nvPr>
        </p:nvSpPr>
        <p:spPr>
          <a:xfrm>
            <a:off x="0" y="857251"/>
            <a:ext cx="9144000" cy="994172"/>
          </a:xfrm>
          <a:prstGeom prst="rect">
            <a:avLst/>
          </a:prstGeom>
        </p:spPr>
        <p:txBody>
          <a:bodyPr/>
          <a:lstStyle/>
          <a:p>
            <a:pPr algn="ctr"/>
            <a:r>
              <a:rPr lang="en-US" dirty="0"/>
              <a:t>Do not overdo it with sharpening</a:t>
            </a:r>
            <a:endParaRPr dirty="0"/>
          </a:p>
        </p:txBody>
      </p:sp>
      <p:grpSp>
        <p:nvGrpSpPr>
          <p:cNvPr id="3" name="Group 2"/>
          <p:cNvGrpSpPr/>
          <p:nvPr/>
        </p:nvGrpSpPr>
        <p:grpSpPr>
          <a:xfrm>
            <a:off x="853709" y="1851423"/>
            <a:ext cx="7436582" cy="3544078"/>
            <a:chOff x="1138279" y="1325563"/>
            <a:chExt cx="9915442" cy="4725438"/>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029"/>
            <a:stretch/>
          </p:blipFill>
          <p:spPr>
            <a:xfrm>
              <a:off x="1138279" y="1325563"/>
              <a:ext cx="9915442" cy="4298398"/>
            </a:xfrm>
            <a:prstGeom prst="rect">
              <a:avLst/>
            </a:prstGeom>
          </p:spPr>
        </p:pic>
        <p:sp>
          <p:nvSpPr>
            <p:cNvPr id="7" name="unchanged"/>
            <p:cNvSpPr/>
            <p:nvPr/>
          </p:nvSpPr>
          <p:spPr>
            <a:xfrm>
              <a:off x="1138279" y="5623962"/>
              <a:ext cx="3228238"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1400">
                  <a:latin typeface="Gill Sans"/>
                  <a:ea typeface="Gill Sans"/>
                  <a:cs typeface="Gill Sans"/>
                  <a:sym typeface="Gill Sans"/>
                </a:defRPr>
              </a:lvl1pPr>
            </a:lstStyle>
            <a:p>
              <a:pPr algn="ctr"/>
              <a:r>
                <a:rPr lang="en-US" sz="1800" dirty="0">
                  <a:latin typeface="+mj-lt"/>
                </a:rPr>
                <a:t>original</a:t>
              </a:r>
              <a:endParaRPr sz="1800" dirty="0">
                <a:latin typeface="+mj-lt"/>
              </a:endParaRPr>
            </a:p>
          </p:txBody>
        </p:sp>
        <p:sp>
          <p:nvSpPr>
            <p:cNvPr id="10" name="unchanged"/>
            <p:cNvSpPr/>
            <p:nvPr/>
          </p:nvSpPr>
          <p:spPr>
            <a:xfrm>
              <a:off x="4481881" y="5623962"/>
              <a:ext cx="3228238"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1400">
                  <a:latin typeface="Gill Sans"/>
                  <a:ea typeface="Gill Sans"/>
                  <a:cs typeface="Gill Sans"/>
                  <a:sym typeface="Gill Sans"/>
                </a:defRPr>
              </a:lvl1pPr>
            </a:lstStyle>
            <a:p>
              <a:pPr algn="ctr"/>
              <a:r>
                <a:rPr lang="en-US" sz="1800" dirty="0">
                  <a:latin typeface="+mj-lt"/>
                </a:rPr>
                <a:t>sharpened</a:t>
              </a:r>
              <a:endParaRPr sz="1800" dirty="0">
                <a:latin typeface="+mj-lt"/>
              </a:endParaRPr>
            </a:p>
          </p:txBody>
        </p:sp>
        <p:sp>
          <p:nvSpPr>
            <p:cNvPr id="11" name="unchanged"/>
            <p:cNvSpPr/>
            <p:nvPr/>
          </p:nvSpPr>
          <p:spPr>
            <a:xfrm>
              <a:off x="7825483" y="5623962"/>
              <a:ext cx="3228238"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1400">
                  <a:latin typeface="Gill Sans"/>
                  <a:ea typeface="Gill Sans"/>
                  <a:cs typeface="Gill Sans"/>
                  <a:sym typeface="Gill Sans"/>
                </a:defRPr>
              </a:lvl1pPr>
            </a:lstStyle>
            <a:p>
              <a:pPr algn="ctr"/>
              <a:r>
                <a:rPr lang="en-US" sz="1800" dirty="0" err="1">
                  <a:latin typeface="+mj-lt"/>
                </a:rPr>
                <a:t>oversharpened</a:t>
              </a:r>
              <a:endParaRPr sz="1800" dirty="0">
                <a:latin typeface="+mj-lt"/>
              </a:endParaRPr>
            </a:p>
          </p:txBody>
        </p:sp>
      </p:grpSp>
      <p:sp>
        <p:nvSpPr>
          <p:cNvPr id="12" name="unchanged"/>
          <p:cNvSpPr/>
          <p:nvPr/>
        </p:nvSpPr>
        <p:spPr>
          <a:xfrm>
            <a:off x="5621579" y="5466925"/>
            <a:ext cx="2916246" cy="32027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546100">
              <a:defRPr sz="1400">
                <a:latin typeface="Gill Sans"/>
                <a:ea typeface="Gill Sans"/>
                <a:cs typeface="Gill Sans"/>
                <a:sym typeface="Gill Sans"/>
              </a:defRPr>
            </a:lvl1pPr>
          </a:lstStyle>
          <a:p>
            <a:pPr algn="ctr"/>
            <a:r>
              <a:rPr lang="en-US" sz="1800" dirty="0">
                <a:latin typeface="+mj-lt"/>
              </a:rPr>
              <a:t>What is wrong in this image?</a:t>
            </a:r>
            <a:endParaRPr sz="1800" dirty="0">
              <a:latin typeface="+mj-lt"/>
            </a:endParaRPr>
          </a:p>
        </p:txBody>
      </p:sp>
    </p:spTree>
    <p:extLst>
      <p:ext uri="{BB962C8B-B14F-4D97-AF65-F5344CB8AC3E}">
        <p14:creationId xmlns:p14="http://schemas.microsoft.com/office/powerpoint/2010/main" val="423453495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2931915"/>
            <a:ext cx="9144000" cy="994172"/>
          </a:xfrm>
          <a:prstGeom prst="rect">
            <a:avLst/>
          </a:prstGeom>
        </p:spPr>
        <p:txBody>
          <a:bodyPr/>
          <a:lstStyle/>
          <a:p>
            <a:pPr algn="ctr"/>
            <a:r>
              <a:rPr lang="en-US" dirty="0"/>
              <a:t>Convolution</a:t>
            </a:r>
            <a:endParaRPr dirty="0"/>
          </a:p>
        </p:txBody>
      </p:sp>
    </p:spTree>
    <p:extLst>
      <p:ext uri="{BB962C8B-B14F-4D97-AF65-F5344CB8AC3E}">
        <p14:creationId xmlns:p14="http://schemas.microsoft.com/office/powerpoint/2010/main" val="4127548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7"/>
          <p:cNvSpPr>
            <a:spLocks noGrp="1"/>
          </p:cNvSpPr>
          <p:nvPr>
            <p:ph type="title"/>
          </p:nvPr>
        </p:nvSpPr>
        <p:spPr>
          <a:xfrm>
            <a:off x="0" y="857251"/>
            <a:ext cx="9144000" cy="994172"/>
          </a:xfrm>
          <a:prstGeom prst="rect">
            <a:avLst/>
          </a:prstGeom>
        </p:spPr>
        <p:txBody>
          <a:bodyPr/>
          <a:lstStyle/>
          <a:p>
            <a:pPr algn="ctr"/>
            <a:r>
              <a:rPr lang="en-US" dirty="0"/>
              <a:t>Convolution for 1D continuous signals</a:t>
            </a:r>
            <a:endParaRPr dirty="0"/>
          </a:p>
        </p:txBody>
      </p:sp>
      <p:grpSp>
        <p:nvGrpSpPr>
          <p:cNvPr id="9" name="Group 8"/>
          <p:cNvGrpSpPr/>
          <p:nvPr/>
        </p:nvGrpSpPr>
        <p:grpSpPr>
          <a:xfrm>
            <a:off x="2728483" y="2275300"/>
            <a:ext cx="3687035" cy="787421"/>
            <a:chOff x="2085989" y="1174357"/>
            <a:chExt cx="8308147" cy="1774326"/>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861" y="1174357"/>
              <a:ext cx="8296275" cy="1666875"/>
            </a:xfrm>
            <a:prstGeom prst="rect">
              <a:avLst/>
            </a:prstGeom>
          </p:spPr>
        </p:pic>
        <p:sp>
          <p:nvSpPr>
            <p:cNvPr id="8" name="Rectangle 7"/>
            <p:cNvSpPr/>
            <p:nvPr/>
          </p:nvSpPr>
          <p:spPr>
            <a:xfrm>
              <a:off x="2085989" y="2382838"/>
              <a:ext cx="2815839" cy="5658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25454" y="2359498"/>
              <a:ext cx="3443220" cy="5658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hape 667"/>
          <p:cNvSpPr txBox="1">
            <a:spLocks/>
          </p:cNvSpPr>
          <p:nvPr/>
        </p:nvSpPr>
        <p:spPr>
          <a:xfrm>
            <a:off x="499688" y="1862018"/>
            <a:ext cx="3687034"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Definition of filtering as convolution:</a:t>
            </a:r>
          </a:p>
        </p:txBody>
      </p:sp>
      <p:grpSp>
        <p:nvGrpSpPr>
          <p:cNvPr id="14" name="Group 13"/>
          <p:cNvGrpSpPr/>
          <p:nvPr/>
        </p:nvGrpSpPr>
        <p:grpSpPr>
          <a:xfrm>
            <a:off x="800229" y="2873251"/>
            <a:ext cx="1928254" cy="406956"/>
            <a:chOff x="1313871" y="2584059"/>
            <a:chExt cx="2571005" cy="542608"/>
          </a:xfrm>
        </p:grpSpPr>
        <p:sp>
          <p:nvSpPr>
            <p:cNvPr id="15" name="Shape 667"/>
            <p:cNvSpPr txBox="1">
              <a:spLocks/>
            </p:cNvSpPr>
            <p:nvPr/>
          </p:nvSpPr>
          <p:spPr>
            <a:xfrm>
              <a:off x="1313871" y="2711089"/>
              <a:ext cx="2263190"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filtered signal</a:t>
              </a:r>
            </a:p>
          </p:txBody>
        </p:sp>
        <p:cxnSp>
          <p:nvCxnSpPr>
            <p:cNvPr id="16" name="Straight Arrow Connector 15"/>
            <p:cNvCxnSpPr/>
            <p:nvPr/>
          </p:nvCxnSpPr>
          <p:spPr>
            <a:xfrm flipV="1">
              <a:off x="3450052" y="2584059"/>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780539" y="2873251"/>
            <a:ext cx="1792649" cy="406956"/>
            <a:chOff x="7614918" y="2688001"/>
            <a:chExt cx="2390199" cy="542608"/>
          </a:xfrm>
        </p:grpSpPr>
        <p:sp>
          <p:nvSpPr>
            <p:cNvPr id="18" name="Shape 667"/>
            <p:cNvSpPr txBox="1">
              <a:spLocks/>
            </p:cNvSpPr>
            <p:nvPr/>
          </p:nvSpPr>
          <p:spPr>
            <a:xfrm>
              <a:off x="7741927" y="2815031"/>
              <a:ext cx="2263190"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input signal</a:t>
              </a:r>
            </a:p>
          </p:txBody>
        </p:sp>
        <p:cxnSp>
          <p:nvCxnSpPr>
            <p:cNvPr id="19" name="Straight Arrow Connector 18"/>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0" name="Shape 667"/>
          <p:cNvSpPr txBox="1">
            <a:spLocks/>
          </p:cNvSpPr>
          <p:nvPr/>
        </p:nvSpPr>
        <p:spPr>
          <a:xfrm>
            <a:off x="5211254" y="2967391"/>
            <a:ext cx="1466531" cy="31168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filter</a:t>
            </a:r>
          </a:p>
        </p:txBody>
      </p:sp>
      <p:cxnSp>
        <p:nvCxnSpPr>
          <p:cNvPr id="21" name="Straight Arrow Connector 20"/>
          <p:cNvCxnSpPr/>
          <p:nvPr/>
        </p:nvCxnSpPr>
        <p:spPr>
          <a:xfrm flipH="1" flipV="1">
            <a:off x="4885136" y="2872119"/>
            <a:ext cx="326118" cy="14927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flipV="1">
            <a:off x="5780539" y="2017565"/>
            <a:ext cx="2017547" cy="406956"/>
            <a:chOff x="7614918" y="2688001"/>
            <a:chExt cx="2690063" cy="542608"/>
          </a:xfrm>
        </p:grpSpPr>
        <p:sp>
          <p:nvSpPr>
            <p:cNvPr id="30" name="Shape 667"/>
            <p:cNvSpPr txBox="1">
              <a:spLocks/>
            </p:cNvSpPr>
            <p:nvPr/>
          </p:nvSpPr>
          <p:spPr>
            <a:xfrm flipH="1" flipV="1">
              <a:off x="7741927" y="2815031"/>
              <a:ext cx="2563054"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notice the flip</a:t>
              </a:r>
            </a:p>
          </p:txBody>
        </p:sp>
        <p:cxnSp>
          <p:nvCxnSpPr>
            <p:cNvPr id="31" name="Straight Arrow Connector 30"/>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967617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7"/>
          <p:cNvSpPr>
            <a:spLocks noGrp="1"/>
          </p:cNvSpPr>
          <p:nvPr>
            <p:ph type="title"/>
          </p:nvPr>
        </p:nvSpPr>
        <p:spPr>
          <a:xfrm>
            <a:off x="0" y="857251"/>
            <a:ext cx="9144000" cy="994172"/>
          </a:xfrm>
          <a:prstGeom prst="rect">
            <a:avLst/>
          </a:prstGeom>
        </p:spPr>
        <p:txBody>
          <a:bodyPr/>
          <a:lstStyle/>
          <a:p>
            <a:pPr algn="ctr"/>
            <a:r>
              <a:rPr lang="en-US" dirty="0"/>
              <a:t>Convolution for 1D continuous signals</a:t>
            </a:r>
            <a:endParaRP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785" y="3765601"/>
            <a:ext cx="1778911" cy="1028700"/>
          </a:xfrm>
          <a:prstGeom prst="rect">
            <a:avLst/>
          </a:prstGeom>
        </p:spPr>
      </p:pic>
      <p:grpSp>
        <p:nvGrpSpPr>
          <p:cNvPr id="9" name="Group 8"/>
          <p:cNvGrpSpPr/>
          <p:nvPr/>
        </p:nvGrpSpPr>
        <p:grpSpPr>
          <a:xfrm>
            <a:off x="2728483" y="2275300"/>
            <a:ext cx="3687035" cy="787421"/>
            <a:chOff x="2085989" y="1174357"/>
            <a:chExt cx="8308147" cy="177432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861" y="1174357"/>
              <a:ext cx="8296275" cy="1666875"/>
            </a:xfrm>
            <a:prstGeom prst="rect">
              <a:avLst/>
            </a:prstGeom>
          </p:spPr>
        </p:pic>
        <p:sp>
          <p:nvSpPr>
            <p:cNvPr id="8" name="Rectangle 7"/>
            <p:cNvSpPr/>
            <p:nvPr/>
          </p:nvSpPr>
          <p:spPr>
            <a:xfrm>
              <a:off x="2085989" y="2382838"/>
              <a:ext cx="2815839" cy="5658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25454" y="2359498"/>
              <a:ext cx="3443220" cy="5658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hape 667"/>
          <p:cNvSpPr txBox="1">
            <a:spLocks/>
          </p:cNvSpPr>
          <p:nvPr/>
        </p:nvSpPr>
        <p:spPr>
          <a:xfrm>
            <a:off x="499688" y="1862018"/>
            <a:ext cx="3687034"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Definition of filtering as convolution:</a:t>
            </a:r>
          </a:p>
        </p:txBody>
      </p:sp>
      <p:grpSp>
        <p:nvGrpSpPr>
          <p:cNvPr id="14" name="Group 13"/>
          <p:cNvGrpSpPr/>
          <p:nvPr/>
        </p:nvGrpSpPr>
        <p:grpSpPr>
          <a:xfrm>
            <a:off x="800229" y="2873251"/>
            <a:ext cx="1928254" cy="406956"/>
            <a:chOff x="1313871" y="2584059"/>
            <a:chExt cx="2571005" cy="542608"/>
          </a:xfrm>
        </p:grpSpPr>
        <p:sp>
          <p:nvSpPr>
            <p:cNvPr id="15" name="Shape 667"/>
            <p:cNvSpPr txBox="1">
              <a:spLocks/>
            </p:cNvSpPr>
            <p:nvPr/>
          </p:nvSpPr>
          <p:spPr>
            <a:xfrm>
              <a:off x="1313871" y="2711089"/>
              <a:ext cx="2263190"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filtered signal</a:t>
              </a:r>
            </a:p>
          </p:txBody>
        </p:sp>
        <p:cxnSp>
          <p:nvCxnSpPr>
            <p:cNvPr id="16" name="Straight Arrow Connector 15"/>
            <p:cNvCxnSpPr/>
            <p:nvPr/>
          </p:nvCxnSpPr>
          <p:spPr>
            <a:xfrm flipV="1">
              <a:off x="3450052" y="2584059"/>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780539" y="2873251"/>
            <a:ext cx="1792649" cy="406956"/>
            <a:chOff x="7614918" y="2688001"/>
            <a:chExt cx="2390199" cy="542608"/>
          </a:xfrm>
        </p:grpSpPr>
        <p:sp>
          <p:nvSpPr>
            <p:cNvPr id="18" name="Shape 667"/>
            <p:cNvSpPr txBox="1">
              <a:spLocks/>
            </p:cNvSpPr>
            <p:nvPr/>
          </p:nvSpPr>
          <p:spPr>
            <a:xfrm>
              <a:off x="7741927" y="2815031"/>
              <a:ext cx="2263190"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input signal</a:t>
              </a:r>
            </a:p>
          </p:txBody>
        </p:sp>
        <p:cxnSp>
          <p:nvCxnSpPr>
            <p:cNvPr id="19" name="Straight Arrow Connector 18"/>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0" name="Shape 667"/>
          <p:cNvSpPr txBox="1">
            <a:spLocks/>
          </p:cNvSpPr>
          <p:nvPr/>
        </p:nvSpPr>
        <p:spPr>
          <a:xfrm>
            <a:off x="5211254" y="2967391"/>
            <a:ext cx="1466531" cy="31168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filter</a:t>
            </a:r>
          </a:p>
        </p:txBody>
      </p:sp>
      <p:cxnSp>
        <p:nvCxnSpPr>
          <p:cNvPr id="21" name="Straight Arrow Connector 20"/>
          <p:cNvCxnSpPr/>
          <p:nvPr/>
        </p:nvCxnSpPr>
        <p:spPr>
          <a:xfrm flipH="1" flipV="1">
            <a:off x="4885136" y="2872119"/>
            <a:ext cx="326118" cy="14927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Shape 667"/>
          <p:cNvSpPr txBox="1">
            <a:spLocks/>
          </p:cNvSpPr>
          <p:nvPr/>
        </p:nvSpPr>
        <p:spPr>
          <a:xfrm>
            <a:off x="499688" y="3438309"/>
            <a:ext cx="3687034"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Consider the box filter example:</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501" t="12453" r="5704" b="4601"/>
          <a:stretch/>
        </p:blipFill>
        <p:spPr>
          <a:xfrm>
            <a:off x="3362219" y="3964020"/>
            <a:ext cx="2419564" cy="631862"/>
          </a:xfrm>
          <a:prstGeom prst="rect">
            <a:avLst/>
          </a:prstGeom>
        </p:spPr>
      </p:pic>
      <p:grpSp>
        <p:nvGrpSpPr>
          <p:cNvPr id="29" name="Group 28"/>
          <p:cNvGrpSpPr/>
          <p:nvPr/>
        </p:nvGrpSpPr>
        <p:grpSpPr>
          <a:xfrm flipV="1">
            <a:off x="5780539" y="2017565"/>
            <a:ext cx="2017547" cy="406956"/>
            <a:chOff x="7614918" y="2688001"/>
            <a:chExt cx="2690063" cy="542608"/>
          </a:xfrm>
        </p:grpSpPr>
        <p:sp>
          <p:nvSpPr>
            <p:cNvPr id="30" name="Shape 667"/>
            <p:cNvSpPr txBox="1">
              <a:spLocks/>
            </p:cNvSpPr>
            <p:nvPr/>
          </p:nvSpPr>
          <p:spPr>
            <a:xfrm flipH="1" flipV="1">
              <a:off x="7741927" y="2815031"/>
              <a:ext cx="2563054"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notice the flip</a:t>
              </a:r>
            </a:p>
          </p:txBody>
        </p:sp>
        <p:cxnSp>
          <p:nvCxnSpPr>
            <p:cNvPr id="31" name="Straight Arrow Connector 30"/>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2" name="Shape 667"/>
          <p:cNvSpPr txBox="1">
            <a:spLocks/>
          </p:cNvSpPr>
          <p:nvPr/>
        </p:nvSpPr>
        <p:spPr>
          <a:xfrm>
            <a:off x="1267990" y="4124109"/>
            <a:ext cx="1697393" cy="31168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1D continuous box filter</a:t>
            </a:r>
          </a:p>
        </p:txBody>
      </p:sp>
      <p:grpSp>
        <p:nvGrpSpPr>
          <p:cNvPr id="28" name="Group 27"/>
          <p:cNvGrpSpPr/>
          <p:nvPr/>
        </p:nvGrpSpPr>
        <p:grpSpPr>
          <a:xfrm>
            <a:off x="2948684" y="5022082"/>
            <a:ext cx="3246633" cy="890052"/>
            <a:chOff x="3928456" y="5357902"/>
            <a:chExt cx="4328844" cy="1186736"/>
          </a:xfrm>
        </p:grpSpPr>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3670" t="7604" r="3901" b="11497"/>
            <a:stretch/>
          </p:blipFill>
          <p:spPr>
            <a:xfrm>
              <a:off x="3928456" y="5357902"/>
              <a:ext cx="4328844" cy="937172"/>
            </a:xfrm>
            <a:prstGeom prst="rect">
              <a:avLst/>
            </a:prstGeom>
          </p:spPr>
        </p:pic>
        <p:sp>
          <p:nvSpPr>
            <p:cNvPr id="27" name="Rectangle 26"/>
            <p:cNvSpPr/>
            <p:nvPr/>
          </p:nvSpPr>
          <p:spPr>
            <a:xfrm>
              <a:off x="3953843" y="6123398"/>
              <a:ext cx="690075" cy="421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Shape 667"/>
          <p:cNvSpPr txBox="1">
            <a:spLocks/>
          </p:cNvSpPr>
          <p:nvPr/>
        </p:nvSpPr>
        <p:spPr>
          <a:xfrm>
            <a:off x="800229" y="5217679"/>
            <a:ext cx="1933523" cy="31168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filtering output is a blurred version of g</a:t>
            </a:r>
          </a:p>
        </p:txBody>
      </p:sp>
    </p:spTree>
    <p:extLst>
      <p:ext uri="{BB962C8B-B14F-4D97-AF65-F5344CB8AC3E}">
        <p14:creationId xmlns:p14="http://schemas.microsoft.com/office/powerpoint/2010/main" val="21237064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651" y="2274112"/>
            <a:ext cx="4922699" cy="876506"/>
          </a:xfrm>
          <a:prstGeom prst="rect">
            <a:avLst/>
          </a:prstGeom>
        </p:spPr>
      </p:pic>
      <p:sp>
        <p:nvSpPr>
          <p:cNvPr id="4" name="Shape 667"/>
          <p:cNvSpPr>
            <a:spLocks noGrp="1"/>
          </p:cNvSpPr>
          <p:nvPr>
            <p:ph type="title"/>
          </p:nvPr>
        </p:nvSpPr>
        <p:spPr>
          <a:xfrm>
            <a:off x="0" y="857251"/>
            <a:ext cx="9144000" cy="994172"/>
          </a:xfrm>
          <a:prstGeom prst="rect">
            <a:avLst/>
          </a:prstGeom>
        </p:spPr>
        <p:txBody>
          <a:bodyPr/>
          <a:lstStyle/>
          <a:p>
            <a:pPr algn="ctr"/>
            <a:r>
              <a:rPr lang="en-US" dirty="0"/>
              <a:t>Convolution for 2D discrete signals</a:t>
            </a:r>
            <a:endParaRPr dirty="0"/>
          </a:p>
        </p:txBody>
      </p:sp>
      <p:grpSp>
        <p:nvGrpSpPr>
          <p:cNvPr id="9" name="Group 8"/>
          <p:cNvGrpSpPr/>
          <p:nvPr/>
        </p:nvGrpSpPr>
        <p:grpSpPr>
          <a:xfrm>
            <a:off x="2272538" y="2926805"/>
            <a:ext cx="4922699" cy="279920"/>
            <a:chOff x="1058591" y="2642420"/>
            <a:chExt cx="11092518" cy="630756"/>
          </a:xfrm>
        </p:grpSpPr>
        <p:sp>
          <p:nvSpPr>
            <p:cNvPr id="8" name="Rectangle 7"/>
            <p:cNvSpPr/>
            <p:nvPr/>
          </p:nvSpPr>
          <p:spPr>
            <a:xfrm>
              <a:off x="1058591" y="2642420"/>
              <a:ext cx="3460016" cy="56584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21493" y="2707330"/>
              <a:ext cx="5529616" cy="5658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hape 667"/>
          <p:cNvSpPr txBox="1">
            <a:spLocks/>
          </p:cNvSpPr>
          <p:nvPr/>
        </p:nvSpPr>
        <p:spPr>
          <a:xfrm>
            <a:off x="499688" y="1862018"/>
            <a:ext cx="3687034"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Definition of filtering as convolution:</a:t>
            </a:r>
          </a:p>
        </p:txBody>
      </p:sp>
      <p:grpSp>
        <p:nvGrpSpPr>
          <p:cNvPr id="14" name="Group 13"/>
          <p:cNvGrpSpPr/>
          <p:nvPr/>
        </p:nvGrpSpPr>
        <p:grpSpPr>
          <a:xfrm>
            <a:off x="800229" y="2873251"/>
            <a:ext cx="1928254" cy="406956"/>
            <a:chOff x="1313871" y="2584059"/>
            <a:chExt cx="2571005" cy="542608"/>
          </a:xfrm>
        </p:grpSpPr>
        <p:sp>
          <p:nvSpPr>
            <p:cNvPr id="15" name="Shape 667"/>
            <p:cNvSpPr txBox="1">
              <a:spLocks/>
            </p:cNvSpPr>
            <p:nvPr/>
          </p:nvSpPr>
          <p:spPr>
            <a:xfrm>
              <a:off x="1313871" y="2711089"/>
              <a:ext cx="2263190"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filtered image</a:t>
              </a:r>
            </a:p>
          </p:txBody>
        </p:sp>
        <p:cxnSp>
          <p:nvCxnSpPr>
            <p:cNvPr id="16" name="Straight Arrow Connector 15"/>
            <p:cNvCxnSpPr/>
            <p:nvPr/>
          </p:nvCxnSpPr>
          <p:spPr>
            <a:xfrm flipV="1">
              <a:off x="3450052" y="2584059"/>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780539" y="2873251"/>
            <a:ext cx="1792649" cy="406956"/>
            <a:chOff x="7614918" y="2688001"/>
            <a:chExt cx="2390199" cy="542608"/>
          </a:xfrm>
        </p:grpSpPr>
        <p:sp>
          <p:nvSpPr>
            <p:cNvPr id="18" name="Shape 667"/>
            <p:cNvSpPr txBox="1">
              <a:spLocks/>
            </p:cNvSpPr>
            <p:nvPr/>
          </p:nvSpPr>
          <p:spPr>
            <a:xfrm>
              <a:off x="7741927" y="2815031"/>
              <a:ext cx="2263190"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input image</a:t>
              </a:r>
            </a:p>
          </p:txBody>
        </p:sp>
        <p:cxnSp>
          <p:nvCxnSpPr>
            <p:cNvPr id="19" name="Straight Arrow Connector 18"/>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0" name="Shape 667"/>
          <p:cNvSpPr txBox="1">
            <a:spLocks/>
          </p:cNvSpPr>
          <p:nvPr/>
        </p:nvSpPr>
        <p:spPr>
          <a:xfrm>
            <a:off x="5211254" y="2967391"/>
            <a:ext cx="1466531" cy="31168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filter</a:t>
            </a:r>
          </a:p>
        </p:txBody>
      </p:sp>
      <p:cxnSp>
        <p:nvCxnSpPr>
          <p:cNvPr id="21" name="Straight Arrow Connector 20"/>
          <p:cNvCxnSpPr/>
          <p:nvPr/>
        </p:nvCxnSpPr>
        <p:spPr>
          <a:xfrm flipH="1" flipV="1">
            <a:off x="4885136" y="2872119"/>
            <a:ext cx="326118" cy="14927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flipV="1">
            <a:off x="6105520" y="2045738"/>
            <a:ext cx="2017547" cy="406956"/>
            <a:chOff x="7614918" y="2688001"/>
            <a:chExt cx="2690063" cy="542608"/>
          </a:xfrm>
        </p:grpSpPr>
        <p:sp>
          <p:nvSpPr>
            <p:cNvPr id="30" name="Shape 667"/>
            <p:cNvSpPr txBox="1">
              <a:spLocks/>
            </p:cNvSpPr>
            <p:nvPr/>
          </p:nvSpPr>
          <p:spPr>
            <a:xfrm flipH="1" flipV="1">
              <a:off x="7741927" y="2815031"/>
              <a:ext cx="2563054"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notice the flip</a:t>
              </a:r>
            </a:p>
          </p:txBody>
        </p:sp>
        <p:cxnSp>
          <p:nvCxnSpPr>
            <p:cNvPr id="31" name="Straight Arrow Connector 30"/>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799238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941" y="4095448"/>
            <a:ext cx="4486118" cy="877824"/>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651" y="2274112"/>
            <a:ext cx="4922699" cy="876506"/>
          </a:xfrm>
          <a:prstGeom prst="rect">
            <a:avLst/>
          </a:prstGeom>
        </p:spPr>
      </p:pic>
      <p:sp>
        <p:nvSpPr>
          <p:cNvPr id="4" name="Shape 667"/>
          <p:cNvSpPr>
            <a:spLocks noGrp="1"/>
          </p:cNvSpPr>
          <p:nvPr>
            <p:ph type="title"/>
          </p:nvPr>
        </p:nvSpPr>
        <p:spPr>
          <a:xfrm>
            <a:off x="0" y="857251"/>
            <a:ext cx="9144000" cy="994172"/>
          </a:xfrm>
          <a:prstGeom prst="rect">
            <a:avLst/>
          </a:prstGeom>
        </p:spPr>
        <p:txBody>
          <a:bodyPr/>
          <a:lstStyle/>
          <a:p>
            <a:pPr algn="ctr"/>
            <a:r>
              <a:rPr lang="en-US" dirty="0"/>
              <a:t>Convolution for 2D discrete signals</a:t>
            </a:r>
            <a:endParaRPr dirty="0"/>
          </a:p>
        </p:txBody>
      </p:sp>
      <p:grpSp>
        <p:nvGrpSpPr>
          <p:cNvPr id="9" name="Group 8"/>
          <p:cNvGrpSpPr/>
          <p:nvPr/>
        </p:nvGrpSpPr>
        <p:grpSpPr>
          <a:xfrm>
            <a:off x="2272538" y="2926805"/>
            <a:ext cx="4922699" cy="279920"/>
            <a:chOff x="1058591" y="2642420"/>
            <a:chExt cx="11092518" cy="630756"/>
          </a:xfrm>
        </p:grpSpPr>
        <p:sp>
          <p:nvSpPr>
            <p:cNvPr id="8" name="Rectangle 7"/>
            <p:cNvSpPr/>
            <p:nvPr/>
          </p:nvSpPr>
          <p:spPr>
            <a:xfrm>
              <a:off x="1058591" y="2642420"/>
              <a:ext cx="3460016" cy="56584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21493" y="2707330"/>
              <a:ext cx="5529616" cy="5658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hape 667"/>
          <p:cNvSpPr txBox="1">
            <a:spLocks/>
          </p:cNvSpPr>
          <p:nvPr/>
        </p:nvSpPr>
        <p:spPr>
          <a:xfrm>
            <a:off x="499688" y="1862018"/>
            <a:ext cx="3687034"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Definition of filtering as convolution:</a:t>
            </a:r>
          </a:p>
        </p:txBody>
      </p:sp>
      <p:grpSp>
        <p:nvGrpSpPr>
          <p:cNvPr id="14" name="Group 13"/>
          <p:cNvGrpSpPr/>
          <p:nvPr/>
        </p:nvGrpSpPr>
        <p:grpSpPr>
          <a:xfrm>
            <a:off x="800229" y="2873251"/>
            <a:ext cx="1928254" cy="406956"/>
            <a:chOff x="1313871" y="2584059"/>
            <a:chExt cx="2571005" cy="542608"/>
          </a:xfrm>
        </p:grpSpPr>
        <p:sp>
          <p:nvSpPr>
            <p:cNvPr id="15" name="Shape 667"/>
            <p:cNvSpPr txBox="1">
              <a:spLocks/>
            </p:cNvSpPr>
            <p:nvPr/>
          </p:nvSpPr>
          <p:spPr>
            <a:xfrm>
              <a:off x="1313871" y="2711089"/>
              <a:ext cx="2263190"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filtered image</a:t>
              </a:r>
            </a:p>
          </p:txBody>
        </p:sp>
        <p:cxnSp>
          <p:nvCxnSpPr>
            <p:cNvPr id="16" name="Straight Arrow Connector 15"/>
            <p:cNvCxnSpPr/>
            <p:nvPr/>
          </p:nvCxnSpPr>
          <p:spPr>
            <a:xfrm flipV="1">
              <a:off x="3450052" y="2584059"/>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780539" y="2873251"/>
            <a:ext cx="1792649" cy="406956"/>
            <a:chOff x="7614918" y="2688001"/>
            <a:chExt cx="2390199" cy="542608"/>
          </a:xfrm>
        </p:grpSpPr>
        <p:sp>
          <p:nvSpPr>
            <p:cNvPr id="18" name="Shape 667"/>
            <p:cNvSpPr txBox="1">
              <a:spLocks/>
            </p:cNvSpPr>
            <p:nvPr/>
          </p:nvSpPr>
          <p:spPr>
            <a:xfrm>
              <a:off x="7741927" y="2815031"/>
              <a:ext cx="2263190"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input image</a:t>
              </a:r>
            </a:p>
          </p:txBody>
        </p:sp>
        <p:cxnSp>
          <p:nvCxnSpPr>
            <p:cNvPr id="19" name="Straight Arrow Connector 18"/>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0" name="Shape 667"/>
          <p:cNvSpPr txBox="1">
            <a:spLocks/>
          </p:cNvSpPr>
          <p:nvPr/>
        </p:nvSpPr>
        <p:spPr>
          <a:xfrm>
            <a:off x="5211254" y="2967391"/>
            <a:ext cx="1466531" cy="31168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filter</a:t>
            </a:r>
          </a:p>
        </p:txBody>
      </p:sp>
      <p:cxnSp>
        <p:nvCxnSpPr>
          <p:cNvPr id="21" name="Straight Arrow Connector 20"/>
          <p:cNvCxnSpPr/>
          <p:nvPr/>
        </p:nvCxnSpPr>
        <p:spPr>
          <a:xfrm flipH="1" flipV="1">
            <a:off x="4885136" y="2872119"/>
            <a:ext cx="326118" cy="14927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Shape 667"/>
          <p:cNvSpPr txBox="1">
            <a:spLocks/>
          </p:cNvSpPr>
          <p:nvPr/>
        </p:nvSpPr>
        <p:spPr>
          <a:xfrm>
            <a:off x="499687" y="3438309"/>
            <a:ext cx="6178097"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If the filter                 is non-zero only within                               , then </a:t>
            </a:r>
          </a:p>
        </p:txBody>
      </p:sp>
      <p:grpSp>
        <p:nvGrpSpPr>
          <p:cNvPr id="29" name="Group 28"/>
          <p:cNvGrpSpPr/>
          <p:nvPr/>
        </p:nvGrpSpPr>
        <p:grpSpPr>
          <a:xfrm flipV="1">
            <a:off x="6105520" y="2045738"/>
            <a:ext cx="2017547" cy="406956"/>
            <a:chOff x="7614918" y="2688001"/>
            <a:chExt cx="2690063" cy="542608"/>
          </a:xfrm>
        </p:grpSpPr>
        <p:sp>
          <p:nvSpPr>
            <p:cNvPr id="30" name="Shape 667"/>
            <p:cNvSpPr txBox="1">
              <a:spLocks/>
            </p:cNvSpPr>
            <p:nvPr/>
          </p:nvSpPr>
          <p:spPr>
            <a:xfrm flipH="1" flipV="1">
              <a:off x="7741927" y="2815031"/>
              <a:ext cx="2563054"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notice the flip</a:t>
              </a:r>
            </a:p>
          </p:txBody>
        </p:sp>
        <p:cxnSp>
          <p:nvCxnSpPr>
            <p:cNvPr id="31" name="Straight Arrow Connector 30"/>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3469" y="3513293"/>
            <a:ext cx="719735" cy="37574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5903" y="3551820"/>
            <a:ext cx="1466291" cy="298689"/>
          </a:xfrm>
          <a:prstGeom prst="rect">
            <a:avLst/>
          </a:prstGeom>
        </p:spPr>
      </p:pic>
      <p:sp>
        <p:nvSpPr>
          <p:cNvPr id="34" name="Shape 667"/>
          <p:cNvSpPr txBox="1">
            <a:spLocks/>
          </p:cNvSpPr>
          <p:nvPr/>
        </p:nvSpPr>
        <p:spPr>
          <a:xfrm>
            <a:off x="499687" y="5104700"/>
            <a:ext cx="6695550"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The kernel we saw earlier is the 3x3 matrix representation of                .  </a:t>
            </a:r>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2249" y="5175164"/>
            <a:ext cx="719735" cy="375743"/>
          </a:xfrm>
          <a:prstGeom prst="rect">
            <a:avLst/>
          </a:prstGeom>
        </p:spPr>
      </p:pic>
    </p:spTree>
    <p:extLst>
      <p:ext uri="{BB962C8B-B14F-4D97-AF65-F5344CB8AC3E}">
        <p14:creationId xmlns:p14="http://schemas.microsoft.com/office/powerpoint/2010/main" val="837296643"/>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651" y="2274112"/>
            <a:ext cx="4922699" cy="876506"/>
          </a:xfrm>
          <a:prstGeom prst="rect">
            <a:avLst/>
          </a:prstGeom>
        </p:spPr>
      </p:pic>
      <p:sp>
        <p:nvSpPr>
          <p:cNvPr id="4" name="Shape 667"/>
          <p:cNvSpPr>
            <a:spLocks noGrp="1"/>
          </p:cNvSpPr>
          <p:nvPr>
            <p:ph type="title"/>
          </p:nvPr>
        </p:nvSpPr>
        <p:spPr>
          <a:xfrm>
            <a:off x="0" y="857251"/>
            <a:ext cx="9144000" cy="994172"/>
          </a:xfrm>
          <a:prstGeom prst="rect">
            <a:avLst/>
          </a:prstGeom>
        </p:spPr>
        <p:txBody>
          <a:bodyPr/>
          <a:lstStyle/>
          <a:p>
            <a:pPr algn="ctr"/>
            <a:r>
              <a:rPr lang="en-US" dirty="0"/>
              <a:t>Convolution vs correlation</a:t>
            </a:r>
            <a:endParaRPr dirty="0"/>
          </a:p>
        </p:txBody>
      </p:sp>
      <p:grpSp>
        <p:nvGrpSpPr>
          <p:cNvPr id="9" name="Group 8"/>
          <p:cNvGrpSpPr/>
          <p:nvPr/>
        </p:nvGrpSpPr>
        <p:grpSpPr>
          <a:xfrm>
            <a:off x="2272538" y="2926805"/>
            <a:ext cx="4922699" cy="279920"/>
            <a:chOff x="1058591" y="2642420"/>
            <a:chExt cx="11092518" cy="630756"/>
          </a:xfrm>
        </p:grpSpPr>
        <p:sp>
          <p:nvSpPr>
            <p:cNvPr id="8" name="Rectangle 7"/>
            <p:cNvSpPr/>
            <p:nvPr/>
          </p:nvSpPr>
          <p:spPr>
            <a:xfrm>
              <a:off x="1058591" y="2642420"/>
              <a:ext cx="3460016" cy="56584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21493" y="2707330"/>
              <a:ext cx="5529616" cy="5658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hape 667"/>
          <p:cNvSpPr txBox="1">
            <a:spLocks/>
          </p:cNvSpPr>
          <p:nvPr/>
        </p:nvSpPr>
        <p:spPr>
          <a:xfrm>
            <a:off x="499688" y="1862018"/>
            <a:ext cx="3687034"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Definition of discrete 2D convolution:</a:t>
            </a:r>
          </a:p>
        </p:txBody>
      </p:sp>
      <p:grpSp>
        <p:nvGrpSpPr>
          <p:cNvPr id="29" name="Group 28"/>
          <p:cNvGrpSpPr/>
          <p:nvPr/>
        </p:nvGrpSpPr>
        <p:grpSpPr>
          <a:xfrm flipV="1">
            <a:off x="6105520" y="2045738"/>
            <a:ext cx="2017547" cy="406956"/>
            <a:chOff x="7614918" y="2688001"/>
            <a:chExt cx="2690063" cy="542608"/>
          </a:xfrm>
        </p:grpSpPr>
        <p:sp>
          <p:nvSpPr>
            <p:cNvPr id="30" name="Shape 667"/>
            <p:cNvSpPr txBox="1">
              <a:spLocks/>
            </p:cNvSpPr>
            <p:nvPr/>
          </p:nvSpPr>
          <p:spPr>
            <a:xfrm flipH="1" flipV="1">
              <a:off x="8049742" y="2815031"/>
              <a:ext cx="2255239"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notice the flip</a:t>
              </a:r>
            </a:p>
          </p:txBody>
        </p:sp>
        <p:cxnSp>
          <p:nvCxnSpPr>
            <p:cNvPr id="31" name="Straight Arrow Connector 30"/>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651" y="3748807"/>
            <a:ext cx="4922699" cy="876506"/>
          </a:xfrm>
          <a:prstGeom prst="rect">
            <a:avLst/>
          </a:prstGeom>
        </p:spPr>
      </p:pic>
      <p:grpSp>
        <p:nvGrpSpPr>
          <p:cNvPr id="26" name="Group 25"/>
          <p:cNvGrpSpPr/>
          <p:nvPr/>
        </p:nvGrpSpPr>
        <p:grpSpPr>
          <a:xfrm>
            <a:off x="2272538" y="4401500"/>
            <a:ext cx="4922699" cy="279920"/>
            <a:chOff x="1058591" y="2642420"/>
            <a:chExt cx="11092518" cy="630756"/>
          </a:xfrm>
        </p:grpSpPr>
        <p:sp>
          <p:nvSpPr>
            <p:cNvPr id="27" name="Rectangle 26"/>
            <p:cNvSpPr/>
            <p:nvPr/>
          </p:nvSpPr>
          <p:spPr>
            <a:xfrm>
              <a:off x="1058591" y="2642420"/>
              <a:ext cx="3460016" cy="56584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621493" y="2707330"/>
              <a:ext cx="5529616" cy="5658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Shape 667"/>
          <p:cNvSpPr txBox="1">
            <a:spLocks/>
          </p:cNvSpPr>
          <p:nvPr/>
        </p:nvSpPr>
        <p:spPr>
          <a:xfrm>
            <a:off x="499688" y="3336713"/>
            <a:ext cx="3687034"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Definition of discrete 2D correlation:</a:t>
            </a:r>
          </a:p>
        </p:txBody>
      </p:sp>
      <p:grpSp>
        <p:nvGrpSpPr>
          <p:cNvPr id="35" name="Group 34"/>
          <p:cNvGrpSpPr/>
          <p:nvPr/>
        </p:nvGrpSpPr>
        <p:grpSpPr>
          <a:xfrm flipV="1">
            <a:off x="6105520" y="3520433"/>
            <a:ext cx="2678885" cy="406956"/>
            <a:chOff x="7614918" y="2688001"/>
            <a:chExt cx="3571846" cy="542608"/>
          </a:xfrm>
        </p:grpSpPr>
        <p:sp>
          <p:nvSpPr>
            <p:cNvPr id="37" name="Shape 667"/>
            <p:cNvSpPr txBox="1">
              <a:spLocks/>
            </p:cNvSpPr>
            <p:nvPr/>
          </p:nvSpPr>
          <p:spPr>
            <a:xfrm flipH="1" flipV="1">
              <a:off x="8049742" y="2815031"/>
              <a:ext cx="3137022" cy="41557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notice the lack of a flip</a:t>
              </a:r>
            </a:p>
          </p:txBody>
        </p:sp>
        <p:cxnSp>
          <p:nvCxnSpPr>
            <p:cNvPr id="38" name="Straight Arrow Connector 37"/>
            <p:cNvCxnSpPr/>
            <p:nvPr/>
          </p:nvCxnSpPr>
          <p:spPr>
            <a:xfrm flipH="1" flipV="1">
              <a:off x="7614918" y="2688001"/>
              <a:ext cx="434824" cy="1990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 name="Straight Connector 2"/>
          <p:cNvCxnSpPr/>
          <p:nvPr/>
        </p:nvCxnSpPr>
        <p:spPr>
          <a:xfrm>
            <a:off x="5906096" y="4083878"/>
            <a:ext cx="0" cy="151805"/>
          </a:xfrm>
          <a:prstGeom prst="line">
            <a:avLst/>
          </a:prstGeom>
          <a:ln w="15875"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66893" y="4083877"/>
            <a:ext cx="0" cy="151805"/>
          </a:xfrm>
          <a:prstGeom prst="line">
            <a:avLst/>
          </a:prstGeom>
          <a:ln w="15875"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1" name="Shape 667"/>
          <p:cNvSpPr txBox="1">
            <a:spLocks/>
          </p:cNvSpPr>
          <p:nvPr/>
        </p:nvSpPr>
        <p:spPr>
          <a:xfrm>
            <a:off x="499688" y="4814394"/>
            <a:ext cx="8284717" cy="7818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1800" dirty="0"/>
              <a:t>Most of the time won’t matter, because our kernels will be symmetric.</a:t>
            </a:r>
          </a:p>
          <a:p>
            <a:pPr marL="257175" indent="-257175">
              <a:buFont typeface="Arial" panose="020B0604020202020204" pitchFamily="34" charset="0"/>
              <a:buChar char="•"/>
            </a:pPr>
            <a:r>
              <a:rPr lang="en-US" sz="1800" dirty="0"/>
              <a:t> Will be important when we discuss frequency-domain filtering (lectures 5-6).</a:t>
            </a:r>
          </a:p>
        </p:txBody>
      </p:sp>
    </p:spTree>
    <p:extLst>
      <p:ext uri="{BB962C8B-B14F-4D97-AF65-F5344CB8AC3E}">
        <p14:creationId xmlns:p14="http://schemas.microsoft.com/office/powerpoint/2010/main" val="179827153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What types of image filtering can we do?</a:t>
            </a:r>
            <a:endParaRPr dirty="0"/>
          </a:p>
        </p:txBody>
      </p:sp>
      <p:grpSp>
        <p:nvGrpSpPr>
          <p:cNvPr id="5" name="Group 4"/>
          <p:cNvGrpSpPr>
            <a:grpSpLocks noChangeAspect="1"/>
          </p:cNvGrpSpPr>
          <p:nvPr/>
        </p:nvGrpSpPr>
        <p:grpSpPr>
          <a:xfrm>
            <a:off x="2700528" y="2306847"/>
            <a:ext cx="3742943" cy="1371600"/>
            <a:chOff x="4039939" y="1755799"/>
            <a:chExt cx="4112122" cy="1506886"/>
          </a:xfrm>
        </p:grpSpPr>
        <p:sp>
          <p:nvSpPr>
            <p:cNvPr id="26" name="Square"/>
            <p:cNvSpPr/>
            <p:nvPr/>
          </p:nvSpPr>
          <p:spPr>
            <a:xfrm>
              <a:off x="5044529" y="2509242"/>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0" name="Square"/>
            <p:cNvSpPr/>
            <p:nvPr/>
          </p:nvSpPr>
          <p:spPr>
            <a:xfrm>
              <a:off x="4291086" y="2258094"/>
              <a:ext cx="251148" cy="251148"/>
            </a:xfrm>
            <a:prstGeom prst="rect">
              <a:avLst/>
            </a:prstGeom>
            <a:solidFill>
              <a:srgbClr val="91EB59"/>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1" name="Square"/>
            <p:cNvSpPr/>
            <p:nvPr/>
          </p:nvSpPr>
          <p:spPr>
            <a:xfrm>
              <a:off x="4291086" y="2760389"/>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2" name="Square"/>
            <p:cNvSpPr/>
            <p:nvPr/>
          </p:nvSpPr>
          <p:spPr>
            <a:xfrm>
              <a:off x="4542234" y="2258094"/>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3" name="Square"/>
            <p:cNvSpPr/>
            <p:nvPr/>
          </p:nvSpPr>
          <p:spPr>
            <a:xfrm>
              <a:off x="5295676" y="2258094"/>
              <a:ext cx="251148" cy="251148"/>
            </a:xfrm>
            <a:prstGeom prst="rect">
              <a:avLst/>
            </a:prstGeom>
            <a:solidFill>
              <a:srgbClr val="FF3830"/>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4" name="Square"/>
            <p:cNvSpPr/>
            <p:nvPr/>
          </p:nvSpPr>
          <p:spPr>
            <a:xfrm>
              <a:off x="4291086" y="1755799"/>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5" name="Square"/>
            <p:cNvSpPr/>
            <p:nvPr/>
          </p:nvSpPr>
          <p:spPr>
            <a:xfrm>
              <a:off x="5044529" y="2006947"/>
              <a:ext cx="251148" cy="251148"/>
            </a:xfrm>
            <a:prstGeom prst="rect">
              <a:avLst/>
            </a:prstGeom>
            <a:solidFill>
              <a:srgbClr val="91EB59"/>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7" name="Square"/>
            <p:cNvSpPr/>
            <p:nvPr/>
          </p:nvSpPr>
          <p:spPr>
            <a:xfrm>
              <a:off x="5044529" y="1755799"/>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8" name="Square"/>
            <p:cNvSpPr/>
            <p:nvPr/>
          </p:nvSpPr>
          <p:spPr>
            <a:xfrm>
              <a:off x="4039939" y="1755799"/>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9" name="Square"/>
            <p:cNvSpPr/>
            <p:nvPr/>
          </p:nvSpPr>
          <p:spPr>
            <a:xfrm>
              <a:off x="4542234" y="1755799"/>
              <a:ext cx="251148" cy="251148"/>
            </a:xfrm>
            <a:prstGeom prst="rect">
              <a:avLst/>
            </a:prstGeom>
            <a:solidFill>
              <a:srgbClr val="FA3CF1"/>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40" name="Square"/>
            <p:cNvSpPr/>
            <p:nvPr/>
          </p:nvSpPr>
          <p:spPr>
            <a:xfrm>
              <a:off x="4039939" y="2006947"/>
              <a:ext cx="251148" cy="251148"/>
            </a:xfrm>
            <a:prstGeom prst="rect">
              <a:avLst/>
            </a:prstGeom>
            <a:solidFill>
              <a:srgbClr val="FF3884"/>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41" name="Square"/>
            <p:cNvSpPr/>
            <p:nvPr/>
          </p:nvSpPr>
          <p:spPr>
            <a:xfrm>
              <a:off x="5295676" y="1755799"/>
              <a:ext cx="251148" cy="251148"/>
            </a:xfrm>
            <a:prstGeom prst="rect">
              <a:avLst/>
            </a:prstGeom>
            <a:solidFill>
              <a:srgbClr val="FF3830"/>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42" name="Square"/>
            <p:cNvSpPr/>
            <p:nvPr/>
          </p:nvSpPr>
          <p:spPr>
            <a:xfrm>
              <a:off x="4793381" y="2760389"/>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43" name="Square"/>
            <p:cNvSpPr/>
            <p:nvPr/>
          </p:nvSpPr>
          <p:spPr>
            <a:xfrm>
              <a:off x="4542234" y="2760389"/>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44" name="Square"/>
            <p:cNvSpPr/>
            <p:nvPr/>
          </p:nvSpPr>
          <p:spPr>
            <a:xfrm>
              <a:off x="5044529" y="3011537"/>
              <a:ext cx="251148" cy="251148"/>
            </a:xfrm>
            <a:prstGeom prst="rect">
              <a:avLst/>
            </a:prstGeom>
            <a:solidFill>
              <a:srgbClr val="91EB59"/>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45" name="Square"/>
            <p:cNvSpPr/>
            <p:nvPr/>
          </p:nvSpPr>
          <p:spPr>
            <a:xfrm>
              <a:off x="4039939" y="2760389"/>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46" name="Square"/>
            <p:cNvSpPr/>
            <p:nvPr/>
          </p:nvSpPr>
          <p:spPr>
            <a:xfrm>
              <a:off x="4039939" y="3011537"/>
              <a:ext cx="251148" cy="251148"/>
            </a:xfrm>
            <a:prstGeom prst="rect">
              <a:avLst/>
            </a:prstGeom>
            <a:solidFill>
              <a:srgbClr val="FA3CF1"/>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47" name="Square"/>
            <p:cNvSpPr/>
            <p:nvPr/>
          </p:nvSpPr>
          <p:spPr>
            <a:xfrm>
              <a:off x="5044529" y="2760389"/>
              <a:ext cx="251148" cy="251148"/>
            </a:xfrm>
            <a:prstGeom prst="rect">
              <a:avLst/>
            </a:prstGeom>
            <a:solidFill>
              <a:srgbClr val="FF3830"/>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48" name="Square"/>
            <p:cNvSpPr/>
            <p:nvPr/>
          </p:nvSpPr>
          <p:spPr>
            <a:xfrm>
              <a:off x="4793381" y="2509242"/>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49" name="Square"/>
            <p:cNvSpPr/>
            <p:nvPr/>
          </p:nvSpPr>
          <p:spPr>
            <a:xfrm>
              <a:off x="4793381" y="2258094"/>
              <a:ext cx="251148" cy="251148"/>
            </a:xfrm>
            <a:prstGeom prst="rect">
              <a:avLst/>
            </a:prstGeom>
            <a:solidFill>
              <a:srgbClr val="91EB59"/>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50" name="Square"/>
            <p:cNvSpPr/>
            <p:nvPr/>
          </p:nvSpPr>
          <p:spPr>
            <a:xfrm>
              <a:off x="4542234" y="2509242"/>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51" name="Square"/>
            <p:cNvSpPr/>
            <p:nvPr/>
          </p:nvSpPr>
          <p:spPr>
            <a:xfrm>
              <a:off x="5295676" y="2509242"/>
              <a:ext cx="251148" cy="251148"/>
            </a:xfrm>
            <a:prstGeom prst="rect">
              <a:avLst/>
            </a:prstGeom>
            <a:solidFill>
              <a:srgbClr val="FA3CF1"/>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52" name="Square"/>
            <p:cNvSpPr/>
            <p:nvPr/>
          </p:nvSpPr>
          <p:spPr>
            <a:xfrm>
              <a:off x="4291086" y="2509242"/>
              <a:ext cx="251148" cy="251148"/>
            </a:xfrm>
            <a:prstGeom prst="rect">
              <a:avLst/>
            </a:prstGeom>
            <a:solidFill>
              <a:srgbClr val="FF3884"/>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53" name="Square"/>
            <p:cNvSpPr/>
            <p:nvPr/>
          </p:nvSpPr>
          <p:spPr>
            <a:xfrm>
              <a:off x="4793381" y="3011537"/>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54" name="Square"/>
            <p:cNvSpPr/>
            <p:nvPr/>
          </p:nvSpPr>
          <p:spPr>
            <a:xfrm>
              <a:off x="4793381" y="1755799"/>
              <a:ext cx="251148" cy="251148"/>
            </a:xfrm>
            <a:prstGeom prst="rect">
              <a:avLst/>
            </a:prstGeom>
            <a:solidFill>
              <a:srgbClr val="91EB59"/>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55" name="Square"/>
            <p:cNvSpPr/>
            <p:nvPr/>
          </p:nvSpPr>
          <p:spPr>
            <a:xfrm>
              <a:off x="4793381" y="2006947"/>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56" name="Square"/>
            <p:cNvSpPr/>
            <p:nvPr/>
          </p:nvSpPr>
          <p:spPr>
            <a:xfrm>
              <a:off x="4291086" y="2006947"/>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57" name="Square"/>
            <p:cNvSpPr/>
            <p:nvPr/>
          </p:nvSpPr>
          <p:spPr>
            <a:xfrm>
              <a:off x="4542234" y="2006947"/>
              <a:ext cx="251148" cy="251148"/>
            </a:xfrm>
            <a:prstGeom prst="rect">
              <a:avLst/>
            </a:prstGeom>
            <a:solidFill>
              <a:srgbClr val="FA3CF1"/>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58" name="Square"/>
            <p:cNvSpPr/>
            <p:nvPr/>
          </p:nvSpPr>
          <p:spPr>
            <a:xfrm>
              <a:off x="4039939" y="2509242"/>
              <a:ext cx="251148" cy="251148"/>
            </a:xfrm>
            <a:prstGeom prst="rect">
              <a:avLst/>
            </a:prstGeom>
            <a:solidFill>
              <a:srgbClr val="FF3830"/>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59" name="Square"/>
            <p:cNvSpPr/>
            <p:nvPr/>
          </p:nvSpPr>
          <p:spPr>
            <a:xfrm>
              <a:off x="5295676" y="3011537"/>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60" name="Square"/>
            <p:cNvSpPr/>
            <p:nvPr/>
          </p:nvSpPr>
          <p:spPr>
            <a:xfrm>
              <a:off x="4542234" y="3011537"/>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61" name="Square"/>
            <p:cNvSpPr/>
            <p:nvPr/>
          </p:nvSpPr>
          <p:spPr>
            <a:xfrm>
              <a:off x="4291086" y="3011537"/>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62" name="Square"/>
            <p:cNvSpPr/>
            <p:nvPr/>
          </p:nvSpPr>
          <p:spPr>
            <a:xfrm>
              <a:off x="5295676" y="2006947"/>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63" name="Square"/>
            <p:cNvSpPr/>
            <p:nvPr/>
          </p:nvSpPr>
          <p:spPr>
            <a:xfrm>
              <a:off x="5295676" y="2760389"/>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64" name="Square"/>
            <p:cNvSpPr/>
            <p:nvPr/>
          </p:nvSpPr>
          <p:spPr>
            <a:xfrm>
              <a:off x="5044529" y="2258094"/>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65" name="Square"/>
            <p:cNvSpPr/>
            <p:nvPr/>
          </p:nvSpPr>
          <p:spPr>
            <a:xfrm>
              <a:off x="4039939" y="2258094"/>
              <a:ext cx="251148" cy="251148"/>
            </a:xfrm>
            <a:prstGeom prst="rect">
              <a:avLst/>
            </a:prstGeom>
            <a:solidFill>
              <a:srgbClr val="FF3830"/>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grpSp>
          <p:nvGrpSpPr>
            <p:cNvPr id="66" name="Group"/>
            <p:cNvGrpSpPr/>
            <p:nvPr/>
          </p:nvGrpSpPr>
          <p:grpSpPr>
            <a:xfrm>
              <a:off x="6645176" y="1755800"/>
              <a:ext cx="1506885" cy="1506885"/>
              <a:chOff x="0" y="0"/>
              <a:chExt cx="2143125" cy="2143125"/>
            </a:xfrm>
          </p:grpSpPr>
          <p:sp>
            <p:nvSpPr>
              <p:cNvPr id="67" name="Square"/>
              <p:cNvSpPr/>
              <p:nvPr/>
            </p:nvSpPr>
            <p:spPr>
              <a:xfrm>
                <a:off x="1428750" y="1071562"/>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68" name="Square"/>
              <p:cNvSpPr/>
              <p:nvPr/>
            </p:nvSpPr>
            <p:spPr>
              <a:xfrm>
                <a:off x="357187" y="714375"/>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69" name="Square"/>
              <p:cNvSpPr/>
              <p:nvPr/>
            </p:nvSpPr>
            <p:spPr>
              <a:xfrm>
                <a:off x="357187" y="1428750"/>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70" name="Square"/>
              <p:cNvSpPr/>
              <p:nvPr/>
            </p:nvSpPr>
            <p:spPr>
              <a:xfrm>
                <a:off x="714375" y="714375"/>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71" name="Square"/>
              <p:cNvSpPr/>
              <p:nvPr/>
            </p:nvSpPr>
            <p:spPr>
              <a:xfrm>
                <a:off x="1785937" y="714375"/>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72" name="Square"/>
              <p:cNvSpPr/>
              <p:nvPr/>
            </p:nvSpPr>
            <p:spPr>
              <a:xfrm>
                <a:off x="357187" y="0"/>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73" name="Square"/>
              <p:cNvSpPr/>
              <p:nvPr/>
            </p:nvSpPr>
            <p:spPr>
              <a:xfrm>
                <a:off x="1428750" y="357187"/>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74" name="Square"/>
              <p:cNvSpPr/>
              <p:nvPr/>
            </p:nvSpPr>
            <p:spPr>
              <a:xfrm>
                <a:off x="1428750" y="0"/>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75" name="Square"/>
              <p:cNvSpPr/>
              <p:nvPr/>
            </p:nvSpPr>
            <p:spPr>
              <a:xfrm>
                <a:off x="0" y="0"/>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76" name="Square"/>
              <p:cNvSpPr/>
              <p:nvPr/>
            </p:nvSpPr>
            <p:spPr>
              <a:xfrm>
                <a:off x="714375" y="0"/>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77" name="Square"/>
              <p:cNvSpPr/>
              <p:nvPr/>
            </p:nvSpPr>
            <p:spPr>
              <a:xfrm>
                <a:off x="0" y="357187"/>
                <a:ext cx="357188" cy="357188"/>
              </a:xfrm>
              <a:prstGeom prst="rect">
                <a:avLst/>
              </a:prstGeom>
              <a:solidFill>
                <a:srgbClr val="FF3884">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78" name="Square"/>
              <p:cNvSpPr/>
              <p:nvPr/>
            </p:nvSpPr>
            <p:spPr>
              <a:xfrm>
                <a:off x="1785937" y="0"/>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79" name="Square"/>
              <p:cNvSpPr/>
              <p:nvPr/>
            </p:nvSpPr>
            <p:spPr>
              <a:xfrm>
                <a:off x="1071562" y="1428750"/>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80" name="Square"/>
              <p:cNvSpPr/>
              <p:nvPr/>
            </p:nvSpPr>
            <p:spPr>
              <a:xfrm>
                <a:off x="714375" y="1428750"/>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81" name="Square"/>
              <p:cNvSpPr/>
              <p:nvPr/>
            </p:nvSpPr>
            <p:spPr>
              <a:xfrm>
                <a:off x="1428750" y="1785937"/>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82" name="Square"/>
              <p:cNvSpPr/>
              <p:nvPr/>
            </p:nvSpPr>
            <p:spPr>
              <a:xfrm>
                <a:off x="0" y="1428750"/>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83" name="Square"/>
              <p:cNvSpPr/>
              <p:nvPr/>
            </p:nvSpPr>
            <p:spPr>
              <a:xfrm>
                <a:off x="0" y="1785937"/>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84" name="Square"/>
              <p:cNvSpPr/>
              <p:nvPr/>
            </p:nvSpPr>
            <p:spPr>
              <a:xfrm>
                <a:off x="1428750" y="1428750"/>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85" name="Square"/>
              <p:cNvSpPr/>
              <p:nvPr/>
            </p:nvSpPr>
            <p:spPr>
              <a:xfrm>
                <a:off x="1071562" y="1071562"/>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86" name="Square"/>
              <p:cNvSpPr/>
              <p:nvPr/>
            </p:nvSpPr>
            <p:spPr>
              <a:xfrm>
                <a:off x="1071562" y="714375"/>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87" name="Square"/>
              <p:cNvSpPr/>
              <p:nvPr/>
            </p:nvSpPr>
            <p:spPr>
              <a:xfrm>
                <a:off x="714375" y="1071562"/>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88" name="Square"/>
              <p:cNvSpPr/>
              <p:nvPr/>
            </p:nvSpPr>
            <p:spPr>
              <a:xfrm>
                <a:off x="1785937" y="1071562"/>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89" name="Square"/>
              <p:cNvSpPr/>
              <p:nvPr/>
            </p:nvSpPr>
            <p:spPr>
              <a:xfrm>
                <a:off x="357187" y="1071562"/>
                <a:ext cx="357188" cy="357188"/>
              </a:xfrm>
              <a:prstGeom prst="rect">
                <a:avLst/>
              </a:prstGeom>
              <a:solidFill>
                <a:srgbClr val="FF3884">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90" name="Square"/>
              <p:cNvSpPr/>
              <p:nvPr/>
            </p:nvSpPr>
            <p:spPr>
              <a:xfrm>
                <a:off x="1071562" y="1785937"/>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91" name="Square"/>
              <p:cNvSpPr/>
              <p:nvPr/>
            </p:nvSpPr>
            <p:spPr>
              <a:xfrm>
                <a:off x="1071562" y="0"/>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92" name="Square"/>
              <p:cNvSpPr/>
              <p:nvPr/>
            </p:nvSpPr>
            <p:spPr>
              <a:xfrm>
                <a:off x="1071562" y="357187"/>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93" name="Square"/>
              <p:cNvSpPr/>
              <p:nvPr/>
            </p:nvSpPr>
            <p:spPr>
              <a:xfrm>
                <a:off x="357187" y="357187"/>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94" name="Square"/>
              <p:cNvSpPr/>
              <p:nvPr/>
            </p:nvSpPr>
            <p:spPr>
              <a:xfrm>
                <a:off x="714375" y="357187"/>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95" name="Square"/>
              <p:cNvSpPr/>
              <p:nvPr/>
            </p:nvSpPr>
            <p:spPr>
              <a:xfrm>
                <a:off x="0" y="1071562"/>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96" name="Square"/>
              <p:cNvSpPr/>
              <p:nvPr/>
            </p:nvSpPr>
            <p:spPr>
              <a:xfrm>
                <a:off x="1785937" y="1785937"/>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97" name="Square"/>
              <p:cNvSpPr/>
              <p:nvPr/>
            </p:nvSpPr>
            <p:spPr>
              <a:xfrm>
                <a:off x="714375" y="1785937"/>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98" name="Square"/>
              <p:cNvSpPr/>
              <p:nvPr/>
            </p:nvSpPr>
            <p:spPr>
              <a:xfrm>
                <a:off x="357187" y="1785937"/>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99" name="Square"/>
              <p:cNvSpPr/>
              <p:nvPr/>
            </p:nvSpPr>
            <p:spPr>
              <a:xfrm>
                <a:off x="1785937" y="357187"/>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00" name="Square"/>
              <p:cNvSpPr/>
              <p:nvPr/>
            </p:nvSpPr>
            <p:spPr>
              <a:xfrm>
                <a:off x="1785937" y="1428750"/>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01" name="Square"/>
              <p:cNvSpPr/>
              <p:nvPr/>
            </p:nvSpPr>
            <p:spPr>
              <a:xfrm>
                <a:off x="1428750" y="714375"/>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02" name="Square"/>
              <p:cNvSpPr/>
              <p:nvPr/>
            </p:nvSpPr>
            <p:spPr>
              <a:xfrm>
                <a:off x="0" y="714375"/>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grpSp>
        <p:grpSp>
          <p:nvGrpSpPr>
            <p:cNvPr id="103" name="Group"/>
            <p:cNvGrpSpPr/>
            <p:nvPr/>
          </p:nvGrpSpPr>
          <p:grpSpPr>
            <a:xfrm>
              <a:off x="6645176" y="1755800"/>
              <a:ext cx="1506885" cy="1506885"/>
              <a:chOff x="0" y="0"/>
              <a:chExt cx="2143125" cy="2143125"/>
            </a:xfrm>
          </p:grpSpPr>
          <p:sp>
            <p:nvSpPr>
              <p:cNvPr id="104" name="Square"/>
              <p:cNvSpPr/>
              <p:nvPr/>
            </p:nvSpPr>
            <p:spPr>
              <a:xfrm>
                <a:off x="1785937" y="1071562"/>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05" name="Square"/>
              <p:cNvSpPr/>
              <p:nvPr/>
            </p:nvSpPr>
            <p:spPr>
              <a:xfrm>
                <a:off x="714375" y="714375"/>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06" name="Square"/>
              <p:cNvSpPr/>
              <p:nvPr/>
            </p:nvSpPr>
            <p:spPr>
              <a:xfrm>
                <a:off x="714375" y="1428750"/>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07" name="Square"/>
              <p:cNvSpPr/>
              <p:nvPr/>
            </p:nvSpPr>
            <p:spPr>
              <a:xfrm>
                <a:off x="1071562" y="714375"/>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08" name="Square"/>
              <p:cNvSpPr/>
              <p:nvPr/>
            </p:nvSpPr>
            <p:spPr>
              <a:xfrm>
                <a:off x="0" y="714375"/>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09" name="Square"/>
              <p:cNvSpPr/>
              <p:nvPr/>
            </p:nvSpPr>
            <p:spPr>
              <a:xfrm>
                <a:off x="714375" y="0"/>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10" name="Square"/>
              <p:cNvSpPr/>
              <p:nvPr/>
            </p:nvSpPr>
            <p:spPr>
              <a:xfrm>
                <a:off x="1785937" y="357187"/>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11" name="Square"/>
              <p:cNvSpPr/>
              <p:nvPr/>
            </p:nvSpPr>
            <p:spPr>
              <a:xfrm>
                <a:off x="1785937" y="0"/>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12" name="Square"/>
              <p:cNvSpPr/>
              <p:nvPr/>
            </p:nvSpPr>
            <p:spPr>
              <a:xfrm>
                <a:off x="357187" y="0"/>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13" name="Square"/>
              <p:cNvSpPr/>
              <p:nvPr/>
            </p:nvSpPr>
            <p:spPr>
              <a:xfrm>
                <a:off x="1071562" y="0"/>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14" name="Square"/>
              <p:cNvSpPr/>
              <p:nvPr/>
            </p:nvSpPr>
            <p:spPr>
              <a:xfrm>
                <a:off x="357187" y="357187"/>
                <a:ext cx="357188" cy="357188"/>
              </a:xfrm>
              <a:prstGeom prst="rect">
                <a:avLst/>
              </a:prstGeom>
              <a:solidFill>
                <a:srgbClr val="FF3884">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15" name="Square"/>
              <p:cNvSpPr/>
              <p:nvPr/>
            </p:nvSpPr>
            <p:spPr>
              <a:xfrm>
                <a:off x="0" y="0"/>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16" name="Square"/>
              <p:cNvSpPr/>
              <p:nvPr/>
            </p:nvSpPr>
            <p:spPr>
              <a:xfrm>
                <a:off x="1428750" y="1428750"/>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17" name="Square"/>
              <p:cNvSpPr/>
              <p:nvPr/>
            </p:nvSpPr>
            <p:spPr>
              <a:xfrm>
                <a:off x="1071562" y="1428750"/>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18" name="Square"/>
              <p:cNvSpPr/>
              <p:nvPr/>
            </p:nvSpPr>
            <p:spPr>
              <a:xfrm>
                <a:off x="1785937" y="1785937"/>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19" name="Square"/>
              <p:cNvSpPr/>
              <p:nvPr/>
            </p:nvSpPr>
            <p:spPr>
              <a:xfrm>
                <a:off x="357187" y="1428750"/>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20" name="Square"/>
              <p:cNvSpPr/>
              <p:nvPr/>
            </p:nvSpPr>
            <p:spPr>
              <a:xfrm>
                <a:off x="357187" y="1785937"/>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21" name="Square"/>
              <p:cNvSpPr/>
              <p:nvPr/>
            </p:nvSpPr>
            <p:spPr>
              <a:xfrm>
                <a:off x="1785937" y="1428750"/>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22" name="Square"/>
              <p:cNvSpPr/>
              <p:nvPr/>
            </p:nvSpPr>
            <p:spPr>
              <a:xfrm>
                <a:off x="1428750" y="1071562"/>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23" name="Square"/>
              <p:cNvSpPr/>
              <p:nvPr/>
            </p:nvSpPr>
            <p:spPr>
              <a:xfrm>
                <a:off x="1428750" y="714375"/>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24" name="Square"/>
              <p:cNvSpPr/>
              <p:nvPr/>
            </p:nvSpPr>
            <p:spPr>
              <a:xfrm>
                <a:off x="1071562" y="1071562"/>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25" name="Square"/>
              <p:cNvSpPr/>
              <p:nvPr/>
            </p:nvSpPr>
            <p:spPr>
              <a:xfrm>
                <a:off x="0" y="1071562"/>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26" name="Square"/>
              <p:cNvSpPr/>
              <p:nvPr/>
            </p:nvSpPr>
            <p:spPr>
              <a:xfrm>
                <a:off x="714375" y="1071562"/>
                <a:ext cx="357188" cy="357188"/>
              </a:xfrm>
              <a:prstGeom prst="rect">
                <a:avLst/>
              </a:prstGeom>
              <a:solidFill>
                <a:srgbClr val="FF3884">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27" name="Square"/>
              <p:cNvSpPr/>
              <p:nvPr/>
            </p:nvSpPr>
            <p:spPr>
              <a:xfrm>
                <a:off x="1428750" y="1785937"/>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28" name="Square"/>
              <p:cNvSpPr/>
              <p:nvPr/>
            </p:nvSpPr>
            <p:spPr>
              <a:xfrm>
                <a:off x="1428750" y="0"/>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29" name="Square"/>
              <p:cNvSpPr/>
              <p:nvPr/>
            </p:nvSpPr>
            <p:spPr>
              <a:xfrm>
                <a:off x="1428750" y="357187"/>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30" name="Square"/>
              <p:cNvSpPr/>
              <p:nvPr/>
            </p:nvSpPr>
            <p:spPr>
              <a:xfrm>
                <a:off x="714375" y="357187"/>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31" name="Square"/>
              <p:cNvSpPr/>
              <p:nvPr/>
            </p:nvSpPr>
            <p:spPr>
              <a:xfrm>
                <a:off x="1071562" y="357187"/>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32" name="Square"/>
              <p:cNvSpPr/>
              <p:nvPr/>
            </p:nvSpPr>
            <p:spPr>
              <a:xfrm>
                <a:off x="357187" y="1071562"/>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33" name="Square"/>
              <p:cNvSpPr/>
              <p:nvPr/>
            </p:nvSpPr>
            <p:spPr>
              <a:xfrm>
                <a:off x="0" y="1785937"/>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34" name="Square"/>
              <p:cNvSpPr/>
              <p:nvPr/>
            </p:nvSpPr>
            <p:spPr>
              <a:xfrm>
                <a:off x="1071562" y="1785937"/>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35" name="Square"/>
              <p:cNvSpPr/>
              <p:nvPr/>
            </p:nvSpPr>
            <p:spPr>
              <a:xfrm>
                <a:off x="714375" y="1785937"/>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36" name="Square"/>
              <p:cNvSpPr/>
              <p:nvPr/>
            </p:nvSpPr>
            <p:spPr>
              <a:xfrm>
                <a:off x="0" y="357187"/>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37" name="Square"/>
              <p:cNvSpPr/>
              <p:nvPr/>
            </p:nvSpPr>
            <p:spPr>
              <a:xfrm>
                <a:off x="0" y="1428750"/>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38" name="Square"/>
              <p:cNvSpPr/>
              <p:nvPr/>
            </p:nvSpPr>
            <p:spPr>
              <a:xfrm>
                <a:off x="1785937" y="714375"/>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39" name="Square"/>
              <p:cNvSpPr/>
              <p:nvPr/>
            </p:nvSpPr>
            <p:spPr>
              <a:xfrm>
                <a:off x="357187" y="714375"/>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grpSp>
        <p:grpSp>
          <p:nvGrpSpPr>
            <p:cNvPr id="140" name="Group"/>
            <p:cNvGrpSpPr/>
            <p:nvPr/>
          </p:nvGrpSpPr>
          <p:grpSpPr>
            <a:xfrm>
              <a:off x="6645176" y="1755800"/>
              <a:ext cx="1506885" cy="1506885"/>
              <a:chOff x="0" y="0"/>
              <a:chExt cx="2143125" cy="2143125"/>
            </a:xfrm>
          </p:grpSpPr>
          <p:sp>
            <p:nvSpPr>
              <p:cNvPr id="141" name="Square"/>
              <p:cNvSpPr/>
              <p:nvPr/>
            </p:nvSpPr>
            <p:spPr>
              <a:xfrm>
                <a:off x="1071562" y="1071562"/>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42" name="Square"/>
              <p:cNvSpPr/>
              <p:nvPr/>
            </p:nvSpPr>
            <p:spPr>
              <a:xfrm>
                <a:off x="0" y="714375"/>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43" name="Square"/>
              <p:cNvSpPr/>
              <p:nvPr/>
            </p:nvSpPr>
            <p:spPr>
              <a:xfrm>
                <a:off x="0" y="1428750"/>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44" name="Square"/>
              <p:cNvSpPr/>
              <p:nvPr/>
            </p:nvSpPr>
            <p:spPr>
              <a:xfrm>
                <a:off x="357187" y="714375"/>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45" name="Square"/>
              <p:cNvSpPr/>
              <p:nvPr/>
            </p:nvSpPr>
            <p:spPr>
              <a:xfrm>
                <a:off x="1428750" y="714375"/>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46" name="Square"/>
              <p:cNvSpPr/>
              <p:nvPr/>
            </p:nvSpPr>
            <p:spPr>
              <a:xfrm>
                <a:off x="0" y="0"/>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47" name="Square"/>
              <p:cNvSpPr/>
              <p:nvPr/>
            </p:nvSpPr>
            <p:spPr>
              <a:xfrm>
                <a:off x="1071562" y="357187"/>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48" name="Square"/>
              <p:cNvSpPr/>
              <p:nvPr/>
            </p:nvSpPr>
            <p:spPr>
              <a:xfrm>
                <a:off x="1071562" y="0"/>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49" name="Square"/>
              <p:cNvSpPr/>
              <p:nvPr/>
            </p:nvSpPr>
            <p:spPr>
              <a:xfrm>
                <a:off x="1785937" y="0"/>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50" name="Square"/>
              <p:cNvSpPr/>
              <p:nvPr/>
            </p:nvSpPr>
            <p:spPr>
              <a:xfrm>
                <a:off x="357187" y="0"/>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51" name="Square"/>
              <p:cNvSpPr/>
              <p:nvPr/>
            </p:nvSpPr>
            <p:spPr>
              <a:xfrm>
                <a:off x="1785937" y="357187"/>
                <a:ext cx="357188" cy="357188"/>
              </a:xfrm>
              <a:prstGeom prst="rect">
                <a:avLst/>
              </a:prstGeom>
              <a:solidFill>
                <a:srgbClr val="FF3884">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52" name="Square"/>
              <p:cNvSpPr/>
              <p:nvPr/>
            </p:nvSpPr>
            <p:spPr>
              <a:xfrm>
                <a:off x="1428750" y="0"/>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53" name="Square"/>
              <p:cNvSpPr/>
              <p:nvPr/>
            </p:nvSpPr>
            <p:spPr>
              <a:xfrm>
                <a:off x="714375" y="1428750"/>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54" name="Square"/>
              <p:cNvSpPr/>
              <p:nvPr/>
            </p:nvSpPr>
            <p:spPr>
              <a:xfrm>
                <a:off x="357187" y="1428750"/>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55" name="Square"/>
              <p:cNvSpPr/>
              <p:nvPr/>
            </p:nvSpPr>
            <p:spPr>
              <a:xfrm>
                <a:off x="1071562" y="1785937"/>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56" name="Square"/>
              <p:cNvSpPr/>
              <p:nvPr/>
            </p:nvSpPr>
            <p:spPr>
              <a:xfrm>
                <a:off x="1785937" y="1428750"/>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57" name="Square"/>
              <p:cNvSpPr/>
              <p:nvPr/>
            </p:nvSpPr>
            <p:spPr>
              <a:xfrm>
                <a:off x="1785937" y="1785937"/>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58" name="Square"/>
              <p:cNvSpPr/>
              <p:nvPr/>
            </p:nvSpPr>
            <p:spPr>
              <a:xfrm>
                <a:off x="1071562" y="1428750"/>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59" name="Square"/>
              <p:cNvSpPr/>
              <p:nvPr/>
            </p:nvSpPr>
            <p:spPr>
              <a:xfrm>
                <a:off x="714375" y="1071562"/>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60" name="Square"/>
              <p:cNvSpPr/>
              <p:nvPr/>
            </p:nvSpPr>
            <p:spPr>
              <a:xfrm>
                <a:off x="714375" y="714375"/>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61" name="Square"/>
              <p:cNvSpPr/>
              <p:nvPr/>
            </p:nvSpPr>
            <p:spPr>
              <a:xfrm>
                <a:off x="357187" y="1071562"/>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62" name="Square"/>
              <p:cNvSpPr/>
              <p:nvPr/>
            </p:nvSpPr>
            <p:spPr>
              <a:xfrm>
                <a:off x="1428750" y="1071562"/>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63" name="Square"/>
              <p:cNvSpPr/>
              <p:nvPr/>
            </p:nvSpPr>
            <p:spPr>
              <a:xfrm>
                <a:off x="0" y="1071562"/>
                <a:ext cx="357188" cy="357188"/>
              </a:xfrm>
              <a:prstGeom prst="rect">
                <a:avLst/>
              </a:prstGeom>
              <a:solidFill>
                <a:srgbClr val="FF3884">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64" name="Square"/>
              <p:cNvSpPr/>
              <p:nvPr/>
            </p:nvSpPr>
            <p:spPr>
              <a:xfrm>
                <a:off x="714375" y="1785937"/>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65" name="Square"/>
              <p:cNvSpPr/>
              <p:nvPr/>
            </p:nvSpPr>
            <p:spPr>
              <a:xfrm>
                <a:off x="714375" y="0"/>
                <a:ext cx="357188" cy="357188"/>
              </a:xfrm>
              <a:prstGeom prst="rect">
                <a:avLst/>
              </a:prstGeom>
              <a:solidFill>
                <a:srgbClr val="91EB59">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66" name="Square"/>
              <p:cNvSpPr/>
              <p:nvPr/>
            </p:nvSpPr>
            <p:spPr>
              <a:xfrm>
                <a:off x="714375" y="357187"/>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67" name="Square"/>
              <p:cNvSpPr/>
              <p:nvPr/>
            </p:nvSpPr>
            <p:spPr>
              <a:xfrm>
                <a:off x="0" y="357187"/>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68" name="Square"/>
              <p:cNvSpPr/>
              <p:nvPr/>
            </p:nvSpPr>
            <p:spPr>
              <a:xfrm>
                <a:off x="357187" y="357187"/>
                <a:ext cx="357188" cy="357188"/>
              </a:xfrm>
              <a:prstGeom prst="rect">
                <a:avLst/>
              </a:prstGeom>
              <a:solidFill>
                <a:srgbClr val="FA3CF1">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69" name="Square"/>
              <p:cNvSpPr/>
              <p:nvPr/>
            </p:nvSpPr>
            <p:spPr>
              <a:xfrm>
                <a:off x="1785937" y="1071562"/>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70" name="Square"/>
              <p:cNvSpPr/>
              <p:nvPr/>
            </p:nvSpPr>
            <p:spPr>
              <a:xfrm>
                <a:off x="1428750" y="1785937"/>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71" name="Square"/>
              <p:cNvSpPr/>
              <p:nvPr/>
            </p:nvSpPr>
            <p:spPr>
              <a:xfrm>
                <a:off x="357187" y="1785937"/>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72" name="Square"/>
              <p:cNvSpPr/>
              <p:nvPr/>
            </p:nvSpPr>
            <p:spPr>
              <a:xfrm>
                <a:off x="0" y="1785937"/>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73" name="Square"/>
              <p:cNvSpPr/>
              <p:nvPr/>
            </p:nvSpPr>
            <p:spPr>
              <a:xfrm>
                <a:off x="1428750" y="357187"/>
                <a:ext cx="357188" cy="357188"/>
              </a:xfrm>
              <a:prstGeom prst="rect">
                <a:avLst/>
              </a:prstGeom>
              <a:solidFill>
                <a:srgbClr val="4F81BD">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74" name="Square"/>
              <p:cNvSpPr/>
              <p:nvPr/>
            </p:nvSpPr>
            <p:spPr>
              <a:xfrm>
                <a:off x="1428750" y="1428750"/>
                <a:ext cx="357188" cy="357188"/>
              </a:xfrm>
              <a:prstGeom prst="rect">
                <a:avLst/>
              </a:prstGeom>
              <a:solidFill>
                <a:srgbClr val="00F4CA">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75" name="Square"/>
              <p:cNvSpPr/>
              <p:nvPr/>
            </p:nvSpPr>
            <p:spPr>
              <a:xfrm>
                <a:off x="1071562" y="714375"/>
                <a:ext cx="357188" cy="357188"/>
              </a:xfrm>
              <a:prstGeom prst="rect">
                <a:avLst/>
              </a:prstGeom>
              <a:solidFill>
                <a:srgbClr val="5163EF">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76" name="Square"/>
              <p:cNvSpPr/>
              <p:nvPr/>
            </p:nvSpPr>
            <p:spPr>
              <a:xfrm>
                <a:off x="1785937" y="714375"/>
                <a:ext cx="357188" cy="357188"/>
              </a:xfrm>
              <a:prstGeom prst="rect">
                <a:avLst/>
              </a:prstGeom>
              <a:solidFill>
                <a:srgbClr val="FF3830">
                  <a:alpha val="32940"/>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grpSp>
        <p:sp>
          <p:nvSpPr>
            <p:cNvPr id="177" name="Square"/>
            <p:cNvSpPr/>
            <p:nvPr/>
          </p:nvSpPr>
          <p:spPr>
            <a:xfrm>
              <a:off x="4793381" y="2264792"/>
              <a:ext cx="251148" cy="251148"/>
            </a:xfrm>
            <a:prstGeom prst="rect">
              <a:avLst/>
            </a:prstGeom>
            <a:solidFill>
              <a:srgbClr val="000000">
                <a:alpha val="49803"/>
              </a:srgbClr>
            </a:solidFill>
            <a:ln w="50800">
              <a:solidFill>
                <a:srgbClr val="000000"/>
              </a:solidFill>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178" name="Square"/>
            <p:cNvSpPr/>
            <p:nvPr/>
          </p:nvSpPr>
          <p:spPr>
            <a:xfrm>
              <a:off x="6645176" y="1755800"/>
              <a:ext cx="1506885" cy="1506885"/>
            </a:xfrm>
            <a:prstGeom prst="rect">
              <a:avLst/>
            </a:prstGeom>
            <a:solidFill>
              <a:srgbClr val="00510C"/>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grpSp>
          <p:nvGrpSpPr>
            <p:cNvPr id="179" name="Group"/>
            <p:cNvGrpSpPr/>
            <p:nvPr/>
          </p:nvGrpSpPr>
          <p:grpSpPr>
            <a:xfrm>
              <a:off x="6645176" y="1755800"/>
              <a:ext cx="1506885" cy="1506885"/>
              <a:chOff x="0" y="0"/>
              <a:chExt cx="2143125" cy="2143125"/>
            </a:xfrm>
          </p:grpSpPr>
          <p:sp>
            <p:nvSpPr>
              <p:cNvPr id="180" name="Square"/>
              <p:cNvSpPr/>
              <p:nvPr/>
            </p:nvSpPr>
            <p:spPr>
              <a:xfrm>
                <a:off x="1428750" y="1071562"/>
                <a:ext cx="357188" cy="357188"/>
              </a:xfrm>
              <a:prstGeom prst="rect">
                <a:avLst/>
              </a:prstGeom>
              <a:solidFill>
                <a:srgbClr val="4F81BD">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81" name="Square"/>
              <p:cNvSpPr/>
              <p:nvPr/>
            </p:nvSpPr>
            <p:spPr>
              <a:xfrm>
                <a:off x="357187" y="714375"/>
                <a:ext cx="357188" cy="357188"/>
              </a:xfrm>
              <a:prstGeom prst="rect">
                <a:avLst/>
              </a:prstGeom>
              <a:solidFill>
                <a:srgbClr val="91EB59">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82" name="Square"/>
              <p:cNvSpPr/>
              <p:nvPr/>
            </p:nvSpPr>
            <p:spPr>
              <a:xfrm>
                <a:off x="357187" y="1428750"/>
                <a:ext cx="357188" cy="357188"/>
              </a:xfrm>
              <a:prstGeom prst="rect">
                <a:avLst/>
              </a:prstGeom>
              <a:solidFill>
                <a:srgbClr val="00F4CA">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83" name="Square"/>
              <p:cNvSpPr/>
              <p:nvPr/>
            </p:nvSpPr>
            <p:spPr>
              <a:xfrm>
                <a:off x="714375" y="714375"/>
                <a:ext cx="357188" cy="357188"/>
              </a:xfrm>
              <a:prstGeom prst="rect">
                <a:avLst/>
              </a:prstGeom>
              <a:solidFill>
                <a:srgbClr val="5163EF">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84" name="Square"/>
              <p:cNvSpPr/>
              <p:nvPr/>
            </p:nvSpPr>
            <p:spPr>
              <a:xfrm>
                <a:off x="1785937" y="714375"/>
                <a:ext cx="357188" cy="357188"/>
              </a:xfrm>
              <a:prstGeom prst="rect">
                <a:avLst/>
              </a:prstGeom>
              <a:solidFill>
                <a:srgbClr val="FF3830">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85" name="Square"/>
              <p:cNvSpPr/>
              <p:nvPr/>
            </p:nvSpPr>
            <p:spPr>
              <a:xfrm>
                <a:off x="357187" y="0"/>
                <a:ext cx="357188" cy="357188"/>
              </a:xfrm>
              <a:prstGeom prst="rect">
                <a:avLst/>
              </a:prstGeom>
              <a:solidFill>
                <a:srgbClr val="4F81BD">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86" name="Square"/>
              <p:cNvSpPr/>
              <p:nvPr/>
            </p:nvSpPr>
            <p:spPr>
              <a:xfrm>
                <a:off x="1428750" y="357187"/>
                <a:ext cx="357188" cy="357188"/>
              </a:xfrm>
              <a:prstGeom prst="rect">
                <a:avLst/>
              </a:prstGeom>
              <a:solidFill>
                <a:srgbClr val="91EB59">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87" name="Square"/>
              <p:cNvSpPr/>
              <p:nvPr/>
            </p:nvSpPr>
            <p:spPr>
              <a:xfrm>
                <a:off x="1428750" y="0"/>
                <a:ext cx="357188" cy="357188"/>
              </a:xfrm>
              <a:prstGeom prst="rect">
                <a:avLst/>
              </a:prstGeom>
              <a:solidFill>
                <a:srgbClr val="00F4CA">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88" name="Square"/>
              <p:cNvSpPr/>
              <p:nvPr/>
            </p:nvSpPr>
            <p:spPr>
              <a:xfrm>
                <a:off x="0" y="0"/>
                <a:ext cx="357188" cy="357188"/>
              </a:xfrm>
              <a:prstGeom prst="rect">
                <a:avLst/>
              </a:prstGeom>
              <a:solidFill>
                <a:srgbClr val="5163EF">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89" name="Square"/>
              <p:cNvSpPr/>
              <p:nvPr/>
            </p:nvSpPr>
            <p:spPr>
              <a:xfrm>
                <a:off x="714375" y="0"/>
                <a:ext cx="357188" cy="357188"/>
              </a:xfrm>
              <a:prstGeom prst="rect">
                <a:avLst/>
              </a:prstGeom>
              <a:solidFill>
                <a:srgbClr val="FA3CF1">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90" name="Square"/>
              <p:cNvSpPr/>
              <p:nvPr/>
            </p:nvSpPr>
            <p:spPr>
              <a:xfrm>
                <a:off x="0" y="357187"/>
                <a:ext cx="357188" cy="357188"/>
              </a:xfrm>
              <a:prstGeom prst="rect">
                <a:avLst/>
              </a:prstGeom>
              <a:solidFill>
                <a:srgbClr val="FF3884">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91" name="Square"/>
              <p:cNvSpPr/>
              <p:nvPr/>
            </p:nvSpPr>
            <p:spPr>
              <a:xfrm>
                <a:off x="1785937" y="0"/>
                <a:ext cx="357188" cy="357188"/>
              </a:xfrm>
              <a:prstGeom prst="rect">
                <a:avLst/>
              </a:prstGeom>
              <a:solidFill>
                <a:srgbClr val="FF3830">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92" name="Square"/>
              <p:cNvSpPr/>
              <p:nvPr/>
            </p:nvSpPr>
            <p:spPr>
              <a:xfrm>
                <a:off x="1071562" y="1428750"/>
                <a:ext cx="357188" cy="357188"/>
              </a:xfrm>
              <a:prstGeom prst="rect">
                <a:avLst/>
              </a:prstGeom>
              <a:solidFill>
                <a:srgbClr val="5163EF">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93" name="Square"/>
              <p:cNvSpPr/>
              <p:nvPr/>
            </p:nvSpPr>
            <p:spPr>
              <a:xfrm>
                <a:off x="714375" y="1428750"/>
                <a:ext cx="357188" cy="357188"/>
              </a:xfrm>
              <a:prstGeom prst="rect">
                <a:avLst/>
              </a:prstGeom>
              <a:solidFill>
                <a:srgbClr val="4F81BD">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94" name="Square"/>
              <p:cNvSpPr/>
              <p:nvPr/>
            </p:nvSpPr>
            <p:spPr>
              <a:xfrm>
                <a:off x="1428750" y="1785937"/>
                <a:ext cx="357188" cy="357188"/>
              </a:xfrm>
              <a:prstGeom prst="rect">
                <a:avLst/>
              </a:prstGeom>
              <a:solidFill>
                <a:srgbClr val="91EB59">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95" name="Square"/>
              <p:cNvSpPr/>
              <p:nvPr/>
            </p:nvSpPr>
            <p:spPr>
              <a:xfrm>
                <a:off x="0" y="1428750"/>
                <a:ext cx="357188" cy="357188"/>
              </a:xfrm>
              <a:prstGeom prst="rect">
                <a:avLst/>
              </a:prstGeom>
              <a:solidFill>
                <a:srgbClr val="5163EF">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96" name="Square"/>
              <p:cNvSpPr/>
              <p:nvPr/>
            </p:nvSpPr>
            <p:spPr>
              <a:xfrm>
                <a:off x="0" y="1785937"/>
                <a:ext cx="357188" cy="357188"/>
              </a:xfrm>
              <a:prstGeom prst="rect">
                <a:avLst/>
              </a:prstGeom>
              <a:solidFill>
                <a:srgbClr val="FA3CF1">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97" name="Square"/>
              <p:cNvSpPr/>
              <p:nvPr/>
            </p:nvSpPr>
            <p:spPr>
              <a:xfrm>
                <a:off x="1428750" y="1428750"/>
                <a:ext cx="357188" cy="357188"/>
              </a:xfrm>
              <a:prstGeom prst="rect">
                <a:avLst/>
              </a:prstGeom>
              <a:solidFill>
                <a:srgbClr val="FF3830">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98" name="Square"/>
              <p:cNvSpPr/>
              <p:nvPr/>
            </p:nvSpPr>
            <p:spPr>
              <a:xfrm>
                <a:off x="1071562" y="1071562"/>
                <a:ext cx="357188" cy="357188"/>
              </a:xfrm>
              <a:prstGeom prst="rect">
                <a:avLst/>
              </a:prstGeom>
              <a:solidFill>
                <a:srgbClr val="4F81BD">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199" name="Square"/>
              <p:cNvSpPr/>
              <p:nvPr/>
            </p:nvSpPr>
            <p:spPr>
              <a:xfrm>
                <a:off x="1071562" y="714375"/>
                <a:ext cx="357188" cy="357188"/>
              </a:xfrm>
              <a:prstGeom prst="rect">
                <a:avLst/>
              </a:prstGeom>
              <a:solidFill>
                <a:srgbClr val="91EB59">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00" name="Square"/>
              <p:cNvSpPr/>
              <p:nvPr/>
            </p:nvSpPr>
            <p:spPr>
              <a:xfrm>
                <a:off x="714375" y="1071562"/>
                <a:ext cx="357188" cy="357188"/>
              </a:xfrm>
              <a:prstGeom prst="rect">
                <a:avLst/>
              </a:prstGeom>
              <a:solidFill>
                <a:srgbClr val="00F4CA">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01" name="Square"/>
              <p:cNvSpPr/>
              <p:nvPr/>
            </p:nvSpPr>
            <p:spPr>
              <a:xfrm>
                <a:off x="1785937" y="1071562"/>
                <a:ext cx="357188" cy="357188"/>
              </a:xfrm>
              <a:prstGeom prst="rect">
                <a:avLst/>
              </a:prstGeom>
              <a:solidFill>
                <a:srgbClr val="FA3CF1">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02" name="Square"/>
              <p:cNvSpPr/>
              <p:nvPr/>
            </p:nvSpPr>
            <p:spPr>
              <a:xfrm>
                <a:off x="357187" y="1071562"/>
                <a:ext cx="357188" cy="357188"/>
              </a:xfrm>
              <a:prstGeom prst="rect">
                <a:avLst/>
              </a:prstGeom>
              <a:solidFill>
                <a:srgbClr val="FF3884">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03" name="Square"/>
              <p:cNvSpPr/>
              <p:nvPr/>
            </p:nvSpPr>
            <p:spPr>
              <a:xfrm>
                <a:off x="1071562" y="1785937"/>
                <a:ext cx="357188" cy="357188"/>
              </a:xfrm>
              <a:prstGeom prst="rect">
                <a:avLst/>
              </a:prstGeom>
              <a:solidFill>
                <a:srgbClr val="4F81BD">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04" name="Square"/>
              <p:cNvSpPr/>
              <p:nvPr/>
            </p:nvSpPr>
            <p:spPr>
              <a:xfrm>
                <a:off x="1071562" y="0"/>
                <a:ext cx="357188" cy="357188"/>
              </a:xfrm>
              <a:prstGeom prst="rect">
                <a:avLst/>
              </a:prstGeom>
              <a:solidFill>
                <a:srgbClr val="91EB59">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05" name="Square"/>
              <p:cNvSpPr/>
              <p:nvPr/>
            </p:nvSpPr>
            <p:spPr>
              <a:xfrm>
                <a:off x="1071562" y="357187"/>
                <a:ext cx="357188" cy="357188"/>
              </a:xfrm>
              <a:prstGeom prst="rect">
                <a:avLst/>
              </a:prstGeom>
              <a:solidFill>
                <a:srgbClr val="00F4CA">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06" name="Square"/>
              <p:cNvSpPr/>
              <p:nvPr/>
            </p:nvSpPr>
            <p:spPr>
              <a:xfrm>
                <a:off x="357187" y="357187"/>
                <a:ext cx="357188" cy="357188"/>
              </a:xfrm>
              <a:prstGeom prst="rect">
                <a:avLst/>
              </a:prstGeom>
              <a:solidFill>
                <a:srgbClr val="5163EF">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07" name="Square"/>
              <p:cNvSpPr/>
              <p:nvPr/>
            </p:nvSpPr>
            <p:spPr>
              <a:xfrm>
                <a:off x="714375" y="357187"/>
                <a:ext cx="357188" cy="357188"/>
              </a:xfrm>
              <a:prstGeom prst="rect">
                <a:avLst/>
              </a:prstGeom>
              <a:solidFill>
                <a:srgbClr val="FA3CF1">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08" name="Square"/>
              <p:cNvSpPr/>
              <p:nvPr/>
            </p:nvSpPr>
            <p:spPr>
              <a:xfrm>
                <a:off x="0" y="1071562"/>
                <a:ext cx="357188" cy="357188"/>
              </a:xfrm>
              <a:prstGeom prst="rect">
                <a:avLst/>
              </a:prstGeom>
              <a:solidFill>
                <a:srgbClr val="FF3830">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09" name="Square"/>
              <p:cNvSpPr/>
              <p:nvPr/>
            </p:nvSpPr>
            <p:spPr>
              <a:xfrm>
                <a:off x="1785937" y="1785937"/>
                <a:ext cx="357188" cy="357188"/>
              </a:xfrm>
              <a:prstGeom prst="rect">
                <a:avLst/>
              </a:prstGeom>
              <a:solidFill>
                <a:srgbClr val="4F81BD">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10" name="Square"/>
              <p:cNvSpPr/>
              <p:nvPr/>
            </p:nvSpPr>
            <p:spPr>
              <a:xfrm>
                <a:off x="714375" y="1785937"/>
                <a:ext cx="357188" cy="357188"/>
              </a:xfrm>
              <a:prstGeom prst="rect">
                <a:avLst/>
              </a:prstGeom>
              <a:solidFill>
                <a:srgbClr val="00F4CA">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11" name="Square"/>
              <p:cNvSpPr/>
              <p:nvPr/>
            </p:nvSpPr>
            <p:spPr>
              <a:xfrm>
                <a:off x="357187" y="1785937"/>
                <a:ext cx="357188" cy="357188"/>
              </a:xfrm>
              <a:prstGeom prst="rect">
                <a:avLst/>
              </a:prstGeom>
              <a:solidFill>
                <a:srgbClr val="5163EF">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12" name="Square"/>
              <p:cNvSpPr/>
              <p:nvPr/>
            </p:nvSpPr>
            <p:spPr>
              <a:xfrm>
                <a:off x="1785937" y="357187"/>
                <a:ext cx="357188" cy="357188"/>
              </a:xfrm>
              <a:prstGeom prst="rect">
                <a:avLst/>
              </a:prstGeom>
              <a:solidFill>
                <a:srgbClr val="4F81BD">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13" name="Square"/>
              <p:cNvSpPr/>
              <p:nvPr/>
            </p:nvSpPr>
            <p:spPr>
              <a:xfrm>
                <a:off x="1785937" y="1428750"/>
                <a:ext cx="357188" cy="357188"/>
              </a:xfrm>
              <a:prstGeom prst="rect">
                <a:avLst/>
              </a:prstGeom>
              <a:solidFill>
                <a:srgbClr val="00F4CA">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14" name="Square"/>
              <p:cNvSpPr/>
              <p:nvPr/>
            </p:nvSpPr>
            <p:spPr>
              <a:xfrm>
                <a:off x="1428750" y="714375"/>
                <a:ext cx="357188" cy="357188"/>
              </a:xfrm>
              <a:prstGeom prst="rect">
                <a:avLst/>
              </a:prstGeom>
              <a:solidFill>
                <a:srgbClr val="5163EF">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sp>
            <p:nvSpPr>
              <p:cNvPr id="215" name="Square"/>
              <p:cNvSpPr/>
              <p:nvPr/>
            </p:nvSpPr>
            <p:spPr>
              <a:xfrm>
                <a:off x="0" y="714375"/>
                <a:ext cx="357188" cy="357188"/>
              </a:xfrm>
              <a:prstGeom prst="rect">
                <a:avLst/>
              </a:prstGeom>
              <a:solidFill>
                <a:srgbClr val="FF3830">
                  <a:alpha val="50195"/>
                </a:srgbClr>
              </a:solidFill>
              <a:ln w="12700" cap="flat">
                <a:noFill/>
                <a:miter lim="400000"/>
              </a:ln>
              <a:effectLst/>
            </p:spPr>
            <p:txBody>
              <a:bodyPr wrap="square" lIns="24110" tIns="24110" rIns="24110" bIns="24110" numCol="1" anchor="t">
                <a:noAutofit/>
              </a:bodyPr>
              <a:lstStyle/>
              <a:p>
                <a:pPr defTabSz="482186">
                  <a:defRPr sz="1800">
                    <a:uFill>
                      <a:solidFill>
                        <a:srgbClr val="000000"/>
                      </a:solidFill>
                    </a:uFill>
                    <a:latin typeface="Calibri"/>
                    <a:ea typeface="Calibri"/>
                    <a:cs typeface="Calibri"/>
                    <a:sym typeface="Calibri"/>
                  </a:defRPr>
                </a:pPr>
                <a:endParaRPr sz="949"/>
              </a:p>
            </p:txBody>
          </p:sp>
        </p:grpSp>
        <p:sp>
          <p:nvSpPr>
            <p:cNvPr id="216" name="Line"/>
            <p:cNvSpPr/>
            <p:nvPr/>
          </p:nvSpPr>
          <p:spPr>
            <a:xfrm flipH="1" flipV="1">
              <a:off x="5044529" y="2389807"/>
              <a:ext cx="2504777" cy="1"/>
            </a:xfrm>
            <a:prstGeom prst="line">
              <a:avLst/>
            </a:prstGeom>
            <a:ln w="38100">
              <a:solidFill>
                <a:srgbClr val="000000"/>
              </a:solidFill>
              <a:headEnd type="arrow"/>
            </a:ln>
          </p:spPr>
          <p:txBody>
            <a:bodyPr lIns="24110" rIns="24110"/>
            <a:lstStyle/>
            <a:p>
              <a:pPr defTabSz="241093">
                <a:defRPr sz="1200">
                  <a:latin typeface="Helvetica"/>
                  <a:ea typeface="Helvetica"/>
                  <a:cs typeface="Helvetica"/>
                  <a:sym typeface="Helvetica"/>
                </a:defRPr>
              </a:pPr>
              <a:endParaRPr sz="633"/>
            </a:p>
          </p:txBody>
        </p:sp>
      </p:grpSp>
      <p:grpSp>
        <p:nvGrpSpPr>
          <p:cNvPr id="2" name="Group 1"/>
          <p:cNvGrpSpPr>
            <a:grpSpLocks noChangeAspect="1"/>
          </p:cNvGrpSpPr>
          <p:nvPr/>
        </p:nvGrpSpPr>
        <p:grpSpPr>
          <a:xfrm>
            <a:off x="2700528" y="4385274"/>
            <a:ext cx="3742942" cy="1371600"/>
            <a:chOff x="4039939" y="4416846"/>
            <a:chExt cx="4112122" cy="1506886"/>
          </a:xfrm>
        </p:grpSpPr>
        <p:sp>
          <p:nvSpPr>
            <p:cNvPr id="217" name="Square"/>
            <p:cNvSpPr/>
            <p:nvPr/>
          </p:nvSpPr>
          <p:spPr>
            <a:xfrm>
              <a:off x="5044529" y="5170289"/>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18" name="Square"/>
            <p:cNvSpPr/>
            <p:nvPr/>
          </p:nvSpPr>
          <p:spPr>
            <a:xfrm>
              <a:off x="4291086" y="4919141"/>
              <a:ext cx="251148" cy="251148"/>
            </a:xfrm>
            <a:prstGeom prst="rect">
              <a:avLst/>
            </a:prstGeom>
            <a:solidFill>
              <a:srgbClr val="91EB59"/>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19" name="Square"/>
            <p:cNvSpPr/>
            <p:nvPr/>
          </p:nvSpPr>
          <p:spPr>
            <a:xfrm>
              <a:off x="4291086" y="5421436"/>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20" name="Square"/>
            <p:cNvSpPr/>
            <p:nvPr/>
          </p:nvSpPr>
          <p:spPr>
            <a:xfrm>
              <a:off x="4542234" y="4919141"/>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21" name="Square"/>
            <p:cNvSpPr/>
            <p:nvPr/>
          </p:nvSpPr>
          <p:spPr>
            <a:xfrm>
              <a:off x="5295676" y="4919141"/>
              <a:ext cx="251148" cy="251148"/>
            </a:xfrm>
            <a:prstGeom prst="rect">
              <a:avLst/>
            </a:prstGeom>
            <a:solidFill>
              <a:srgbClr val="FF3830"/>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22" name="Square"/>
            <p:cNvSpPr/>
            <p:nvPr/>
          </p:nvSpPr>
          <p:spPr>
            <a:xfrm>
              <a:off x="4291086" y="4416846"/>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23" name="Square"/>
            <p:cNvSpPr/>
            <p:nvPr/>
          </p:nvSpPr>
          <p:spPr>
            <a:xfrm>
              <a:off x="5044529" y="4667994"/>
              <a:ext cx="251148" cy="251148"/>
            </a:xfrm>
            <a:prstGeom prst="rect">
              <a:avLst/>
            </a:prstGeom>
            <a:solidFill>
              <a:srgbClr val="91EB59"/>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24" name="Square"/>
            <p:cNvSpPr/>
            <p:nvPr/>
          </p:nvSpPr>
          <p:spPr>
            <a:xfrm>
              <a:off x="5044529" y="4416846"/>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25" name="Square"/>
            <p:cNvSpPr/>
            <p:nvPr/>
          </p:nvSpPr>
          <p:spPr>
            <a:xfrm>
              <a:off x="4039939" y="4416846"/>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26" name="Square"/>
            <p:cNvSpPr/>
            <p:nvPr/>
          </p:nvSpPr>
          <p:spPr>
            <a:xfrm>
              <a:off x="4542234" y="4416846"/>
              <a:ext cx="251148" cy="251148"/>
            </a:xfrm>
            <a:prstGeom prst="rect">
              <a:avLst/>
            </a:prstGeom>
            <a:solidFill>
              <a:srgbClr val="FA3CF1"/>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27" name="Square"/>
            <p:cNvSpPr/>
            <p:nvPr/>
          </p:nvSpPr>
          <p:spPr>
            <a:xfrm>
              <a:off x="4039939" y="4667994"/>
              <a:ext cx="251148" cy="251148"/>
            </a:xfrm>
            <a:prstGeom prst="rect">
              <a:avLst/>
            </a:prstGeom>
            <a:solidFill>
              <a:srgbClr val="FF3884"/>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28" name="Square"/>
            <p:cNvSpPr/>
            <p:nvPr/>
          </p:nvSpPr>
          <p:spPr>
            <a:xfrm>
              <a:off x="5295676" y="4416846"/>
              <a:ext cx="251148" cy="251148"/>
            </a:xfrm>
            <a:prstGeom prst="rect">
              <a:avLst/>
            </a:prstGeom>
            <a:solidFill>
              <a:srgbClr val="FF3830"/>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29" name="Square"/>
            <p:cNvSpPr/>
            <p:nvPr/>
          </p:nvSpPr>
          <p:spPr>
            <a:xfrm>
              <a:off x="4793381" y="5421436"/>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30" name="Square"/>
            <p:cNvSpPr/>
            <p:nvPr/>
          </p:nvSpPr>
          <p:spPr>
            <a:xfrm>
              <a:off x="4542234" y="5421436"/>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31" name="Square"/>
            <p:cNvSpPr/>
            <p:nvPr/>
          </p:nvSpPr>
          <p:spPr>
            <a:xfrm>
              <a:off x="5044529" y="5672584"/>
              <a:ext cx="251148" cy="251148"/>
            </a:xfrm>
            <a:prstGeom prst="rect">
              <a:avLst/>
            </a:prstGeom>
            <a:solidFill>
              <a:srgbClr val="91EB59"/>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32" name="Square"/>
            <p:cNvSpPr/>
            <p:nvPr/>
          </p:nvSpPr>
          <p:spPr>
            <a:xfrm>
              <a:off x="4039939" y="5421436"/>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33" name="Square"/>
            <p:cNvSpPr/>
            <p:nvPr/>
          </p:nvSpPr>
          <p:spPr>
            <a:xfrm>
              <a:off x="4039939" y="5672584"/>
              <a:ext cx="251148" cy="251148"/>
            </a:xfrm>
            <a:prstGeom prst="rect">
              <a:avLst/>
            </a:prstGeom>
            <a:solidFill>
              <a:srgbClr val="FA3CF1"/>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34" name="Square"/>
            <p:cNvSpPr/>
            <p:nvPr/>
          </p:nvSpPr>
          <p:spPr>
            <a:xfrm>
              <a:off x="5044529" y="5421436"/>
              <a:ext cx="251148" cy="251148"/>
            </a:xfrm>
            <a:prstGeom prst="rect">
              <a:avLst/>
            </a:prstGeom>
            <a:solidFill>
              <a:srgbClr val="FF3830"/>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35" name="Square"/>
            <p:cNvSpPr/>
            <p:nvPr/>
          </p:nvSpPr>
          <p:spPr>
            <a:xfrm>
              <a:off x="4793381" y="5170289"/>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36" name="Square"/>
            <p:cNvSpPr/>
            <p:nvPr/>
          </p:nvSpPr>
          <p:spPr>
            <a:xfrm>
              <a:off x="4793381" y="4919141"/>
              <a:ext cx="251148" cy="251148"/>
            </a:xfrm>
            <a:prstGeom prst="rect">
              <a:avLst/>
            </a:prstGeom>
            <a:solidFill>
              <a:srgbClr val="91EB59"/>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37" name="Square"/>
            <p:cNvSpPr/>
            <p:nvPr/>
          </p:nvSpPr>
          <p:spPr>
            <a:xfrm>
              <a:off x="4542234" y="5170289"/>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38" name="Square"/>
            <p:cNvSpPr/>
            <p:nvPr/>
          </p:nvSpPr>
          <p:spPr>
            <a:xfrm>
              <a:off x="5295676" y="5170289"/>
              <a:ext cx="251148" cy="251148"/>
            </a:xfrm>
            <a:prstGeom prst="rect">
              <a:avLst/>
            </a:prstGeom>
            <a:solidFill>
              <a:srgbClr val="FA3CF1"/>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39" name="Square"/>
            <p:cNvSpPr/>
            <p:nvPr/>
          </p:nvSpPr>
          <p:spPr>
            <a:xfrm>
              <a:off x="4291086" y="5170289"/>
              <a:ext cx="251148" cy="251148"/>
            </a:xfrm>
            <a:prstGeom prst="rect">
              <a:avLst/>
            </a:prstGeom>
            <a:solidFill>
              <a:srgbClr val="FF3884"/>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40" name="Square"/>
            <p:cNvSpPr/>
            <p:nvPr/>
          </p:nvSpPr>
          <p:spPr>
            <a:xfrm>
              <a:off x="4793381" y="5672584"/>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41" name="Square"/>
            <p:cNvSpPr/>
            <p:nvPr/>
          </p:nvSpPr>
          <p:spPr>
            <a:xfrm>
              <a:off x="4793381" y="4416846"/>
              <a:ext cx="251148" cy="251148"/>
            </a:xfrm>
            <a:prstGeom prst="rect">
              <a:avLst/>
            </a:prstGeom>
            <a:solidFill>
              <a:srgbClr val="91EB59"/>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42" name="Square"/>
            <p:cNvSpPr/>
            <p:nvPr/>
          </p:nvSpPr>
          <p:spPr>
            <a:xfrm>
              <a:off x="4793381" y="4667994"/>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43" name="Square"/>
            <p:cNvSpPr/>
            <p:nvPr/>
          </p:nvSpPr>
          <p:spPr>
            <a:xfrm>
              <a:off x="4291086" y="4667994"/>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44" name="Square"/>
            <p:cNvSpPr/>
            <p:nvPr/>
          </p:nvSpPr>
          <p:spPr>
            <a:xfrm>
              <a:off x="4542234" y="4667994"/>
              <a:ext cx="251148" cy="251148"/>
            </a:xfrm>
            <a:prstGeom prst="rect">
              <a:avLst/>
            </a:prstGeom>
            <a:solidFill>
              <a:srgbClr val="FA3CF1"/>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45" name="Square"/>
            <p:cNvSpPr/>
            <p:nvPr/>
          </p:nvSpPr>
          <p:spPr>
            <a:xfrm>
              <a:off x="4039939" y="5170289"/>
              <a:ext cx="251148" cy="251148"/>
            </a:xfrm>
            <a:prstGeom prst="rect">
              <a:avLst/>
            </a:prstGeom>
            <a:solidFill>
              <a:srgbClr val="FF3830"/>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46" name="Square"/>
            <p:cNvSpPr/>
            <p:nvPr/>
          </p:nvSpPr>
          <p:spPr>
            <a:xfrm>
              <a:off x="5295676" y="5672584"/>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47" name="Square"/>
            <p:cNvSpPr/>
            <p:nvPr/>
          </p:nvSpPr>
          <p:spPr>
            <a:xfrm>
              <a:off x="4542234" y="5672584"/>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48" name="Square"/>
            <p:cNvSpPr/>
            <p:nvPr/>
          </p:nvSpPr>
          <p:spPr>
            <a:xfrm>
              <a:off x="4291086" y="5672584"/>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49" name="Square"/>
            <p:cNvSpPr/>
            <p:nvPr/>
          </p:nvSpPr>
          <p:spPr>
            <a:xfrm>
              <a:off x="5295676" y="4667994"/>
              <a:ext cx="251148" cy="251148"/>
            </a:xfrm>
            <a:prstGeom prst="rect">
              <a:avLst/>
            </a:prstGeom>
            <a:solidFill>
              <a:srgbClr val="4F81BD"/>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50" name="Square"/>
            <p:cNvSpPr/>
            <p:nvPr/>
          </p:nvSpPr>
          <p:spPr>
            <a:xfrm>
              <a:off x="5295676" y="5421436"/>
              <a:ext cx="251148" cy="251148"/>
            </a:xfrm>
            <a:prstGeom prst="rect">
              <a:avLst/>
            </a:prstGeom>
            <a:solidFill>
              <a:srgbClr val="00F4CA"/>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51" name="Square"/>
            <p:cNvSpPr/>
            <p:nvPr/>
          </p:nvSpPr>
          <p:spPr>
            <a:xfrm>
              <a:off x="5044529" y="4919141"/>
              <a:ext cx="251148" cy="251148"/>
            </a:xfrm>
            <a:prstGeom prst="rect">
              <a:avLst/>
            </a:prstGeom>
            <a:solidFill>
              <a:srgbClr val="5163EF"/>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52" name="Square"/>
            <p:cNvSpPr/>
            <p:nvPr/>
          </p:nvSpPr>
          <p:spPr>
            <a:xfrm>
              <a:off x="4039939" y="4919141"/>
              <a:ext cx="251148" cy="251148"/>
            </a:xfrm>
            <a:prstGeom prst="rect">
              <a:avLst/>
            </a:prstGeom>
            <a:solidFill>
              <a:srgbClr val="FF3830"/>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53" name="Square"/>
            <p:cNvSpPr/>
            <p:nvPr/>
          </p:nvSpPr>
          <p:spPr>
            <a:xfrm>
              <a:off x="7649766" y="5170289"/>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54" name="Square"/>
            <p:cNvSpPr/>
            <p:nvPr/>
          </p:nvSpPr>
          <p:spPr>
            <a:xfrm>
              <a:off x="6896323" y="4919141"/>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55" name="Square"/>
            <p:cNvSpPr/>
            <p:nvPr/>
          </p:nvSpPr>
          <p:spPr>
            <a:xfrm>
              <a:off x="6896323" y="5421436"/>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56" name="Square"/>
            <p:cNvSpPr/>
            <p:nvPr/>
          </p:nvSpPr>
          <p:spPr>
            <a:xfrm>
              <a:off x="7147471" y="4919141"/>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57" name="Square"/>
            <p:cNvSpPr/>
            <p:nvPr/>
          </p:nvSpPr>
          <p:spPr>
            <a:xfrm>
              <a:off x="7900913" y="4919141"/>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58" name="Square"/>
            <p:cNvSpPr/>
            <p:nvPr/>
          </p:nvSpPr>
          <p:spPr>
            <a:xfrm>
              <a:off x="6896323" y="4416846"/>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59" name="Square"/>
            <p:cNvSpPr/>
            <p:nvPr/>
          </p:nvSpPr>
          <p:spPr>
            <a:xfrm>
              <a:off x="7649766" y="4667994"/>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60" name="Square"/>
            <p:cNvSpPr/>
            <p:nvPr/>
          </p:nvSpPr>
          <p:spPr>
            <a:xfrm>
              <a:off x="7649766" y="4416846"/>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61" name="Square"/>
            <p:cNvSpPr/>
            <p:nvPr/>
          </p:nvSpPr>
          <p:spPr>
            <a:xfrm>
              <a:off x="6645176" y="4416846"/>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62" name="Square"/>
            <p:cNvSpPr/>
            <p:nvPr/>
          </p:nvSpPr>
          <p:spPr>
            <a:xfrm>
              <a:off x="7147471" y="4416846"/>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63" name="Square"/>
            <p:cNvSpPr/>
            <p:nvPr/>
          </p:nvSpPr>
          <p:spPr>
            <a:xfrm>
              <a:off x="6645176" y="4667994"/>
              <a:ext cx="251148" cy="251148"/>
            </a:xfrm>
            <a:prstGeom prst="rect">
              <a:avLst/>
            </a:prstGeom>
            <a:solidFill>
              <a:srgbClr val="FF3884">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64" name="Square"/>
            <p:cNvSpPr/>
            <p:nvPr/>
          </p:nvSpPr>
          <p:spPr>
            <a:xfrm>
              <a:off x="7900913" y="4416846"/>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65" name="Square"/>
            <p:cNvSpPr/>
            <p:nvPr/>
          </p:nvSpPr>
          <p:spPr>
            <a:xfrm>
              <a:off x="7398618" y="5421436"/>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66" name="Square"/>
            <p:cNvSpPr/>
            <p:nvPr/>
          </p:nvSpPr>
          <p:spPr>
            <a:xfrm>
              <a:off x="7147471" y="5421436"/>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67" name="Square"/>
            <p:cNvSpPr/>
            <p:nvPr/>
          </p:nvSpPr>
          <p:spPr>
            <a:xfrm>
              <a:off x="7649766" y="5672584"/>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68" name="Square"/>
            <p:cNvSpPr/>
            <p:nvPr/>
          </p:nvSpPr>
          <p:spPr>
            <a:xfrm>
              <a:off x="6645176" y="5421436"/>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69" name="Square"/>
            <p:cNvSpPr/>
            <p:nvPr/>
          </p:nvSpPr>
          <p:spPr>
            <a:xfrm>
              <a:off x="6645176" y="5672584"/>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70" name="Square"/>
            <p:cNvSpPr/>
            <p:nvPr/>
          </p:nvSpPr>
          <p:spPr>
            <a:xfrm>
              <a:off x="7649766" y="5421436"/>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71" name="Square"/>
            <p:cNvSpPr/>
            <p:nvPr/>
          </p:nvSpPr>
          <p:spPr>
            <a:xfrm>
              <a:off x="7398618" y="5170289"/>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72" name="Square"/>
            <p:cNvSpPr/>
            <p:nvPr/>
          </p:nvSpPr>
          <p:spPr>
            <a:xfrm>
              <a:off x="7398618" y="4919141"/>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73" name="Square"/>
            <p:cNvSpPr/>
            <p:nvPr/>
          </p:nvSpPr>
          <p:spPr>
            <a:xfrm>
              <a:off x="7147471" y="5170289"/>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74" name="Square"/>
            <p:cNvSpPr/>
            <p:nvPr/>
          </p:nvSpPr>
          <p:spPr>
            <a:xfrm>
              <a:off x="7900913" y="5170289"/>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75" name="Square"/>
            <p:cNvSpPr/>
            <p:nvPr/>
          </p:nvSpPr>
          <p:spPr>
            <a:xfrm>
              <a:off x="6896323" y="5170289"/>
              <a:ext cx="251148" cy="251148"/>
            </a:xfrm>
            <a:prstGeom prst="rect">
              <a:avLst/>
            </a:prstGeom>
            <a:solidFill>
              <a:srgbClr val="FF3884">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76" name="Square"/>
            <p:cNvSpPr/>
            <p:nvPr/>
          </p:nvSpPr>
          <p:spPr>
            <a:xfrm>
              <a:off x="7398618" y="5672584"/>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77" name="Square"/>
            <p:cNvSpPr/>
            <p:nvPr/>
          </p:nvSpPr>
          <p:spPr>
            <a:xfrm>
              <a:off x="7398618" y="4416846"/>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78" name="Square"/>
            <p:cNvSpPr/>
            <p:nvPr/>
          </p:nvSpPr>
          <p:spPr>
            <a:xfrm>
              <a:off x="7398618" y="4667994"/>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79" name="Square"/>
            <p:cNvSpPr/>
            <p:nvPr/>
          </p:nvSpPr>
          <p:spPr>
            <a:xfrm>
              <a:off x="6896323" y="4667994"/>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80" name="Square"/>
            <p:cNvSpPr/>
            <p:nvPr/>
          </p:nvSpPr>
          <p:spPr>
            <a:xfrm>
              <a:off x="7147471" y="4667994"/>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81" name="Square"/>
            <p:cNvSpPr/>
            <p:nvPr/>
          </p:nvSpPr>
          <p:spPr>
            <a:xfrm>
              <a:off x="6645176" y="5170289"/>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82" name="Square"/>
            <p:cNvSpPr/>
            <p:nvPr/>
          </p:nvSpPr>
          <p:spPr>
            <a:xfrm>
              <a:off x="7900913" y="5672584"/>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83" name="Square"/>
            <p:cNvSpPr/>
            <p:nvPr/>
          </p:nvSpPr>
          <p:spPr>
            <a:xfrm>
              <a:off x="7147471" y="5672584"/>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84" name="Square"/>
            <p:cNvSpPr/>
            <p:nvPr/>
          </p:nvSpPr>
          <p:spPr>
            <a:xfrm>
              <a:off x="6896323" y="5672584"/>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85" name="Square"/>
            <p:cNvSpPr/>
            <p:nvPr/>
          </p:nvSpPr>
          <p:spPr>
            <a:xfrm>
              <a:off x="7900913" y="4667994"/>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86" name="Square"/>
            <p:cNvSpPr/>
            <p:nvPr/>
          </p:nvSpPr>
          <p:spPr>
            <a:xfrm>
              <a:off x="7900913" y="5421436"/>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87" name="Square"/>
            <p:cNvSpPr/>
            <p:nvPr/>
          </p:nvSpPr>
          <p:spPr>
            <a:xfrm>
              <a:off x="7649766" y="4919141"/>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88" name="Square"/>
            <p:cNvSpPr/>
            <p:nvPr/>
          </p:nvSpPr>
          <p:spPr>
            <a:xfrm>
              <a:off x="6645176" y="4919141"/>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89" name="Square"/>
            <p:cNvSpPr/>
            <p:nvPr/>
          </p:nvSpPr>
          <p:spPr>
            <a:xfrm>
              <a:off x="7900913" y="5170289"/>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90" name="Square"/>
            <p:cNvSpPr/>
            <p:nvPr/>
          </p:nvSpPr>
          <p:spPr>
            <a:xfrm>
              <a:off x="7147471" y="4919141"/>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91" name="Square"/>
            <p:cNvSpPr/>
            <p:nvPr/>
          </p:nvSpPr>
          <p:spPr>
            <a:xfrm>
              <a:off x="7147471" y="5421436"/>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92" name="Square"/>
            <p:cNvSpPr/>
            <p:nvPr/>
          </p:nvSpPr>
          <p:spPr>
            <a:xfrm>
              <a:off x="7398618" y="4919141"/>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93" name="Square"/>
            <p:cNvSpPr/>
            <p:nvPr/>
          </p:nvSpPr>
          <p:spPr>
            <a:xfrm>
              <a:off x="6645176" y="4919141"/>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94" name="Square"/>
            <p:cNvSpPr/>
            <p:nvPr/>
          </p:nvSpPr>
          <p:spPr>
            <a:xfrm>
              <a:off x="7147471" y="4416846"/>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95" name="Square"/>
            <p:cNvSpPr/>
            <p:nvPr/>
          </p:nvSpPr>
          <p:spPr>
            <a:xfrm>
              <a:off x="7900913" y="4667994"/>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96" name="Square"/>
            <p:cNvSpPr/>
            <p:nvPr/>
          </p:nvSpPr>
          <p:spPr>
            <a:xfrm>
              <a:off x="7900913" y="4416846"/>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97" name="Square"/>
            <p:cNvSpPr/>
            <p:nvPr/>
          </p:nvSpPr>
          <p:spPr>
            <a:xfrm>
              <a:off x="6896323" y="4416846"/>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98" name="Square"/>
            <p:cNvSpPr/>
            <p:nvPr/>
          </p:nvSpPr>
          <p:spPr>
            <a:xfrm>
              <a:off x="7398618" y="4416846"/>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299" name="Square"/>
            <p:cNvSpPr/>
            <p:nvPr/>
          </p:nvSpPr>
          <p:spPr>
            <a:xfrm>
              <a:off x="6896323" y="4667994"/>
              <a:ext cx="251148" cy="251148"/>
            </a:xfrm>
            <a:prstGeom prst="rect">
              <a:avLst/>
            </a:prstGeom>
            <a:solidFill>
              <a:srgbClr val="FF3884">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00" name="Square"/>
            <p:cNvSpPr/>
            <p:nvPr/>
          </p:nvSpPr>
          <p:spPr>
            <a:xfrm>
              <a:off x="6645176" y="4416846"/>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01" name="Square"/>
            <p:cNvSpPr/>
            <p:nvPr/>
          </p:nvSpPr>
          <p:spPr>
            <a:xfrm>
              <a:off x="7649766" y="5421436"/>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02" name="Square"/>
            <p:cNvSpPr/>
            <p:nvPr/>
          </p:nvSpPr>
          <p:spPr>
            <a:xfrm>
              <a:off x="7398618" y="5421436"/>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03" name="Square"/>
            <p:cNvSpPr/>
            <p:nvPr/>
          </p:nvSpPr>
          <p:spPr>
            <a:xfrm>
              <a:off x="7900913" y="5672584"/>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04" name="Square"/>
            <p:cNvSpPr/>
            <p:nvPr/>
          </p:nvSpPr>
          <p:spPr>
            <a:xfrm>
              <a:off x="6896323" y="5421436"/>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05" name="Square"/>
            <p:cNvSpPr/>
            <p:nvPr/>
          </p:nvSpPr>
          <p:spPr>
            <a:xfrm>
              <a:off x="6896323" y="5672584"/>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06" name="Square"/>
            <p:cNvSpPr/>
            <p:nvPr/>
          </p:nvSpPr>
          <p:spPr>
            <a:xfrm>
              <a:off x="7900913" y="5421436"/>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07" name="Square"/>
            <p:cNvSpPr/>
            <p:nvPr/>
          </p:nvSpPr>
          <p:spPr>
            <a:xfrm>
              <a:off x="7649766" y="5170289"/>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08" name="Square"/>
            <p:cNvSpPr/>
            <p:nvPr/>
          </p:nvSpPr>
          <p:spPr>
            <a:xfrm>
              <a:off x="7649766" y="4919141"/>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09" name="Square"/>
            <p:cNvSpPr/>
            <p:nvPr/>
          </p:nvSpPr>
          <p:spPr>
            <a:xfrm>
              <a:off x="7398618" y="5170289"/>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10" name="Square"/>
            <p:cNvSpPr/>
            <p:nvPr/>
          </p:nvSpPr>
          <p:spPr>
            <a:xfrm>
              <a:off x="6645176" y="5170289"/>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11" name="Square"/>
            <p:cNvSpPr/>
            <p:nvPr/>
          </p:nvSpPr>
          <p:spPr>
            <a:xfrm>
              <a:off x="7147471" y="5170289"/>
              <a:ext cx="251148" cy="251148"/>
            </a:xfrm>
            <a:prstGeom prst="rect">
              <a:avLst/>
            </a:prstGeom>
            <a:solidFill>
              <a:srgbClr val="FF3884">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12" name="Square"/>
            <p:cNvSpPr/>
            <p:nvPr/>
          </p:nvSpPr>
          <p:spPr>
            <a:xfrm>
              <a:off x="7649766" y="5672584"/>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13" name="Square"/>
            <p:cNvSpPr/>
            <p:nvPr/>
          </p:nvSpPr>
          <p:spPr>
            <a:xfrm>
              <a:off x="7649766" y="4416846"/>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14" name="Square"/>
            <p:cNvSpPr/>
            <p:nvPr/>
          </p:nvSpPr>
          <p:spPr>
            <a:xfrm>
              <a:off x="7649766" y="4667994"/>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15" name="Square"/>
            <p:cNvSpPr/>
            <p:nvPr/>
          </p:nvSpPr>
          <p:spPr>
            <a:xfrm>
              <a:off x="7147471" y="4667994"/>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16" name="Square"/>
            <p:cNvSpPr/>
            <p:nvPr/>
          </p:nvSpPr>
          <p:spPr>
            <a:xfrm>
              <a:off x="7398618" y="4667994"/>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17" name="Square"/>
            <p:cNvSpPr/>
            <p:nvPr/>
          </p:nvSpPr>
          <p:spPr>
            <a:xfrm>
              <a:off x="6896323" y="5170289"/>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18" name="Square"/>
            <p:cNvSpPr/>
            <p:nvPr/>
          </p:nvSpPr>
          <p:spPr>
            <a:xfrm>
              <a:off x="6645176" y="5672584"/>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19" name="Square"/>
            <p:cNvSpPr/>
            <p:nvPr/>
          </p:nvSpPr>
          <p:spPr>
            <a:xfrm>
              <a:off x="7398618" y="5672584"/>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20" name="Square"/>
            <p:cNvSpPr/>
            <p:nvPr/>
          </p:nvSpPr>
          <p:spPr>
            <a:xfrm>
              <a:off x="7147471" y="5672584"/>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21" name="Square"/>
            <p:cNvSpPr/>
            <p:nvPr/>
          </p:nvSpPr>
          <p:spPr>
            <a:xfrm>
              <a:off x="6645176" y="4667994"/>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22" name="Square"/>
            <p:cNvSpPr/>
            <p:nvPr/>
          </p:nvSpPr>
          <p:spPr>
            <a:xfrm>
              <a:off x="6645176" y="5421436"/>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23" name="Square"/>
            <p:cNvSpPr/>
            <p:nvPr/>
          </p:nvSpPr>
          <p:spPr>
            <a:xfrm>
              <a:off x="7900913" y="4919141"/>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24" name="Square"/>
            <p:cNvSpPr/>
            <p:nvPr/>
          </p:nvSpPr>
          <p:spPr>
            <a:xfrm>
              <a:off x="6896323" y="4919141"/>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25" name="Square"/>
            <p:cNvSpPr/>
            <p:nvPr/>
          </p:nvSpPr>
          <p:spPr>
            <a:xfrm>
              <a:off x="7398618" y="5170289"/>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26" name="Square"/>
            <p:cNvSpPr/>
            <p:nvPr/>
          </p:nvSpPr>
          <p:spPr>
            <a:xfrm>
              <a:off x="6645176" y="4919141"/>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27" name="Square"/>
            <p:cNvSpPr/>
            <p:nvPr/>
          </p:nvSpPr>
          <p:spPr>
            <a:xfrm>
              <a:off x="6645176" y="5421436"/>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28" name="Square"/>
            <p:cNvSpPr/>
            <p:nvPr/>
          </p:nvSpPr>
          <p:spPr>
            <a:xfrm>
              <a:off x="6896323" y="4919141"/>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29" name="Square"/>
            <p:cNvSpPr/>
            <p:nvPr/>
          </p:nvSpPr>
          <p:spPr>
            <a:xfrm>
              <a:off x="7649766" y="4919141"/>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30" name="Square"/>
            <p:cNvSpPr/>
            <p:nvPr/>
          </p:nvSpPr>
          <p:spPr>
            <a:xfrm>
              <a:off x="6645176" y="4416846"/>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31" name="Square"/>
            <p:cNvSpPr/>
            <p:nvPr/>
          </p:nvSpPr>
          <p:spPr>
            <a:xfrm>
              <a:off x="7398618" y="4667994"/>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32" name="Square"/>
            <p:cNvSpPr/>
            <p:nvPr/>
          </p:nvSpPr>
          <p:spPr>
            <a:xfrm>
              <a:off x="7398618" y="4416846"/>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33" name="Square"/>
            <p:cNvSpPr/>
            <p:nvPr/>
          </p:nvSpPr>
          <p:spPr>
            <a:xfrm>
              <a:off x="7900913" y="4416846"/>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34" name="Square"/>
            <p:cNvSpPr/>
            <p:nvPr/>
          </p:nvSpPr>
          <p:spPr>
            <a:xfrm>
              <a:off x="6896323" y="4416846"/>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35" name="Square"/>
            <p:cNvSpPr/>
            <p:nvPr/>
          </p:nvSpPr>
          <p:spPr>
            <a:xfrm>
              <a:off x="7900913" y="4667994"/>
              <a:ext cx="251148" cy="251148"/>
            </a:xfrm>
            <a:prstGeom prst="rect">
              <a:avLst/>
            </a:prstGeom>
            <a:solidFill>
              <a:srgbClr val="FF3884">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36" name="Square"/>
            <p:cNvSpPr/>
            <p:nvPr/>
          </p:nvSpPr>
          <p:spPr>
            <a:xfrm>
              <a:off x="7649766" y="4416846"/>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37" name="Square"/>
            <p:cNvSpPr/>
            <p:nvPr/>
          </p:nvSpPr>
          <p:spPr>
            <a:xfrm>
              <a:off x="7147471" y="5421436"/>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38" name="Square"/>
            <p:cNvSpPr/>
            <p:nvPr/>
          </p:nvSpPr>
          <p:spPr>
            <a:xfrm>
              <a:off x="6896323" y="5421436"/>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39" name="Square"/>
            <p:cNvSpPr/>
            <p:nvPr/>
          </p:nvSpPr>
          <p:spPr>
            <a:xfrm>
              <a:off x="7398618" y="5672584"/>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40" name="Square"/>
            <p:cNvSpPr/>
            <p:nvPr/>
          </p:nvSpPr>
          <p:spPr>
            <a:xfrm>
              <a:off x="7900913" y="5421436"/>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41" name="Square"/>
            <p:cNvSpPr/>
            <p:nvPr/>
          </p:nvSpPr>
          <p:spPr>
            <a:xfrm>
              <a:off x="7900913" y="5672584"/>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42" name="Square"/>
            <p:cNvSpPr/>
            <p:nvPr/>
          </p:nvSpPr>
          <p:spPr>
            <a:xfrm>
              <a:off x="7398618" y="5421436"/>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43" name="Square"/>
            <p:cNvSpPr/>
            <p:nvPr/>
          </p:nvSpPr>
          <p:spPr>
            <a:xfrm>
              <a:off x="7147471" y="5170289"/>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44" name="Square"/>
            <p:cNvSpPr/>
            <p:nvPr/>
          </p:nvSpPr>
          <p:spPr>
            <a:xfrm>
              <a:off x="7147471" y="4919141"/>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45" name="Square"/>
            <p:cNvSpPr/>
            <p:nvPr/>
          </p:nvSpPr>
          <p:spPr>
            <a:xfrm>
              <a:off x="6896323" y="5170289"/>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46" name="Square"/>
            <p:cNvSpPr/>
            <p:nvPr/>
          </p:nvSpPr>
          <p:spPr>
            <a:xfrm>
              <a:off x="7649766" y="5170289"/>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47" name="Square"/>
            <p:cNvSpPr/>
            <p:nvPr/>
          </p:nvSpPr>
          <p:spPr>
            <a:xfrm>
              <a:off x="6645176" y="5170289"/>
              <a:ext cx="251148" cy="251148"/>
            </a:xfrm>
            <a:prstGeom prst="rect">
              <a:avLst/>
            </a:prstGeom>
            <a:solidFill>
              <a:srgbClr val="FF3884">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48" name="Square"/>
            <p:cNvSpPr/>
            <p:nvPr/>
          </p:nvSpPr>
          <p:spPr>
            <a:xfrm>
              <a:off x="7147471" y="5672584"/>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49" name="Square"/>
            <p:cNvSpPr/>
            <p:nvPr/>
          </p:nvSpPr>
          <p:spPr>
            <a:xfrm>
              <a:off x="7147471" y="4416846"/>
              <a:ext cx="251148" cy="251148"/>
            </a:xfrm>
            <a:prstGeom prst="rect">
              <a:avLst/>
            </a:prstGeom>
            <a:solidFill>
              <a:srgbClr val="91EB59">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50" name="Square"/>
            <p:cNvSpPr/>
            <p:nvPr/>
          </p:nvSpPr>
          <p:spPr>
            <a:xfrm>
              <a:off x="7147471" y="4667994"/>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51" name="Square"/>
            <p:cNvSpPr/>
            <p:nvPr/>
          </p:nvSpPr>
          <p:spPr>
            <a:xfrm>
              <a:off x="6645176" y="4667994"/>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52" name="Square"/>
            <p:cNvSpPr/>
            <p:nvPr/>
          </p:nvSpPr>
          <p:spPr>
            <a:xfrm>
              <a:off x="6896323" y="4667994"/>
              <a:ext cx="251148" cy="251148"/>
            </a:xfrm>
            <a:prstGeom prst="rect">
              <a:avLst/>
            </a:prstGeom>
            <a:solidFill>
              <a:srgbClr val="FA3CF1">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53" name="Square"/>
            <p:cNvSpPr/>
            <p:nvPr/>
          </p:nvSpPr>
          <p:spPr>
            <a:xfrm>
              <a:off x="7900913" y="5170289"/>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54" name="Square"/>
            <p:cNvSpPr/>
            <p:nvPr/>
          </p:nvSpPr>
          <p:spPr>
            <a:xfrm>
              <a:off x="7649766" y="5672584"/>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55" name="Square"/>
            <p:cNvSpPr/>
            <p:nvPr/>
          </p:nvSpPr>
          <p:spPr>
            <a:xfrm>
              <a:off x="6896323" y="5672584"/>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56" name="Square"/>
            <p:cNvSpPr/>
            <p:nvPr/>
          </p:nvSpPr>
          <p:spPr>
            <a:xfrm>
              <a:off x="6645176" y="5672584"/>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57" name="Square"/>
            <p:cNvSpPr/>
            <p:nvPr/>
          </p:nvSpPr>
          <p:spPr>
            <a:xfrm>
              <a:off x="7649766" y="4667994"/>
              <a:ext cx="251148" cy="251148"/>
            </a:xfrm>
            <a:prstGeom prst="rect">
              <a:avLst/>
            </a:prstGeom>
            <a:solidFill>
              <a:srgbClr val="4F81BD">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58" name="Square"/>
            <p:cNvSpPr/>
            <p:nvPr/>
          </p:nvSpPr>
          <p:spPr>
            <a:xfrm>
              <a:off x="7649766" y="5421436"/>
              <a:ext cx="251148" cy="251148"/>
            </a:xfrm>
            <a:prstGeom prst="rect">
              <a:avLst/>
            </a:prstGeom>
            <a:solidFill>
              <a:srgbClr val="00F4CA">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59" name="Square"/>
            <p:cNvSpPr/>
            <p:nvPr/>
          </p:nvSpPr>
          <p:spPr>
            <a:xfrm>
              <a:off x="7398618" y="4919141"/>
              <a:ext cx="251148" cy="251148"/>
            </a:xfrm>
            <a:prstGeom prst="rect">
              <a:avLst/>
            </a:prstGeom>
            <a:solidFill>
              <a:srgbClr val="5163EF">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60" name="Square"/>
            <p:cNvSpPr/>
            <p:nvPr/>
          </p:nvSpPr>
          <p:spPr>
            <a:xfrm>
              <a:off x="7900913" y="4919141"/>
              <a:ext cx="251148" cy="251148"/>
            </a:xfrm>
            <a:prstGeom prst="rect">
              <a:avLst/>
            </a:prstGeom>
            <a:solidFill>
              <a:srgbClr val="FF3830">
                <a:alpha val="34901"/>
              </a:srgbClr>
            </a:solidFill>
            <a:ln w="12700">
              <a:miter lim="400000"/>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61" name="Square"/>
            <p:cNvSpPr/>
            <p:nvPr/>
          </p:nvSpPr>
          <p:spPr>
            <a:xfrm>
              <a:off x="4542235" y="4667994"/>
              <a:ext cx="753443" cy="753443"/>
            </a:xfrm>
            <a:prstGeom prst="rect">
              <a:avLst/>
            </a:prstGeom>
            <a:solidFill>
              <a:srgbClr val="000000">
                <a:alpha val="49803"/>
              </a:srgbClr>
            </a:solidFill>
            <a:ln w="50800">
              <a:solidFill>
                <a:srgbClr val="000000"/>
              </a:solidFill>
            </a:ln>
          </p:spPr>
          <p:txBody>
            <a:bodyPr lIns="24110" rIns="24110"/>
            <a:lstStyle/>
            <a:p>
              <a:pPr defTabSz="482186">
                <a:defRPr sz="1800">
                  <a:uFill>
                    <a:solidFill>
                      <a:srgbClr val="000000"/>
                    </a:solidFill>
                  </a:uFill>
                  <a:latin typeface="Calibri"/>
                  <a:ea typeface="Calibri"/>
                  <a:cs typeface="Calibri"/>
                  <a:sym typeface="Calibri"/>
                </a:defRPr>
              </a:pPr>
              <a:endParaRPr sz="949"/>
            </a:p>
          </p:txBody>
        </p:sp>
        <p:sp>
          <p:nvSpPr>
            <p:cNvPr id="362" name="Line"/>
            <p:cNvSpPr/>
            <p:nvPr/>
          </p:nvSpPr>
          <p:spPr>
            <a:xfrm flipH="1">
              <a:off x="5307955" y="5050855"/>
              <a:ext cx="2241352" cy="5582"/>
            </a:xfrm>
            <a:prstGeom prst="line">
              <a:avLst/>
            </a:prstGeom>
            <a:ln w="38100">
              <a:solidFill>
                <a:srgbClr val="000000"/>
              </a:solidFill>
              <a:headEnd type="arrow"/>
            </a:ln>
          </p:spPr>
          <p:txBody>
            <a:bodyPr lIns="24110" rIns="24110"/>
            <a:lstStyle/>
            <a:p>
              <a:pPr defTabSz="241093">
                <a:defRPr sz="1200">
                  <a:latin typeface="Helvetica"/>
                  <a:ea typeface="Helvetica"/>
                  <a:cs typeface="Helvetica"/>
                  <a:sym typeface="Helvetica"/>
                </a:defRPr>
              </a:pPr>
              <a:endParaRPr sz="633"/>
            </a:p>
          </p:txBody>
        </p:sp>
      </p:grpSp>
      <p:sp>
        <p:nvSpPr>
          <p:cNvPr id="363" name="Point Operation"/>
          <p:cNvSpPr/>
          <p:nvPr/>
        </p:nvSpPr>
        <p:spPr>
          <a:xfrm>
            <a:off x="3802343" y="1857634"/>
            <a:ext cx="1539316"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mj-lt"/>
              </a:rPr>
              <a:t>Point Operation</a:t>
            </a:r>
          </a:p>
        </p:txBody>
      </p:sp>
      <p:sp>
        <p:nvSpPr>
          <p:cNvPr id="364" name="Neighborhood Operation"/>
          <p:cNvSpPr/>
          <p:nvPr/>
        </p:nvSpPr>
        <p:spPr>
          <a:xfrm>
            <a:off x="3365364" y="3950543"/>
            <a:ext cx="2413273"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lgn="ctr"/>
            <a:r>
              <a:rPr dirty="0">
                <a:latin typeface="+mj-lt"/>
              </a:rPr>
              <a:t>Neighborhood Operation</a:t>
            </a:r>
          </a:p>
        </p:txBody>
      </p:sp>
      <p:sp>
        <p:nvSpPr>
          <p:cNvPr id="365" name="point processing"/>
          <p:cNvSpPr/>
          <p:nvPr/>
        </p:nvSpPr>
        <p:spPr>
          <a:xfrm>
            <a:off x="6889978" y="2764048"/>
            <a:ext cx="1596768"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1800"/>
            </a:lvl1pPr>
          </a:lstStyle>
          <a:p>
            <a:pPr algn="ctr"/>
            <a:r>
              <a:rPr dirty="0">
                <a:latin typeface="+mj-lt"/>
              </a:rPr>
              <a:t>point processing</a:t>
            </a:r>
          </a:p>
        </p:txBody>
      </p:sp>
      <p:sp>
        <p:nvSpPr>
          <p:cNvPr id="366" name="filtering"/>
          <p:cNvSpPr/>
          <p:nvPr/>
        </p:nvSpPr>
        <p:spPr>
          <a:xfrm>
            <a:off x="7195414" y="4842475"/>
            <a:ext cx="985895" cy="33110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1800"/>
            </a:lvl1pPr>
          </a:lstStyle>
          <a:p>
            <a:pPr algn="ctr"/>
            <a:r>
              <a:rPr lang="en-US" dirty="0">
                <a:latin typeface="+mj-lt"/>
              </a:rPr>
              <a:t>“</a:t>
            </a:r>
            <a:r>
              <a:rPr dirty="0">
                <a:latin typeface="+mj-lt"/>
              </a:rPr>
              <a:t>filtering</a:t>
            </a:r>
            <a:r>
              <a:rPr lang="en-US" dirty="0">
                <a:latin typeface="+mj-lt"/>
              </a:rPr>
              <a:t>”</a:t>
            </a:r>
            <a:endParaRPr dirty="0">
              <a:latin typeface="+mj-lt"/>
            </a:endParaRPr>
          </a:p>
        </p:txBody>
      </p:sp>
    </p:spTree>
    <p:extLst>
      <p:ext uri="{BB962C8B-B14F-4D97-AF65-F5344CB8AC3E}">
        <p14:creationId xmlns:p14="http://schemas.microsoft.com/office/powerpoint/2010/main" val="107839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667"/>
          <p:cNvSpPr>
            <a:spLocks noGrp="1"/>
          </p:cNvSpPr>
          <p:nvPr>
            <p:ph type="title"/>
          </p:nvPr>
        </p:nvSpPr>
        <p:spPr>
          <a:xfrm>
            <a:off x="0" y="857251"/>
            <a:ext cx="9144000" cy="994172"/>
          </a:xfrm>
          <a:prstGeom prst="rect">
            <a:avLst/>
          </a:prstGeom>
        </p:spPr>
        <p:txBody>
          <a:bodyPr/>
          <a:lstStyle/>
          <a:p>
            <a:pPr algn="ctr"/>
            <a:r>
              <a:rPr lang="en-US" dirty="0"/>
              <a:t>Separable filters</a:t>
            </a:r>
            <a:endParaRPr dirty="0"/>
          </a:p>
        </p:txBody>
      </p:sp>
      <p:sp>
        <p:nvSpPr>
          <p:cNvPr id="13" name="Shape 667"/>
          <p:cNvSpPr txBox="1">
            <a:spLocks/>
          </p:cNvSpPr>
          <p:nvPr/>
        </p:nvSpPr>
        <p:spPr>
          <a:xfrm>
            <a:off x="499688" y="1862018"/>
            <a:ext cx="8068960"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 2D filter is separable if it can be written as the product of a “column” and a “row”.  </a:t>
            </a:r>
          </a:p>
        </p:txBody>
      </p:sp>
      <p:grpSp>
        <p:nvGrpSpPr>
          <p:cNvPr id="2" name="Group 1"/>
          <p:cNvGrpSpPr/>
          <p:nvPr/>
        </p:nvGrpSpPr>
        <p:grpSpPr>
          <a:xfrm>
            <a:off x="1906357" y="2484523"/>
            <a:ext cx="5438069" cy="1668171"/>
            <a:chOff x="2774396" y="2169697"/>
            <a:chExt cx="7250758" cy="2224228"/>
          </a:xfrm>
        </p:grpSpPr>
        <p:grpSp>
          <p:nvGrpSpPr>
            <p:cNvPr id="22" name="Group 21"/>
            <p:cNvGrpSpPr/>
            <p:nvPr/>
          </p:nvGrpSpPr>
          <p:grpSpPr>
            <a:xfrm>
              <a:off x="2774396" y="2169697"/>
              <a:ext cx="7250758" cy="2224228"/>
              <a:chOff x="2847277" y="2169697"/>
              <a:chExt cx="7250758" cy="2224228"/>
            </a:xfrm>
          </p:grpSpPr>
          <p:sp>
            <p:nvSpPr>
              <p:cNvPr id="23" name="="/>
              <p:cNvSpPr/>
              <p:nvPr/>
            </p:nvSpPr>
            <p:spPr>
              <a:xfrm>
                <a:off x="4956496" y="2519642"/>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24" name="Table"/>
              <p:cNvGraphicFramePr/>
              <p:nvPr/>
            </p:nvGraphicFramePr>
            <p:xfrm>
              <a:off x="6032240" y="2169697"/>
              <a:ext cx="588444" cy="1748792"/>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43" name="Table"/>
              <p:cNvGraphicFramePr/>
              <p:nvPr/>
            </p:nvGraphicFramePr>
            <p:xfrm>
              <a:off x="2847277" y="2169697"/>
              <a:ext cx="1760548" cy="1748792"/>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36" name="Table"/>
              <p:cNvGraphicFramePr/>
              <p:nvPr/>
            </p:nvGraphicFramePr>
            <p:xfrm>
              <a:off x="8338123" y="216969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39" name="What this?"/>
              <p:cNvSpPr/>
              <p:nvPr/>
            </p:nvSpPr>
            <p:spPr>
              <a:xfrm>
                <a:off x="7262379" y="2606896"/>
                <a:ext cx="299049" cy="611705"/>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sp>
            <p:nvSpPr>
              <p:cNvPr id="42" name="Sobel"/>
              <p:cNvSpPr/>
              <p:nvPr/>
            </p:nvSpPr>
            <p:spPr>
              <a:xfrm>
                <a:off x="5638050" y="3966886"/>
                <a:ext cx="1425947"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column</a:t>
                </a:r>
                <a:endParaRPr dirty="0">
                  <a:latin typeface="+mj-lt"/>
                </a:endParaRPr>
              </a:p>
            </p:txBody>
          </p:sp>
        </p:grpSp>
        <p:sp>
          <p:nvSpPr>
            <p:cNvPr id="45" name="1D derivative filter"/>
            <p:cNvSpPr/>
            <p:nvPr/>
          </p:nvSpPr>
          <p:spPr>
            <a:xfrm>
              <a:off x="7967642" y="2704308"/>
              <a:ext cx="1915136"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row</a:t>
              </a:r>
              <a:endParaRPr dirty="0">
                <a:latin typeface="+mj-lt"/>
              </a:endParaRPr>
            </a:p>
          </p:txBody>
        </p:sp>
      </p:grpSp>
      <p:sp>
        <p:nvSpPr>
          <p:cNvPr id="47" name="Sobel"/>
          <p:cNvSpPr/>
          <p:nvPr/>
        </p:nvSpPr>
        <p:spPr>
          <a:xfrm>
            <a:off x="584522" y="2680005"/>
            <a:ext cx="1241669"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example: box filter</a:t>
            </a:r>
            <a:endParaRPr dirty="0">
              <a:latin typeface="+mj-lt"/>
            </a:endParaRPr>
          </a:p>
        </p:txBody>
      </p:sp>
      <p:sp>
        <p:nvSpPr>
          <p:cNvPr id="48" name="Shape 667"/>
          <p:cNvSpPr txBox="1">
            <a:spLocks/>
          </p:cNvSpPr>
          <p:nvPr/>
        </p:nvSpPr>
        <p:spPr>
          <a:xfrm>
            <a:off x="499687" y="3933404"/>
            <a:ext cx="8068960"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What is the rank of this filter matrix?</a:t>
            </a:r>
          </a:p>
        </p:txBody>
      </p:sp>
      <p:sp>
        <p:nvSpPr>
          <p:cNvPr id="49" name="Shape 667"/>
          <p:cNvSpPr txBox="1">
            <a:spLocks/>
          </p:cNvSpPr>
          <p:nvPr/>
        </p:nvSpPr>
        <p:spPr>
          <a:xfrm>
            <a:off x="6564661" y="3466844"/>
            <a:ext cx="2155133"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800" dirty="0"/>
          </a:p>
        </p:txBody>
      </p:sp>
    </p:spTree>
    <p:extLst>
      <p:ext uri="{BB962C8B-B14F-4D97-AF65-F5344CB8AC3E}">
        <p14:creationId xmlns:p14="http://schemas.microsoft.com/office/powerpoint/2010/main" val="181620657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667"/>
          <p:cNvSpPr>
            <a:spLocks noGrp="1"/>
          </p:cNvSpPr>
          <p:nvPr>
            <p:ph type="title"/>
          </p:nvPr>
        </p:nvSpPr>
        <p:spPr>
          <a:xfrm>
            <a:off x="0" y="857251"/>
            <a:ext cx="9144000" cy="994172"/>
          </a:xfrm>
          <a:prstGeom prst="rect">
            <a:avLst/>
          </a:prstGeom>
        </p:spPr>
        <p:txBody>
          <a:bodyPr/>
          <a:lstStyle/>
          <a:p>
            <a:pPr algn="ctr"/>
            <a:r>
              <a:rPr lang="en-US" dirty="0"/>
              <a:t>Separable filters</a:t>
            </a:r>
            <a:endParaRPr dirty="0"/>
          </a:p>
        </p:txBody>
      </p:sp>
      <p:sp>
        <p:nvSpPr>
          <p:cNvPr id="13" name="Shape 667"/>
          <p:cNvSpPr txBox="1">
            <a:spLocks/>
          </p:cNvSpPr>
          <p:nvPr/>
        </p:nvSpPr>
        <p:spPr>
          <a:xfrm>
            <a:off x="499688" y="1862018"/>
            <a:ext cx="8068960"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 2D filter is separable if it can be written as the product of a “column” and a “row”.  </a:t>
            </a:r>
          </a:p>
        </p:txBody>
      </p:sp>
      <p:grpSp>
        <p:nvGrpSpPr>
          <p:cNvPr id="2" name="Group 1"/>
          <p:cNvGrpSpPr/>
          <p:nvPr/>
        </p:nvGrpSpPr>
        <p:grpSpPr>
          <a:xfrm>
            <a:off x="1906357" y="2484523"/>
            <a:ext cx="5438069" cy="1711736"/>
            <a:chOff x="2774396" y="2169697"/>
            <a:chExt cx="7250758" cy="2282315"/>
          </a:xfrm>
        </p:grpSpPr>
        <p:grpSp>
          <p:nvGrpSpPr>
            <p:cNvPr id="22" name="Group 21"/>
            <p:cNvGrpSpPr/>
            <p:nvPr/>
          </p:nvGrpSpPr>
          <p:grpSpPr>
            <a:xfrm>
              <a:off x="2774396" y="2169697"/>
              <a:ext cx="7250758" cy="2282315"/>
              <a:chOff x="2847277" y="2169697"/>
              <a:chExt cx="7250758" cy="2282315"/>
            </a:xfrm>
          </p:grpSpPr>
          <p:sp>
            <p:nvSpPr>
              <p:cNvPr id="23" name="="/>
              <p:cNvSpPr/>
              <p:nvPr/>
            </p:nvSpPr>
            <p:spPr>
              <a:xfrm>
                <a:off x="4956496" y="2519642"/>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24" name="Table"/>
              <p:cNvGraphicFramePr/>
              <p:nvPr/>
            </p:nvGraphicFramePr>
            <p:xfrm>
              <a:off x="6032240" y="2169697"/>
              <a:ext cx="588444" cy="1748792"/>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43" name="Table"/>
              <p:cNvGraphicFramePr/>
              <p:nvPr/>
            </p:nvGraphicFramePr>
            <p:xfrm>
              <a:off x="2847277" y="2169697"/>
              <a:ext cx="1760548" cy="1748792"/>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36" name="Table"/>
              <p:cNvGraphicFramePr/>
              <p:nvPr/>
            </p:nvGraphicFramePr>
            <p:xfrm>
              <a:off x="8338123" y="216969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39" name="What this?"/>
              <p:cNvSpPr/>
              <p:nvPr/>
            </p:nvSpPr>
            <p:spPr>
              <a:xfrm>
                <a:off x="7262379" y="2606896"/>
                <a:ext cx="299049" cy="611705"/>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sp>
            <p:nvSpPr>
              <p:cNvPr id="42" name="Sobel"/>
              <p:cNvSpPr/>
              <p:nvPr/>
            </p:nvSpPr>
            <p:spPr>
              <a:xfrm>
                <a:off x="5688494" y="4024973"/>
                <a:ext cx="1425947"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column</a:t>
                </a:r>
                <a:endParaRPr dirty="0">
                  <a:latin typeface="+mj-lt"/>
                </a:endParaRPr>
              </a:p>
            </p:txBody>
          </p:sp>
        </p:grpSp>
        <p:sp>
          <p:nvSpPr>
            <p:cNvPr id="45" name="1D derivative filter"/>
            <p:cNvSpPr/>
            <p:nvPr/>
          </p:nvSpPr>
          <p:spPr>
            <a:xfrm>
              <a:off x="7967642" y="2704308"/>
              <a:ext cx="1915136"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row</a:t>
              </a:r>
              <a:endParaRPr dirty="0">
                <a:latin typeface="+mj-lt"/>
              </a:endParaRPr>
            </a:p>
          </p:txBody>
        </p:sp>
      </p:grpSp>
      <p:sp>
        <p:nvSpPr>
          <p:cNvPr id="47" name="Sobel"/>
          <p:cNvSpPr/>
          <p:nvPr/>
        </p:nvSpPr>
        <p:spPr>
          <a:xfrm>
            <a:off x="584522" y="2680005"/>
            <a:ext cx="1241669"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example: box filter</a:t>
            </a:r>
            <a:endParaRPr dirty="0">
              <a:latin typeface="+mj-lt"/>
            </a:endParaRPr>
          </a:p>
        </p:txBody>
      </p:sp>
      <p:sp>
        <p:nvSpPr>
          <p:cNvPr id="48" name="Shape 667"/>
          <p:cNvSpPr txBox="1">
            <a:spLocks/>
          </p:cNvSpPr>
          <p:nvPr/>
        </p:nvSpPr>
        <p:spPr>
          <a:xfrm>
            <a:off x="499687" y="3933404"/>
            <a:ext cx="8068960"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Why is this important?</a:t>
            </a:r>
          </a:p>
        </p:txBody>
      </p:sp>
    </p:spTree>
    <p:extLst>
      <p:ext uri="{BB962C8B-B14F-4D97-AF65-F5344CB8AC3E}">
        <p14:creationId xmlns:p14="http://schemas.microsoft.com/office/powerpoint/2010/main" val="338582136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7"/>
          <p:cNvSpPr>
            <a:spLocks noGrp="1"/>
          </p:cNvSpPr>
          <p:nvPr>
            <p:ph type="title"/>
          </p:nvPr>
        </p:nvSpPr>
        <p:spPr>
          <a:xfrm>
            <a:off x="0" y="857251"/>
            <a:ext cx="9144000" cy="994172"/>
          </a:xfrm>
          <a:prstGeom prst="rect">
            <a:avLst/>
          </a:prstGeom>
        </p:spPr>
        <p:txBody>
          <a:bodyPr/>
          <a:lstStyle/>
          <a:p>
            <a:pPr algn="ctr"/>
            <a:r>
              <a:rPr lang="en-US" dirty="0"/>
              <a:t>Separable filters</a:t>
            </a:r>
            <a:endParaRPr dirty="0"/>
          </a:p>
        </p:txBody>
      </p:sp>
      <p:sp>
        <p:nvSpPr>
          <p:cNvPr id="13" name="Shape 667"/>
          <p:cNvSpPr txBox="1">
            <a:spLocks/>
          </p:cNvSpPr>
          <p:nvPr/>
        </p:nvSpPr>
        <p:spPr>
          <a:xfrm>
            <a:off x="499688" y="1862018"/>
            <a:ext cx="8068960"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 2D filter is separable if it can be written as the product of a “column” and a “row”.  </a:t>
            </a:r>
          </a:p>
        </p:txBody>
      </p:sp>
      <p:grpSp>
        <p:nvGrpSpPr>
          <p:cNvPr id="2" name="Group 1"/>
          <p:cNvGrpSpPr/>
          <p:nvPr/>
        </p:nvGrpSpPr>
        <p:grpSpPr>
          <a:xfrm>
            <a:off x="1906357" y="2484523"/>
            <a:ext cx="5438069" cy="1631873"/>
            <a:chOff x="2774396" y="2169697"/>
            <a:chExt cx="7250758" cy="2175831"/>
          </a:xfrm>
        </p:grpSpPr>
        <p:grpSp>
          <p:nvGrpSpPr>
            <p:cNvPr id="22" name="Group 21"/>
            <p:cNvGrpSpPr/>
            <p:nvPr/>
          </p:nvGrpSpPr>
          <p:grpSpPr>
            <a:xfrm>
              <a:off x="2774396" y="2169697"/>
              <a:ext cx="7250758" cy="2175831"/>
              <a:chOff x="2847277" y="2169697"/>
              <a:chExt cx="7250758" cy="2175831"/>
            </a:xfrm>
          </p:grpSpPr>
          <p:sp>
            <p:nvSpPr>
              <p:cNvPr id="23" name="="/>
              <p:cNvSpPr/>
              <p:nvPr/>
            </p:nvSpPr>
            <p:spPr>
              <a:xfrm>
                <a:off x="4956496" y="2519642"/>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24" name="Table"/>
              <p:cNvGraphicFramePr/>
              <p:nvPr/>
            </p:nvGraphicFramePr>
            <p:xfrm>
              <a:off x="6032240" y="2169697"/>
              <a:ext cx="588444" cy="1748792"/>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43" name="Table"/>
              <p:cNvGraphicFramePr/>
              <p:nvPr/>
            </p:nvGraphicFramePr>
            <p:xfrm>
              <a:off x="2847277" y="2169697"/>
              <a:ext cx="1760548" cy="1748792"/>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36" name="Table"/>
              <p:cNvGraphicFramePr/>
              <p:nvPr/>
            </p:nvGraphicFramePr>
            <p:xfrm>
              <a:off x="8338123" y="216969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39" name="What this?"/>
              <p:cNvSpPr/>
              <p:nvPr/>
            </p:nvSpPr>
            <p:spPr>
              <a:xfrm>
                <a:off x="7262379" y="2606896"/>
                <a:ext cx="299049" cy="611705"/>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sp>
            <p:nvSpPr>
              <p:cNvPr id="42" name="Sobel"/>
              <p:cNvSpPr/>
              <p:nvPr/>
            </p:nvSpPr>
            <p:spPr>
              <a:xfrm>
                <a:off x="5613487" y="3918489"/>
                <a:ext cx="1425947"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column</a:t>
                </a:r>
                <a:endParaRPr dirty="0">
                  <a:latin typeface="+mj-lt"/>
                </a:endParaRPr>
              </a:p>
            </p:txBody>
          </p:sp>
        </p:grpSp>
        <p:sp>
          <p:nvSpPr>
            <p:cNvPr id="45" name="1D derivative filter"/>
            <p:cNvSpPr/>
            <p:nvPr/>
          </p:nvSpPr>
          <p:spPr>
            <a:xfrm>
              <a:off x="7967642" y="2704308"/>
              <a:ext cx="1915136"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row</a:t>
              </a:r>
              <a:endParaRPr dirty="0">
                <a:latin typeface="+mj-lt"/>
              </a:endParaRPr>
            </a:p>
          </p:txBody>
        </p:sp>
      </p:grpSp>
      <p:sp>
        <p:nvSpPr>
          <p:cNvPr id="47" name="Sobel"/>
          <p:cNvSpPr/>
          <p:nvPr/>
        </p:nvSpPr>
        <p:spPr>
          <a:xfrm>
            <a:off x="584522" y="2680005"/>
            <a:ext cx="1241669"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example: box filter</a:t>
            </a:r>
            <a:endParaRPr dirty="0">
              <a:latin typeface="+mj-lt"/>
            </a:endParaRPr>
          </a:p>
        </p:txBody>
      </p:sp>
      <p:sp>
        <p:nvSpPr>
          <p:cNvPr id="48" name="Shape 667"/>
          <p:cNvSpPr txBox="1">
            <a:spLocks/>
          </p:cNvSpPr>
          <p:nvPr/>
        </p:nvSpPr>
        <p:spPr>
          <a:xfrm>
            <a:off x="499687" y="3933404"/>
            <a:ext cx="8068960" cy="716646"/>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2D convolution with a separable filter is equivalent to two 1D convolutions (with the “column” and “row” filters).</a:t>
            </a:r>
          </a:p>
        </p:txBody>
      </p:sp>
    </p:spTree>
    <p:extLst>
      <p:ext uri="{BB962C8B-B14F-4D97-AF65-F5344CB8AC3E}">
        <p14:creationId xmlns:p14="http://schemas.microsoft.com/office/powerpoint/2010/main" val="314320901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7"/>
          <p:cNvSpPr>
            <a:spLocks noGrp="1"/>
          </p:cNvSpPr>
          <p:nvPr>
            <p:ph type="title"/>
          </p:nvPr>
        </p:nvSpPr>
        <p:spPr>
          <a:xfrm>
            <a:off x="0" y="857251"/>
            <a:ext cx="9144000" cy="994172"/>
          </a:xfrm>
          <a:prstGeom prst="rect">
            <a:avLst/>
          </a:prstGeom>
        </p:spPr>
        <p:txBody>
          <a:bodyPr/>
          <a:lstStyle/>
          <a:p>
            <a:pPr algn="ctr"/>
            <a:r>
              <a:rPr lang="en-US" dirty="0"/>
              <a:t>Separable filters</a:t>
            </a:r>
            <a:endParaRPr dirty="0"/>
          </a:p>
        </p:txBody>
      </p:sp>
      <p:sp>
        <p:nvSpPr>
          <p:cNvPr id="13" name="Shape 667"/>
          <p:cNvSpPr txBox="1">
            <a:spLocks/>
          </p:cNvSpPr>
          <p:nvPr/>
        </p:nvSpPr>
        <p:spPr>
          <a:xfrm>
            <a:off x="499688" y="1862018"/>
            <a:ext cx="8068960"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 2D filter is separable if it can be written as the product of a “column” and a “row”.  </a:t>
            </a:r>
          </a:p>
        </p:txBody>
      </p:sp>
      <p:grpSp>
        <p:nvGrpSpPr>
          <p:cNvPr id="2" name="Group 1"/>
          <p:cNvGrpSpPr/>
          <p:nvPr/>
        </p:nvGrpSpPr>
        <p:grpSpPr>
          <a:xfrm>
            <a:off x="1906357" y="2484523"/>
            <a:ext cx="5438069" cy="1609020"/>
            <a:chOff x="2774396" y="2169697"/>
            <a:chExt cx="7250758" cy="2145360"/>
          </a:xfrm>
        </p:grpSpPr>
        <p:grpSp>
          <p:nvGrpSpPr>
            <p:cNvPr id="22" name="Group 21"/>
            <p:cNvGrpSpPr/>
            <p:nvPr/>
          </p:nvGrpSpPr>
          <p:grpSpPr>
            <a:xfrm>
              <a:off x="2774396" y="2169697"/>
              <a:ext cx="7250758" cy="2145360"/>
              <a:chOff x="2847277" y="2169697"/>
              <a:chExt cx="7250758" cy="2145360"/>
            </a:xfrm>
          </p:grpSpPr>
          <p:sp>
            <p:nvSpPr>
              <p:cNvPr id="23" name="="/>
              <p:cNvSpPr/>
              <p:nvPr/>
            </p:nvSpPr>
            <p:spPr>
              <a:xfrm>
                <a:off x="4956496" y="2519642"/>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24" name="Table"/>
              <p:cNvGraphicFramePr/>
              <p:nvPr/>
            </p:nvGraphicFramePr>
            <p:xfrm>
              <a:off x="6032240" y="2169697"/>
              <a:ext cx="588444" cy="1748792"/>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43" name="Table"/>
              <p:cNvGraphicFramePr/>
              <p:nvPr/>
            </p:nvGraphicFramePr>
            <p:xfrm>
              <a:off x="2847277" y="2169697"/>
              <a:ext cx="1760548" cy="1748792"/>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36" name="Table"/>
              <p:cNvGraphicFramePr/>
              <p:nvPr/>
            </p:nvGraphicFramePr>
            <p:xfrm>
              <a:off x="8338123" y="216969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39" name="What this?"/>
              <p:cNvSpPr/>
              <p:nvPr/>
            </p:nvSpPr>
            <p:spPr>
              <a:xfrm>
                <a:off x="7262379" y="2606896"/>
                <a:ext cx="299049" cy="611705"/>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sp>
            <p:nvSpPr>
              <p:cNvPr id="42" name="Sobel"/>
              <p:cNvSpPr/>
              <p:nvPr/>
            </p:nvSpPr>
            <p:spPr>
              <a:xfrm>
                <a:off x="5688494" y="3888018"/>
                <a:ext cx="1425947"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column</a:t>
                </a:r>
                <a:endParaRPr dirty="0">
                  <a:latin typeface="+mj-lt"/>
                </a:endParaRPr>
              </a:p>
            </p:txBody>
          </p:sp>
        </p:grpSp>
        <p:sp>
          <p:nvSpPr>
            <p:cNvPr id="45" name="1D derivative filter"/>
            <p:cNvSpPr/>
            <p:nvPr/>
          </p:nvSpPr>
          <p:spPr>
            <a:xfrm>
              <a:off x="7967642" y="2704308"/>
              <a:ext cx="1915136"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row</a:t>
              </a:r>
              <a:endParaRPr dirty="0">
                <a:latin typeface="+mj-lt"/>
              </a:endParaRPr>
            </a:p>
          </p:txBody>
        </p:sp>
      </p:grpSp>
      <p:sp>
        <p:nvSpPr>
          <p:cNvPr id="47" name="Sobel"/>
          <p:cNvSpPr/>
          <p:nvPr/>
        </p:nvSpPr>
        <p:spPr>
          <a:xfrm>
            <a:off x="584522" y="2680005"/>
            <a:ext cx="1241669"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example: box filter</a:t>
            </a:r>
            <a:endParaRPr dirty="0">
              <a:latin typeface="+mj-lt"/>
            </a:endParaRPr>
          </a:p>
        </p:txBody>
      </p:sp>
      <p:sp>
        <p:nvSpPr>
          <p:cNvPr id="48" name="Shape 667"/>
          <p:cNvSpPr txBox="1">
            <a:spLocks/>
          </p:cNvSpPr>
          <p:nvPr/>
        </p:nvSpPr>
        <p:spPr>
          <a:xfrm>
            <a:off x="499687" y="3933404"/>
            <a:ext cx="8068960" cy="716646"/>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2D convolution with a separable filter is equivalent to two 1D convolutions (with the “column” and “row” filters).</a:t>
            </a:r>
          </a:p>
        </p:txBody>
      </p:sp>
      <p:sp>
        <p:nvSpPr>
          <p:cNvPr id="15" name="Shape 667"/>
          <p:cNvSpPr txBox="1">
            <a:spLocks/>
          </p:cNvSpPr>
          <p:nvPr/>
        </p:nvSpPr>
        <p:spPr>
          <a:xfrm>
            <a:off x="499687" y="4751435"/>
            <a:ext cx="8068960" cy="983543"/>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If the image has M x M pixels and the filter kernel has size N x N:</a:t>
            </a:r>
          </a:p>
          <a:p>
            <a:pPr marL="257175" indent="-257175">
              <a:buFont typeface="Arial" panose="020B0604020202020204" pitchFamily="34" charset="0"/>
              <a:buChar char="•"/>
            </a:pPr>
            <a:r>
              <a:rPr lang="en-US" sz="1800" dirty="0"/>
              <a:t>What is the cost of convolution with a non-separable filter?</a:t>
            </a:r>
          </a:p>
          <a:p>
            <a:endParaRPr lang="en-US" sz="1800" dirty="0"/>
          </a:p>
        </p:txBody>
      </p:sp>
    </p:spTree>
    <p:extLst>
      <p:ext uri="{BB962C8B-B14F-4D97-AF65-F5344CB8AC3E}">
        <p14:creationId xmlns:p14="http://schemas.microsoft.com/office/powerpoint/2010/main" val="3194292590"/>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7"/>
          <p:cNvSpPr>
            <a:spLocks noGrp="1"/>
          </p:cNvSpPr>
          <p:nvPr>
            <p:ph type="title"/>
          </p:nvPr>
        </p:nvSpPr>
        <p:spPr>
          <a:xfrm>
            <a:off x="0" y="857251"/>
            <a:ext cx="9144000" cy="994172"/>
          </a:xfrm>
          <a:prstGeom prst="rect">
            <a:avLst/>
          </a:prstGeom>
        </p:spPr>
        <p:txBody>
          <a:bodyPr/>
          <a:lstStyle/>
          <a:p>
            <a:pPr algn="ctr"/>
            <a:r>
              <a:rPr lang="en-US" dirty="0"/>
              <a:t>Separable filters</a:t>
            </a:r>
            <a:endParaRPr dirty="0"/>
          </a:p>
        </p:txBody>
      </p:sp>
      <p:sp>
        <p:nvSpPr>
          <p:cNvPr id="13" name="Shape 667"/>
          <p:cNvSpPr txBox="1">
            <a:spLocks/>
          </p:cNvSpPr>
          <p:nvPr/>
        </p:nvSpPr>
        <p:spPr>
          <a:xfrm>
            <a:off x="499688" y="1862018"/>
            <a:ext cx="8068960"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 2D filter is separable if it can be written as the product of a “column” and a “row”.  </a:t>
            </a:r>
          </a:p>
        </p:txBody>
      </p:sp>
      <p:grpSp>
        <p:nvGrpSpPr>
          <p:cNvPr id="2" name="Group 1"/>
          <p:cNvGrpSpPr/>
          <p:nvPr/>
        </p:nvGrpSpPr>
        <p:grpSpPr>
          <a:xfrm>
            <a:off x="1906357" y="2484523"/>
            <a:ext cx="5438069" cy="1609020"/>
            <a:chOff x="2774396" y="2169697"/>
            <a:chExt cx="7250758" cy="2145360"/>
          </a:xfrm>
        </p:grpSpPr>
        <p:grpSp>
          <p:nvGrpSpPr>
            <p:cNvPr id="22" name="Group 21"/>
            <p:cNvGrpSpPr/>
            <p:nvPr/>
          </p:nvGrpSpPr>
          <p:grpSpPr>
            <a:xfrm>
              <a:off x="2774396" y="2169697"/>
              <a:ext cx="7250758" cy="2145360"/>
              <a:chOff x="2847277" y="2169697"/>
              <a:chExt cx="7250758" cy="2145360"/>
            </a:xfrm>
          </p:grpSpPr>
          <p:sp>
            <p:nvSpPr>
              <p:cNvPr id="23" name="="/>
              <p:cNvSpPr/>
              <p:nvPr/>
            </p:nvSpPr>
            <p:spPr>
              <a:xfrm>
                <a:off x="4956496" y="2519642"/>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24" name="Table"/>
              <p:cNvGraphicFramePr/>
              <p:nvPr/>
            </p:nvGraphicFramePr>
            <p:xfrm>
              <a:off x="6032240" y="2169697"/>
              <a:ext cx="588444" cy="1748792"/>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43" name="Table"/>
              <p:cNvGraphicFramePr/>
              <p:nvPr/>
            </p:nvGraphicFramePr>
            <p:xfrm>
              <a:off x="2847277" y="2169697"/>
              <a:ext cx="1760548" cy="1748792"/>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36" name="Table"/>
              <p:cNvGraphicFramePr/>
              <p:nvPr/>
            </p:nvGraphicFramePr>
            <p:xfrm>
              <a:off x="8338123" y="216969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39" name="What this?"/>
              <p:cNvSpPr/>
              <p:nvPr/>
            </p:nvSpPr>
            <p:spPr>
              <a:xfrm>
                <a:off x="7262379" y="2606896"/>
                <a:ext cx="299049" cy="611705"/>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sp>
            <p:nvSpPr>
              <p:cNvPr id="42" name="Sobel"/>
              <p:cNvSpPr/>
              <p:nvPr/>
            </p:nvSpPr>
            <p:spPr>
              <a:xfrm>
                <a:off x="5613487" y="3888018"/>
                <a:ext cx="1425947"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column</a:t>
                </a:r>
                <a:endParaRPr dirty="0">
                  <a:latin typeface="+mj-lt"/>
                </a:endParaRPr>
              </a:p>
            </p:txBody>
          </p:sp>
        </p:grpSp>
        <p:sp>
          <p:nvSpPr>
            <p:cNvPr id="45" name="1D derivative filter"/>
            <p:cNvSpPr/>
            <p:nvPr/>
          </p:nvSpPr>
          <p:spPr>
            <a:xfrm>
              <a:off x="7967642" y="2704308"/>
              <a:ext cx="1915136"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row</a:t>
              </a:r>
              <a:endParaRPr dirty="0">
                <a:latin typeface="+mj-lt"/>
              </a:endParaRPr>
            </a:p>
          </p:txBody>
        </p:sp>
      </p:grpSp>
      <p:sp>
        <p:nvSpPr>
          <p:cNvPr id="47" name="Sobel"/>
          <p:cNvSpPr/>
          <p:nvPr/>
        </p:nvSpPr>
        <p:spPr>
          <a:xfrm>
            <a:off x="584522" y="2680005"/>
            <a:ext cx="1241669"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example: box filter</a:t>
            </a:r>
            <a:endParaRPr dirty="0">
              <a:latin typeface="+mj-lt"/>
            </a:endParaRPr>
          </a:p>
        </p:txBody>
      </p:sp>
      <p:sp>
        <p:nvSpPr>
          <p:cNvPr id="48" name="Shape 667"/>
          <p:cNvSpPr txBox="1">
            <a:spLocks/>
          </p:cNvSpPr>
          <p:nvPr/>
        </p:nvSpPr>
        <p:spPr>
          <a:xfrm>
            <a:off x="499687" y="3933404"/>
            <a:ext cx="8068960" cy="716646"/>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2D convolution with a separable filter is equivalent to two 1D convolutions (with the “column” and “row” filters).</a:t>
            </a:r>
          </a:p>
        </p:txBody>
      </p:sp>
      <p:sp>
        <p:nvSpPr>
          <p:cNvPr id="15" name="Shape 667"/>
          <p:cNvSpPr txBox="1">
            <a:spLocks/>
          </p:cNvSpPr>
          <p:nvPr/>
        </p:nvSpPr>
        <p:spPr>
          <a:xfrm>
            <a:off x="499686" y="4751435"/>
            <a:ext cx="8491913" cy="983543"/>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If the image has M x M pixels and the filter kernel has size N x N:</a:t>
            </a:r>
          </a:p>
          <a:p>
            <a:pPr marL="257175" indent="-257175">
              <a:buFont typeface="Arial" panose="020B0604020202020204" pitchFamily="34" charset="0"/>
              <a:buChar char="•"/>
            </a:pPr>
            <a:r>
              <a:rPr lang="en-US" sz="1800" dirty="0"/>
              <a:t>What is the cost of convolution with a non-separable filter?	</a:t>
            </a:r>
            <a:r>
              <a:rPr lang="en-US" sz="1800" dirty="0" smtClean="0"/>
              <a:t>	M</a:t>
            </a:r>
            <a:r>
              <a:rPr lang="en-US" sz="1800" baseline="30000" dirty="0" smtClean="0"/>
              <a:t>2</a:t>
            </a:r>
            <a:r>
              <a:rPr lang="en-US" sz="1800" baseline="-25000" dirty="0" smtClean="0"/>
              <a:t> </a:t>
            </a:r>
            <a:r>
              <a:rPr lang="en-US" sz="1800" dirty="0"/>
              <a:t>x N</a:t>
            </a:r>
            <a:r>
              <a:rPr lang="en-US" sz="1800" baseline="30000" dirty="0"/>
              <a:t>2</a:t>
            </a:r>
            <a:endParaRPr lang="en-US" sz="1800" dirty="0"/>
          </a:p>
          <a:p>
            <a:pPr marL="257175" indent="-257175">
              <a:buFont typeface="Arial" panose="020B0604020202020204" pitchFamily="34" charset="0"/>
              <a:buChar char="•"/>
            </a:pPr>
            <a:r>
              <a:rPr lang="en-US" sz="1800" dirty="0"/>
              <a:t>What is the cost of convolution with a separable filter?</a:t>
            </a:r>
          </a:p>
        </p:txBody>
      </p:sp>
      <p:cxnSp>
        <p:nvCxnSpPr>
          <p:cNvPr id="5" name="Straight Arrow Connector 4"/>
          <p:cNvCxnSpPr/>
          <p:nvPr/>
        </p:nvCxnSpPr>
        <p:spPr>
          <a:xfrm>
            <a:off x="6526658" y="5241747"/>
            <a:ext cx="71098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47985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67"/>
          <p:cNvSpPr>
            <a:spLocks noGrp="1"/>
          </p:cNvSpPr>
          <p:nvPr>
            <p:ph type="title"/>
          </p:nvPr>
        </p:nvSpPr>
        <p:spPr>
          <a:xfrm>
            <a:off x="0" y="857251"/>
            <a:ext cx="9144000" cy="994172"/>
          </a:xfrm>
          <a:prstGeom prst="rect">
            <a:avLst/>
          </a:prstGeom>
        </p:spPr>
        <p:txBody>
          <a:bodyPr/>
          <a:lstStyle/>
          <a:p>
            <a:pPr algn="ctr"/>
            <a:r>
              <a:rPr lang="en-US" dirty="0"/>
              <a:t>Separable filters</a:t>
            </a:r>
            <a:endParaRPr dirty="0"/>
          </a:p>
        </p:txBody>
      </p:sp>
      <p:sp>
        <p:nvSpPr>
          <p:cNvPr id="13" name="Shape 667"/>
          <p:cNvSpPr txBox="1">
            <a:spLocks/>
          </p:cNvSpPr>
          <p:nvPr/>
        </p:nvSpPr>
        <p:spPr>
          <a:xfrm>
            <a:off x="499688" y="1862018"/>
            <a:ext cx="8068960" cy="52571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 2D filter is separable if it can be written as the product of a “column” and a “row”.  </a:t>
            </a:r>
          </a:p>
        </p:txBody>
      </p:sp>
      <p:grpSp>
        <p:nvGrpSpPr>
          <p:cNvPr id="2" name="Group 1"/>
          <p:cNvGrpSpPr/>
          <p:nvPr/>
        </p:nvGrpSpPr>
        <p:grpSpPr>
          <a:xfrm>
            <a:off x="1906357" y="2484524"/>
            <a:ext cx="5438069" cy="1568528"/>
            <a:chOff x="2774396" y="2169697"/>
            <a:chExt cx="7250758" cy="2091370"/>
          </a:xfrm>
        </p:grpSpPr>
        <p:grpSp>
          <p:nvGrpSpPr>
            <p:cNvPr id="22" name="Group 21"/>
            <p:cNvGrpSpPr/>
            <p:nvPr/>
          </p:nvGrpSpPr>
          <p:grpSpPr>
            <a:xfrm>
              <a:off x="2774396" y="2169697"/>
              <a:ext cx="7250758" cy="2091370"/>
              <a:chOff x="2847277" y="2169697"/>
              <a:chExt cx="7250758" cy="2091370"/>
            </a:xfrm>
          </p:grpSpPr>
          <p:sp>
            <p:nvSpPr>
              <p:cNvPr id="23" name="="/>
              <p:cNvSpPr/>
              <p:nvPr/>
            </p:nvSpPr>
            <p:spPr>
              <a:xfrm>
                <a:off x="4956496" y="2519642"/>
                <a:ext cx="288540" cy="611705"/>
              </a:xfrm>
              <a:prstGeom prst="rect">
                <a:avLst/>
              </a:prstGeom>
              <a:ln w="12700">
                <a:miter lim="400000"/>
              </a:ln>
              <a:extLst>
                <a:ext uri="{C572A759-6A51-4108-AA02-DFA0A04FC94B}">
                  <ma14:wrappingTextBoxFlag xmlns="" xmlns:ma14="http://schemas.microsoft.com/office/mac/drawingml/2011/main" val="1"/>
                </a:ext>
              </a:extLst>
            </p:spPr>
            <p:txBody>
              <a:bodyPr wrap="none" lIns="21431" tIns="21431" rIns="21431" bIns="21431" anchor="ctr">
                <a:spAutoFit/>
              </a:bodyPr>
              <a:lstStyle>
                <a:lvl1pPr defTabSz="546100">
                  <a:defRPr sz="3800">
                    <a:latin typeface="Gill Sans"/>
                    <a:ea typeface="Gill Sans"/>
                    <a:cs typeface="Gill Sans"/>
                    <a:sym typeface="Gill Sans"/>
                  </a:defRPr>
                </a:lvl1pPr>
              </a:lstStyle>
              <a:p>
                <a:r>
                  <a:rPr sz="2700" dirty="0">
                    <a:latin typeface="+mj-lt"/>
                  </a:rPr>
                  <a:t>=</a:t>
                </a:r>
              </a:p>
            </p:txBody>
          </p:sp>
          <p:graphicFrame>
            <p:nvGraphicFramePr>
              <p:cNvPr id="24" name="Table"/>
              <p:cNvGraphicFramePr/>
              <p:nvPr/>
            </p:nvGraphicFramePr>
            <p:xfrm>
              <a:off x="6032240" y="2169697"/>
              <a:ext cx="588444" cy="1748792"/>
            </p:xfrm>
            <a:graphic>
              <a:graphicData uri="http://schemas.openxmlformats.org/drawingml/2006/table">
                <a:tbl>
                  <a:tblPr/>
                  <a:tblGrid>
                    <a:gridCol w="441333">
                      <a:extLst>
                        <a:ext uri="{9D8B030D-6E8A-4147-A177-3AD203B41FA5}">
                          <a16:colId xmlns:a16="http://schemas.microsoft.com/office/drawing/2014/main" val="20000"/>
                        </a:ext>
                      </a:extLst>
                    </a:gridCol>
                  </a:tblGrid>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69081">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69081">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43" name="Table"/>
              <p:cNvGraphicFramePr/>
              <p:nvPr/>
            </p:nvGraphicFramePr>
            <p:xfrm>
              <a:off x="2847277" y="2169697"/>
              <a:ext cx="1760548" cy="1748792"/>
            </p:xfrm>
            <a:graphic>
              <a:graphicData uri="http://schemas.openxmlformats.org/drawingml/2006/table">
                <a:tbl>
                  <a:tblPr/>
                  <a:tblGrid>
                    <a:gridCol w="440137">
                      <a:extLst>
                        <a:ext uri="{9D8B030D-6E8A-4147-A177-3AD203B41FA5}">
                          <a16:colId xmlns:a16="http://schemas.microsoft.com/office/drawing/2014/main" val="20000"/>
                        </a:ext>
                      </a:extLst>
                    </a:gridCol>
                    <a:gridCol w="440137">
                      <a:extLst>
                        <a:ext uri="{9D8B030D-6E8A-4147-A177-3AD203B41FA5}">
                          <a16:colId xmlns:a16="http://schemas.microsoft.com/office/drawing/2014/main" val="20001"/>
                        </a:ext>
                      </a:extLst>
                    </a:gridCol>
                    <a:gridCol w="440137">
                      <a:extLst>
                        <a:ext uri="{9D8B030D-6E8A-4147-A177-3AD203B41FA5}">
                          <a16:colId xmlns:a16="http://schemas.microsoft.com/office/drawing/2014/main" val="20002"/>
                        </a:ext>
                      </a:extLst>
                    </a:gridCol>
                  </a:tblGrid>
                  <a:tr h="285750">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285750">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285750">
                    <a:tc>
                      <a:txBody>
                        <a:bodyPr/>
                        <a:lstStyle/>
                        <a:p>
                          <a:pPr algn="ctr" defTabSz="914400">
                            <a:tabLst>
                              <a:tab pos="914400" algn="l"/>
                            </a:tabLst>
                          </a:pPr>
                          <a:r>
                            <a:rPr sz="240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36" name="Table"/>
              <p:cNvGraphicFramePr/>
              <p:nvPr/>
            </p:nvGraphicFramePr>
            <p:xfrm>
              <a:off x="8338123" y="2169697"/>
              <a:ext cx="1759912" cy="582931"/>
            </p:xfrm>
            <a:graphic>
              <a:graphicData uri="http://schemas.openxmlformats.org/drawingml/2006/table">
                <a:tbl>
                  <a:tblPr/>
                  <a:tblGrid>
                    <a:gridCol w="439978">
                      <a:extLst>
                        <a:ext uri="{9D8B030D-6E8A-4147-A177-3AD203B41FA5}">
                          <a16:colId xmlns:a16="http://schemas.microsoft.com/office/drawing/2014/main" val="20000"/>
                        </a:ext>
                      </a:extLst>
                    </a:gridCol>
                    <a:gridCol w="439978">
                      <a:extLst>
                        <a:ext uri="{9D8B030D-6E8A-4147-A177-3AD203B41FA5}">
                          <a16:colId xmlns:a16="http://schemas.microsoft.com/office/drawing/2014/main" val="20001"/>
                        </a:ext>
                      </a:extLst>
                    </a:gridCol>
                    <a:gridCol w="439978">
                      <a:extLst>
                        <a:ext uri="{9D8B030D-6E8A-4147-A177-3AD203B41FA5}">
                          <a16:colId xmlns:a16="http://schemas.microsoft.com/office/drawing/2014/main" val="20002"/>
                        </a:ext>
                      </a:extLst>
                    </a:gridCol>
                  </a:tblGrid>
                  <a:tr h="264319">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lang="en-US" sz="2400" dirty="0">
                              <a:latin typeface="+mj-lt"/>
                              <a:ea typeface="Gill Sans"/>
                              <a:cs typeface="Gill Sans"/>
                              <a:sym typeface="Gill Sans"/>
                            </a:rPr>
                            <a:t>1</a:t>
                          </a:r>
                          <a:endParaRPr sz="2400" dirty="0">
                            <a:latin typeface="+mj-lt"/>
                            <a:ea typeface="Gill Sans"/>
                            <a:cs typeface="Gill Sans"/>
                            <a:sym typeface="Gill San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400" dirty="0">
                              <a:latin typeface="+mj-lt"/>
                              <a:ea typeface="Gill Sans"/>
                              <a:cs typeface="Gill Sans"/>
                              <a:sym typeface="Gill Sans"/>
                            </a:rPr>
                            <a:t>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
            <p:nvSpPr>
              <p:cNvPr id="39" name="What this?"/>
              <p:cNvSpPr/>
              <p:nvPr/>
            </p:nvSpPr>
            <p:spPr>
              <a:xfrm>
                <a:off x="7262379" y="2606896"/>
                <a:ext cx="299049" cy="611705"/>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i="1">
                    <a:solidFill>
                      <a:srgbClr val="0433FF"/>
                    </a:solidFill>
                    <a:latin typeface="Gill Sans"/>
                    <a:ea typeface="Gill Sans"/>
                    <a:cs typeface="Gill Sans"/>
                    <a:sym typeface="Gill Sans"/>
                  </a:defRPr>
                </a:lvl1pPr>
              </a:lstStyle>
              <a:p>
                <a:pPr algn="ctr"/>
                <a:r>
                  <a:rPr lang="en-US" sz="2700" i="0" dirty="0">
                    <a:solidFill>
                      <a:schemeClr val="tx1"/>
                    </a:solidFill>
                    <a:latin typeface="+mj-lt"/>
                  </a:rPr>
                  <a:t>*</a:t>
                </a:r>
                <a:endParaRPr sz="2700" i="0" dirty="0">
                  <a:solidFill>
                    <a:schemeClr val="tx1"/>
                  </a:solidFill>
                  <a:latin typeface="+mj-lt"/>
                </a:endParaRPr>
              </a:p>
            </p:txBody>
          </p:sp>
          <p:sp>
            <p:nvSpPr>
              <p:cNvPr id="42" name="Sobel"/>
              <p:cNvSpPr/>
              <p:nvPr/>
            </p:nvSpPr>
            <p:spPr>
              <a:xfrm>
                <a:off x="5613487" y="3834028"/>
                <a:ext cx="1425947"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column</a:t>
                </a:r>
                <a:endParaRPr dirty="0">
                  <a:latin typeface="+mj-lt"/>
                </a:endParaRPr>
              </a:p>
            </p:txBody>
          </p:sp>
        </p:grpSp>
        <p:sp>
          <p:nvSpPr>
            <p:cNvPr id="45" name="1D derivative filter"/>
            <p:cNvSpPr/>
            <p:nvPr/>
          </p:nvSpPr>
          <p:spPr>
            <a:xfrm>
              <a:off x="7967642" y="2704308"/>
              <a:ext cx="1915136" cy="427039"/>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row</a:t>
              </a:r>
              <a:endParaRPr dirty="0">
                <a:latin typeface="+mj-lt"/>
              </a:endParaRPr>
            </a:p>
          </p:txBody>
        </p:sp>
      </p:grpSp>
      <p:sp>
        <p:nvSpPr>
          <p:cNvPr id="47" name="Sobel"/>
          <p:cNvSpPr/>
          <p:nvPr/>
        </p:nvSpPr>
        <p:spPr>
          <a:xfrm>
            <a:off x="584522" y="2680005"/>
            <a:ext cx="1241669" cy="597278"/>
          </a:xfrm>
          <a:prstGeom prst="rect">
            <a:avLst/>
          </a:prstGeom>
          <a:ln w="12700">
            <a:miter lim="400000"/>
          </a:ln>
          <a:extLst>
            <a:ext uri="{C572A759-6A51-4108-AA02-DFA0A04FC94B}">
              <ma14:wrappingTextBoxFlag xmlns="" xmlns:ma14="http://schemas.microsoft.com/office/mac/drawingml/2011/main" val="1"/>
            </a:ext>
          </a:extLst>
        </p:spPr>
        <p:txBody>
          <a:bodyPr wrap="square" lIns="21431" tIns="21431" rIns="21431" bIns="21431" anchor="ctr">
            <a:spAutoFit/>
          </a:bodyPr>
          <a:lstStyle>
            <a:lvl1pPr defTabSz="436880">
              <a:defRPr sz="1800">
                <a:latin typeface="Gill Sans"/>
                <a:ea typeface="Gill Sans"/>
                <a:cs typeface="Gill Sans"/>
                <a:sym typeface="Gill Sans"/>
              </a:defRPr>
            </a:lvl1pPr>
          </a:lstStyle>
          <a:p>
            <a:pPr algn="ctr"/>
            <a:r>
              <a:rPr lang="en-US" dirty="0">
                <a:latin typeface="+mj-lt"/>
              </a:rPr>
              <a:t>example: box filter</a:t>
            </a:r>
            <a:endParaRPr dirty="0">
              <a:latin typeface="+mj-lt"/>
            </a:endParaRPr>
          </a:p>
        </p:txBody>
      </p:sp>
      <p:sp>
        <p:nvSpPr>
          <p:cNvPr id="48" name="Shape 667"/>
          <p:cNvSpPr txBox="1">
            <a:spLocks/>
          </p:cNvSpPr>
          <p:nvPr/>
        </p:nvSpPr>
        <p:spPr>
          <a:xfrm>
            <a:off x="499687" y="3933404"/>
            <a:ext cx="8068960" cy="716646"/>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2D convolution with a separable filter is equivalent to two 1D convolutions (with the “column” and “row” filters).</a:t>
            </a:r>
          </a:p>
        </p:txBody>
      </p:sp>
      <p:sp>
        <p:nvSpPr>
          <p:cNvPr id="15" name="Shape 667"/>
          <p:cNvSpPr txBox="1">
            <a:spLocks/>
          </p:cNvSpPr>
          <p:nvPr/>
        </p:nvSpPr>
        <p:spPr>
          <a:xfrm>
            <a:off x="499686" y="4751435"/>
            <a:ext cx="8491913" cy="983543"/>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If the image has M x M pixels and the filter kernel has size N x N:</a:t>
            </a:r>
          </a:p>
          <a:p>
            <a:pPr marL="257175" indent="-257175">
              <a:buFont typeface="Arial" panose="020B0604020202020204" pitchFamily="34" charset="0"/>
              <a:buChar char="•"/>
            </a:pPr>
            <a:r>
              <a:rPr lang="en-US" sz="1800" dirty="0"/>
              <a:t>What is the cost of convolution with a non-separable filter?		M</a:t>
            </a:r>
            <a:r>
              <a:rPr lang="en-US" sz="1800" baseline="30000" dirty="0"/>
              <a:t>2</a:t>
            </a:r>
            <a:r>
              <a:rPr lang="en-US" sz="1800" baseline="-25000" dirty="0"/>
              <a:t> </a:t>
            </a:r>
            <a:r>
              <a:rPr lang="en-US" sz="1800" dirty="0"/>
              <a:t>x N</a:t>
            </a:r>
            <a:r>
              <a:rPr lang="en-US" sz="1800" baseline="30000" dirty="0"/>
              <a:t>2</a:t>
            </a:r>
            <a:endParaRPr lang="en-US" sz="1800" dirty="0"/>
          </a:p>
          <a:p>
            <a:pPr marL="257175" indent="-257175">
              <a:buFont typeface="Arial" panose="020B0604020202020204" pitchFamily="34" charset="0"/>
              <a:buChar char="•"/>
            </a:pPr>
            <a:r>
              <a:rPr lang="en-US" sz="1800" dirty="0"/>
              <a:t>What is the cost of convolution with a separable filter?			2 x N x M</a:t>
            </a:r>
            <a:r>
              <a:rPr lang="en-US" sz="1800" baseline="30000" dirty="0"/>
              <a:t>2</a:t>
            </a:r>
            <a:endParaRPr lang="en-US" sz="1800" dirty="0"/>
          </a:p>
        </p:txBody>
      </p:sp>
      <p:cxnSp>
        <p:nvCxnSpPr>
          <p:cNvPr id="5" name="Straight Arrow Connector 4"/>
          <p:cNvCxnSpPr/>
          <p:nvPr/>
        </p:nvCxnSpPr>
        <p:spPr>
          <a:xfrm>
            <a:off x="6526658" y="5241747"/>
            <a:ext cx="71098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526658" y="5487043"/>
            <a:ext cx="71098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79892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99119" y="1851422"/>
            <a:ext cx="5745763" cy="3744784"/>
            <a:chOff x="2251204" y="928686"/>
            <a:chExt cx="7661017" cy="4993045"/>
          </a:xfrm>
        </p:grpSpPr>
        <p:pic>
          <p:nvPicPr>
            <p:cNvPr id="473" name="building_box11.jpg" descr="building_box11.jpg"/>
            <p:cNvPicPr>
              <a:picLocks noChangeAspect="1"/>
            </p:cNvPicPr>
            <p:nvPr/>
          </p:nvPicPr>
          <p:blipFill>
            <a:blip r:embed="rId2"/>
            <a:stretch>
              <a:fillRect/>
            </a:stretch>
          </p:blipFill>
          <p:spPr>
            <a:xfrm>
              <a:off x="6167438" y="928687"/>
              <a:ext cx="3744783" cy="4993044"/>
            </a:xfrm>
            <a:prstGeom prst="rect">
              <a:avLst/>
            </a:prstGeom>
            <a:ln w="12700">
              <a:miter lim="400000"/>
            </a:ln>
          </p:spPr>
        </p:pic>
        <p:pic>
          <p:nvPicPr>
            <p:cNvPr id="474" name="building_gry.jpg" descr="building_gry.jpg"/>
            <p:cNvPicPr>
              <a:picLocks noChangeAspect="1"/>
            </p:cNvPicPr>
            <p:nvPr/>
          </p:nvPicPr>
          <p:blipFill>
            <a:blip r:embed="rId3"/>
            <a:stretch>
              <a:fillRect/>
            </a:stretch>
          </p:blipFill>
          <p:spPr>
            <a:xfrm>
              <a:off x="2251204" y="928686"/>
              <a:ext cx="3744784" cy="4993045"/>
            </a:xfrm>
            <a:prstGeom prst="rect">
              <a:avLst/>
            </a:prstGeom>
            <a:ln w="12700">
              <a:miter lim="400000"/>
            </a:ln>
          </p:spPr>
        </p:pic>
      </p:grpSp>
      <p:sp>
        <p:nvSpPr>
          <p:cNvPr id="4" name="Shape 667"/>
          <p:cNvSpPr>
            <a:spLocks noGrp="1"/>
          </p:cNvSpPr>
          <p:nvPr>
            <p:ph type="title"/>
          </p:nvPr>
        </p:nvSpPr>
        <p:spPr>
          <a:xfrm>
            <a:off x="0" y="857251"/>
            <a:ext cx="9144000" cy="994172"/>
          </a:xfrm>
          <a:prstGeom prst="rect">
            <a:avLst/>
          </a:prstGeom>
        </p:spPr>
        <p:txBody>
          <a:bodyPr/>
          <a:lstStyle/>
          <a:p>
            <a:pPr algn="ctr"/>
            <a:r>
              <a:rPr lang="en-US" dirty="0"/>
              <a:t>A few more filters</a:t>
            </a:r>
            <a:endParaRPr dirty="0"/>
          </a:p>
        </p:txBody>
      </p:sp>
      <p:sp>
        <p:nvSpPr>
          <p:cNvPr id="6" name="Shape 667"/>
          <p:cNvSpPr txBox="1">
            <a:spLocks/>
          </p:cNvSpPr>
          <p:nvPr/>
        </p:nvSpPr>
        <p:spPr>
          <a:xfrm>
            <a:off x="7573468" y="3334429"/>
            <a:ext cx="1433597" cy="778768"/>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do you see any problems in this image?</a:t>
            </a:r>
          </a:p>
        </p:txBody>
      </p:sp>
      <p:sp>
        <p:nvSpPr>
          <p:cNvPr id="7" name="Shape 667"/>
          <p:cNvSpPr txBox="1">
            <a:spLocks/>
          </p:cNvSpPr>
          <p:nvPr/>
        </p:nvSpPr>
        <p:spPr>
          <a:xfrm>
            <a:off x="1699119" y="5596206"/>
            <a:ext cx="2808587" cy="404545"/>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original</a:t>
            </a:r>
          </a:p>
        </p:txBody>
      </p:sp>
      <p:sp>
        <p:nvSpPr>
          <p:cNvPr id="8" name="Shape 667"/>
          <p:cNvSpPr txBox="1">
            <a:spLocks/>
          </p:cNvSpPr>
          <p:nvPr/>
        </p:nvSpPr>
        <p:spPr>
          <a:xfrm>
            <a:off x="4636294" y="5596206"/>
            <a:ext cx="2808587" cy="404545"/>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3x3 box filter</a:t>
            </a:r>
          </a:p>
        </p:txBody>
      </p:sp>
    </p:spTree>
    <p:extLst>
      <p:ext uri="{BB962C8B-B14F-4D97-AF65-F5344CB8AC3E}">
        <p14:creationId xmlns:p14="http://schemas.microsoft.com/office/powerpoint/2010/main" val="425511432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The Gaussian filter</a:t>
            </a:r>
            <a:endParaRPr dirty="0"/>
          </a:p>
        </p:txBody>
      </p:sp>
      <p:sp>
        <p:nvSpPr>
          <p:cNvPr id="11" name="Shape 667"/>
          <p:cNvSpPr txBox="1">
            <a:spLocks/>
          </p:cNvSpPr>
          <p:nvPr/>
        </p:nvSpPr>
        <p:spPr>
          <a:xfrm>
            <a:off x="313140" y="1820599"/>
            <a:ext cx="4117591" cy="1491750"/>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1800" dirty="0"/>
              <a:t>named (like many other things) after Carl Friedrich Gauss</a:t>
            </a:r>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r>
              <a:rPr lang="en-US" sz="1800" dirty="0"/>
              <a:t>kernel values sampled from the 2D Gaussian function:</a:t>
            </a:r>
          </a:p>
        </p:txBody>
      </p:sp>
      <p:sp>
        <p:nvSpPr>
          <p:cNvPr id="17" name="Shape 667"/>
          <p:cNvSpPr txBox="1">
            <a:spLocks/>
          </p:cNvSpPr>
          <p:nvPr/>
        </p:nvSpPr>
        <p:spPr>
          <a:xfrm>
            <a:off x="313139" y="4034956"/>
            <a:ext cx="4641573" cy="1965794"/>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1800" dirty="0"/>
              <a:t>weight falls off with distance from center pixel</a:t>
            </a:r>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r>
              <a:rPr lang="en-US" sz="1800" dirty="0"/>
              <a:t>theoretically infinite, in practice truncated to some maximum distance</a:t>
            </a:r>
          </a:p>
          <a:p>
            <a:pPr marL="257175" indent="-257175">
              <a:buFont typeface="Arial" panose="020B0604020202020204" pitchFamily="34" charset="0"/>
              <a:buChar char="•"/>
            </a:pPr>
            <a:endParaRPr lang="en-US" sz="1800" dirty="0"/>
          </a:p>
          <a:p>
            <a:r>
              <a:rPr lang="en-US" sz="1800" dirty="0"/>
              <a:t>Any heuristics for selecting where to truncate?</a:t>
            </a:r>
          </a:p>
          <a:p>
            <a:endParaRPr lang="en-US" sz="1800" dirty="0"/>
          </a:p>
        </p:txBody>
      </p:sp>
      <p:pic>
        <p:nvPicPr>
          <p:cNvPr id="14" name="pasted-image.png" descr="pasted-image.png"/>
          <p:cNvPicPr>
            <a:picLocks noChangeAspect="1"/>
          </p:cNvPicPr>
          <p:nvPr/>
        </p:nvPicPr>
        <p:blipFill rotWithShape="1">
          <a:blip r:embed="rId2"/>
          <a:srcRect l="5489" t="7805" r="6875" b="11326"/>
          <a:stretch/>
        </p:blipFill>
        <p:spPr>
          <a:xfrm>
            <a:off x="4920184" y="1820599"/>
            <a:ext cx="3446904" cy="1710764"/>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676" y="3196763"/>
            <a:ext cx="2674516" cy="838193"/>
          </a:xfrm>
          <a:prstGeom prst="rect">
            <a:avLst/>
          </a:prstGeom>
        </p:spPr>
      </p:pic>
    </p:spTree>
    <p:extLst>
      <p:ext uri="{BB962C8B-B14F-4D97-AF65-F5344CB8AC3E}">
        <p14:creationId xmlns:p14="http://schemas.microsoft.com/office/powerpoint/2010/main" val="2211770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The Gaussian filter</a:t>
            </a:r>
            <a:endParaRPr dirty="0"/>
          </a:p>
        </p:txBody>
      </p:sp>
      <p:sp>
        <p:nvSpPr>
          <p:cNvPr id="11" name="Shape 667"/>
          <p:cNvSpPr txBox="1">
            <a:spLocks/>
          </p:cNvSpPr>
          <p:nvPr/>
        </p:nvSpPr>
        <p:spPr>
          <a:xfrm>
            <a:off x="313140" y="1820599"/>
            <a:ext cx="4117591" cy="1491750"/>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1800" dirty="0"/>
              <a:t>named (like many other things) after Carl Friedrich Gauss</a:t>
            </a:r>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r>
              <a:rPr lang="en-US" sz="1800" dirty="0"/>
              <a:t>kernel values sampled from the 2D Gaussian function:</a:t>
            </a:r>
          </a:p>
        </p:txBody>
      </p:sp>
      <p:sp>
        <p:nvSpPr>
          <p:cNvPr id="17" name="Shape 667"/>
          <p:cNvSpPr txBox="1">
            <a:spLocks/>
          </p:cNvSpPr>
          <p:nvPr/>
        </p:nvSpPr>
        <p:spPr>
          <a:xfrm>
            <a:off x="313139" y="4034956"/>
            <a:ext cx="4641573" cy="1965794"/>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1800" dirty="0"/>
              <a:t>weight falls off with distance from center pixel</a:t>
            </a:r>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r>
              <a:rPr lang="en-US" sz="1800" dirty="0"/>
              <a:t>theoretically infinite, in practice truncated to some maximum distance</a:t>
            </a:r>
          </a:p>
          <a:p>
            <a:pPr marL="257175" indent="-257175">
              <a:buFont typeface="Arial" panose="020B0604020202020204" pitchFamily="34" charset="0"/>
              <a:buChar char="•"/>
            </a:pPr>
            <a:endParaRPr lang="en-US" sz="1800" dirty="0"/>
          </a:p>
          <a:p>
            <a:r>
              <a:rPr lang="en-US" sz="1800" dirty="0"/>
              <a:t>Any heuristics for selecting where to truncate?</a:t>
            </a:r>
          </a:p>
          <a:p>
            <a:pPr marL="257175" indent="-257175">
              <a:buFont typeface="Arial" panose="020B0604020202020204" pitchFamily="34" charset="0"/>
              <a:buChar char="•"/>
            </a:pPr>
            <a:r>
              <a:rPr lang="en-US" sz="1800" dirty="0"/>
              <a:t>usually at 2-3</a:t>
            </a:r>
            <a:r>
              <a:rPr lang="el-GR" sz="1800" dirty="0">
                <a:ea typeface="Meiryo" panose="020B0604030504040204" pitchFamily="34" charset="-128"/>
                <a:cs typeface="Meiryo" panose="020B0604030504040204" pitchFamily="34" charset="-128"/>
              </a:rPr>
              <a:t>σ</a:t>
            </a:r>
            <a:endParaRPr lang="en-US" sz="1800" dirty="0"/>
          </a:p>
        </p:txBody>
      </p:sp>
      <p:pic>
        <p:nvPicPr>
          <p:cNvPr id="14" name="pasted-image.png" descr="pasted-image.png"/>
          <p:cNvPicPr>
            <a:picLocks noChangeAspect="1"/>
          </p:cNvPicPr>
          <p:nvPr/>
        </p:nvPicPr>
        <p:blipFill rotWithShape="1">
          <a:blip r:embed="rId2"/>
          <a:srcRect l="5489" t="7805" r="6875" b="11326"/>
          <a:stretch/>
        </p:blipFill>
        <p:spPr>
          <a:xfrm>
            <a:off x="4920184" y="1820599"/>
            <a:ext cx="3446904" cy="1710764"/>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676" y="3196763"/>
            <a:ext cx="2674516" cy="838193"/>
          </a:xfrm>
          <a:prstGeom prst="rect">
            <a:avLst/>
          </a:prstGeom>
        </p:spPr>
      </p:pic>
      <p:graphicFrame>
        <p:nvGraphicFramePr>
          <p:cNvPr id="8" name="Table"/>
          <p:cNvGraphicFramePr/>
          <p:nvPr/>
        </p:nvGraphicFramePr>
        <p:xfrm>
          <a:off x="7177342" y="4494711"/>
          <a:ext cx="990615" cy="983697"/>
        </p:xfrm>
        <a:graphic>
          <a:graphicData uri="http://schemas.openxmlformats.org/drawingml/2006/table">
            <a:tbl>
              <a:tblPr/>
              <a:tblGrid>
                <a:gridCol w="330205">
                  <a:extLst>
                    <a:ext uri="{9D8B030D-6E8A-4147-A177-3AD203B41FA5}">
                      <a16:colId xmlns:a16="http://schemas.microsoft.com/office/drawing/2014/main" val="20000"/>
                    </a:ext>
                  </a:extLst>
                </a:gridCol>
                <a:gridCol w="330205">
                  <a:extLst>
                    <a:ext uri="{9D8B030D-6E8A-4147-A177-3AD203B41FA5}">
                      <a16:colId xmlns:a16="http://schemas.microsoft.com/office/drawing/2014/main" val="20001"/>
                    </a:ext>
                  </a:extLst>
                </a:gridCol>
                <a:gridCol w="330205">
                  <a:extLst>
                    <a:ext uri="{9D8B030D-6E8A-4147-A177-3AD203B41FA5}">
                      <a16:colId xmlns:a16="http://schemas.microsoft.com/office/drawing/2014/main" val="20002"/>
                    </a:ext>
                  </a:extLst>
                </a:gridCol>
              </a:tblGrid>
              <a:tr h="327899">
                <a:tc>
                  <a:txBody>
                    <a:bodyPr/>
                    <a:lstStyle/>
                    <a:p>
                      <a:pPr algn="ctr" defTabSz="914400">
                        <a:tabLst>
                          <a:tab pos="914400" algn="l"/>
                        </a:tabLst>
                      </a:pPr>
                      <a:r>
                        <a:rPr sz="1800" dirty="0">
                          <a:latin typeface="+mj-lt"/>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a:latin typeface="+mj-lt"/>
                          <a:ea typeface="Gill Sans"/>
                          <a:cs typeface="Gill Sans"/>
                          <a:sym typeface="Gill Sans"/>
                        </a:rPr>
                        <a:t>2</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a:latin typeface="+mj-lt"/>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327899">
                <a:tc>
                  <a:txBody>
                    <a:bodyPr/>
                    <a:lstStyle/>
                    <a:p>
                      <a:pPr algn="ctr" defTabSz="914400">
                        <a:tabLst>
                          <a:tab pos="914400" algn="l"/>
                        </a:tabLst>
                      </a:pPr>
                      <a:r>
                        <a:rPr sz="1800">
                          <a:latin typeface="+mj-lt"/>
                          <a:ea typeface="Gill Sans"/>
                          <a:cs typeface="Gill Sans"/>
                          <a:sym typeface="Gill Sans"/>
                        </a:rPr>
                        <a:t>2</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a:latin typeface="+mj-lt"/>
                          <a:ea typeface="Gill Sans"/>
                          <a:cs typeface="Gill Sans"/>
                          <a:sym typeface="Gill Sans"/>
                        </a:rPr>
                        <a:t>4</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a:latin typeface="+mj-lt"/>
                          <a:ea typeface="Gill Sans"/>
                          <a:cs typeface="Gill Sans"/>
                          <a:sym typeface="Gill Sans"/>
                        </a:rPr>
                        <a:t>2</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327899">
                <a:tc>
                  <a:txBody>
                    <a:bodyPr/>
                    <a:lstStyle/>
                    <a:p>
                      <a:pPr algn="ctr" defTabSz="914400">
                        <a:tabLst>
                          <a:tab pos="914400" algn="l"/>
                        </a:tabLst>
                      </a:pPr>
                      <a:r>
                        <a:rPr sz="1800">
                          <a:latin typeface="+mj-lt"/>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a:latin typeface="+mj-lt"/>
                          <a:ea typeface="Gill Sans"/>
                          <a:cs typeface="Gill Sans"/>
                          <a:sym typeface="Gill Sans"/>
                        </a:rPr>
                        <a:t>2</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dirty="0">
                          <a:latin typeface="+mj-lt"/>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9" name="1…"/>
          <p:cNvSpPr/>
          <p:nvPr/>
        </p:nvSpPr>
        <p:spPr>
          <a:xfrm>
            <a:off x="6830824" y="4768792"/>
            <a:ext cx="187389" cy="435534"/>
          </a:xfrm>
          <a:prstGeom prst="rect">
            <a:avLst/>
          </a:prstGeom>
          <a:ln w="12700">
            <a:miter lim="400000"/>
          </a:ln>
          <a:extLst>
            <a:ext uri="{C572A759-6A51-4108-AA02-DFA0A04FC94B}">
              <ma14:wrappingTextBoxFlag xmlns="" xmlns:ma14="http://schemas.microsoft.com/office/mac/drawingml/2011/main" val="1"/>
            </a:ext>
          </a:extLst>
        </p:spPr>
        <p:txBody>
          <a:bodyPr wrap="none" lIns="2301" tIns="2301" rIns="2301" bIns="2301" anchor="ctr">
            <a:spAutoFit/>
          </a:bodyPr>
          <a:lstStyle/>
          <a:p>
            <a:pPr algn="ctr" defTabSz="482186">
              <a:tabLst>
                <a:tab pos="381731" algn="l"/>
              </a:tabLst>
              <a:defRPr sz="1400">
                <a:latin typeface="Gill Sans"/>
                <a:ea typeface="Gill Sans"/>
                <a:cs typeface="Gill Sans"/>
                <a:sym typeface="Gill Sans"/>
              </a:defRPr>
            </a:pPr>
            <a:r>
              <a:rPr u="sng" dirty="0">
                <a:latin typeface="+mj-lt"/>
              </a:rPr>
              <a:t>1</a:t>
            </a:r>
          </a:p>
          <a:p>
            <a:pPr algn="ctr" defTabSz="482186">
              <a:tabLst>
                <a:tab pos="381731" algn="l"/>
              </a:tabLst>
              <a:defRPr sz="1400">
                <a:latin typeface="Gill Sans"/>
                <a:ea typeface="Gill Sans"/>
                <a:cs typeface="Gill Sans"/>
                <a:sym typeface="Gill Sans"/>
              </a:defRPr>
            </a:pPr>
            <a:r>
              <a:rPr dirty="0">
                <a:latin typeface="+mj-lt"/>
              </a:rPr>
              <a:t>16</a:t>
            </a:r>
          </a:p>
        </p:txBody>
      </p:sp>
      <p:sp>
        <p:nvSpPr>
          <p:cNvPr id="2" name="Rectangle 1"/>
          <p:cNvSpPr/>
          <p:nvPr/>
        </p:nvSpPr>
        <p:spPr>
          <a:xfrm>
            <a:off x="5934486" y="4813434"/>
            <a:ext cx="767133" cy="369332"/>
          </a:xfrm>
          <a:prstGeom prst="rect">
            <a:avLst/>
          </a:prstGeom>
        </p:spPr>
        <p:txBody>
          <a:bodyPr wrap="none">
            <a:spAutoFit/>
          </a:bodyPr>
          <a:lstStyle/>
          <a:p>
            <a:r>
              <a:rPr lang="en-US" dirty="0">
                <a:latin typeface="+mj-lt"/>
              </a:rPr>
              <a:t>kernel</a:t>
            </a:r>
          </a:p>
        </p:txBody>
      </p:sp>
      <p:sp>
        <p:nvSpPr>
          <p:cNvPr id="13" name="Shape 667"/>
          <p:cNvSpPr txBox="1">
            <a:spLocks/>
          </p:cNvSpPr>
          <p:nvPr/>
        </p:nvSpPr>
        <p:spPr>
          <a:xfrm>
            <a:off x="5646380" y="3895259"/>
            <a:ext cx="3061922" cy="44808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Is this a separable filter?</a:t>
            </a:r>
          </a:p>
        </p:txBody>
      </p:sp>
    </p:spTree>
    <p:extLst>
      <p:ext uri="{BB962C8B-B14F-4D97-AF65-F5344CB8AC3E}">
        <p14:creationId xmlns:p14="http://schemas.microsoft.com/office/powerpoint/2010/main" val="773403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0" y="857251"/>
            <a:ext cx="9144000" cy="994172"/>
          </a:xfrm>
          <a:prstGeom prst="rect">
            <a:avLst/>
          </a:prstGeom>
        </p:spPr>
        <p:txBody>
          <a:bodyPr/>
          <a:lstStyle/>
          <a:p>
            <a:pPr algn="ctr"/>
            <a:r>
              <a:rPr lang="en-US" dirty="0"/>
              <a:t>The Gaussian filter</a:t>
            </a:r>
            <a:endParaRPr dirty="0"/>
          </a:p>
        </p:txBody>
      </p:sp>
      <p:sp>
        <p:nvSpPr>
          <p:cNvPr id="11" name="Shape 667"/>
          <p:cNvSpPr txBox="1">
            <a:spLocks/>
          </p:cNvSpPr>
          <p:nvPr/>
        </p:nvSpPr>
        <p:spPr>
          <a:xfrm>
            <a:off x="313140" y="1820599"/>
            <a:ext cx="4117591" cy="1491750"/>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1800" dirty="0"/>
              <a:t>named (like many other things) after Carl Friedrich Gauss</a:t>
            </a:r>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r>
              <a:rPr lang="en-US" sz="1800" dirty="0"/>
              <a:t>kernel values sampled from the 2D Gaussian function:</a:t>
            </a:r>
          </a:p>
        </p:txBody>
      </p:sp>
      <p:sp>
        <p:nvSpPr>
          <p:cNvPr id="17" name="Shape 667"/>
          <p:cNvSpPr txBox="1">
            <a:spLocks/>
          </p:cNvSpPr>
          <p:nvPr/>
        </p:nvSpPr>
        <p:spPr>
          <a:xfrm>
            <a:off x="313139" y="4034956"/>
            <a:ext cx="4641573" cy="1965794"/>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7175" indent="-257175">
              <a:buFont typeface="Arial" panose="020B0604020202020204" pitchFamily="34" charset="0"/>
              <a:buChar char="•"/>
            </a:pPr>
            <a:r>
              <a:rPr lang="en-US" sz="1800" dirty="0"/>
              <a:t>weight falls off with distance from center pixel</a:t>
            </a:r>
          </a:p>
          <a:p>
            <a:pPr marL="257175" indent="-257175">
              <a:buFont typeface="Arial" panose="020B0604020202020204" pitchFamily="34" charset="0"/>
              <a:buChar char="•"/>
            </a:pPr>
            <a:endParaRPr lang="en-US" sz="1800" dirty="0"/>
          </a:p>
          <a:p>
            <a:pPr marL="257175" indent="-257175">
              <a:buFont typeface="Arial" panose="020B0604020202020204" pitchFamily="34" charset="0"/>
              <a:buChar char="•"/>
            </a:pPr>
            <a:r>
              <a:rPr lang="en-US" sz="1800" dirty="0"/>
              <a:t>theoretically infinite, in practice truncated to some maximum distance</a:t>
            </a:r>
          </a:p>
          <a:p>
            <a:pPr marL="257175" indent="-257175">
              <a:buFont typeface="Arial" panose="020B0604020202020204" pitchFamily="34" charset="0"/>
              <a:buChar char="•"/>
            </a:pPr>
            <a:endParaRPr lang="en-US" sz="1800" dirty="0"/>
          </a:p>
          <a:p>
            <a:r>
              <a:rPr lang="en-US" sz="1800" dirty="0"/>
              <a:t>Any heuristics for selecting where to truncate?</a:t>
            </a:r>
          </a:p>
          <a:p>
            <a:pPr marL="257175" indent="-257175">
              <a:buFont typeface="Arial" panose="020B0604020202020204" pitchFamily="34" charset="0"/>
              <a:buChar char="•"/>
            </a:pPr>
            <a:r>
              <a:rPr lang="en-US" sz="1800" dirty="0"/>
              <a:t>usually at 2-3</a:t>
            </a:r>
            <a:r>
              <a:rPr lang="el-GR" sz="1800" dirty="0">
                <a:ea typeface="Meiryo" panose="020B0604030504040204" pitchFamily="34" charset="-128"/>
                <a:cs typeface="Meiryo" panose="020B0604030504040204" pitchFamily="34" charset="-128"/>
              </a:rPr>
              <a:t>σ</a:t>
            </a:r>
            <a:endParaRPr lang="en-US" sz="1800" dirty="0"/>
          </a:p>
        </p:txBody>
      </p:sp>
      <p:pic>
        <p:nvPicPr>
          <p:cNvPr id="14" name="pasted-image.png" descr="pasted-image.png"/>
          <p:cNvPicPr>
            <a:picLocks noChangeAspect="1"/>
          </p:cNvPicPr>
          <p:nvPr/>
        </p:nvPicPr>
        <p:blipFill rotWithShape="1">
          <a:blip r:embed="rId2"/>
          <a:srcRect l="5489" t="7805" r="6875" b="11326"/>
          <a:stretch/>
        </p:blipFill>
        <p:spPr>
          <a:xfrm>
            <a:off x="4920184" y="1820599"/>
            <a:ext cx="3446904" cy="1710764"/>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676" y="3196763"/>
            <a:ext cx="2674516" cy="838193"/>
          </a:xfrm>
          <a:prstGeom prst="rect">
            <a:avLst/>
          </a:prstGeom>
        </p:spPr>
      </p:pic>
      <p:graphicFrame>
        <p:nvGraphicFramePr>
          <p:cNvPr id="8" name="Table"/>
          <p:cNvGraphicFramePr/>
          <p:nvPr/>
        </p:nvGraphicFramePr>
        <p:xfrm>
          <a:off x="7177342" y="4494711"/>
          <a:ext cx="990615" cy="983697"/>
        </p:xfrm>
        <a:graphic>
          <a:graphicData uri="http://schemas.openxmlformats.org/drawingml/2006/table">
            <a:tbl>
              <a:tblPr/>
              <a:tblGrid>
                <a:gridCol w="330205">
                  <a:extLst>
                    <a:ext uri="{9D8B030D-6E8A-4147-A177-3AD203B41FA5}">
                      <a16:colId xmlns:a16="http://schemas.microsoft.com/office/drawing/2014/main" val="20000"/>
                    </a:ext>
                  </a:extLst>
                </a:gridCol>
                <a:gridCol w="330205">
                  <a:extLst>
                    <a:ext uri="{9D8B030D-6E8A-4147-A177-3AD203B41FA5}">
                      <a16:colId xmlns:a16="http://schemas.microsoft.com/office/drawing/2014/main" val="20001"/>
                    </a:ext>
                  </a:extLst>
                </a:gridCol>
                <a:gridCol w="330205">
                  <a:extLst>
                    <a:ext uri="{9D8B030D-6E8A-4147-A177-3AD203B41FA5}">
                      <a16:colId xmlns:a16="http://schemas.microsoft.com/office/drawing/2014/main" val="20002"/>
                    </a:ext>
                  </a:extLst>
                </a:gridCol>
              </a:tblGrid>
              <a:tr h="327899">
                <a:tc>
                  <a:txBody>
                    <a:bodyPr/>
                    <a:lstStyle/>
                    <a:p>
                      <a:pPr algn="ctr" defTabSz="914400">
                        <a:tabLst>
                          <a:tab pos="914400" algn="l"/>
                        </a:tabLst>
                      </a:pPr>
                      <a:r>
                        <a:rPr sz="1800" dirty="0">
                          <a:latin typeface="+mj-lt"/>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a:latin typeface="+mj-lt"/>
                          <a:ea typeface="Gill Sans"/>
                          <a:cs typeface="Gill Sans"/>
                          <a:sym typeface="Gill Sans"/>
                        </a:rPr>
                        <a:t>2</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a:latin typeface="+mj-lt"/>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327899">
                <a:tc>
                  <a:txBody>
                    <a:bodyPr/>
                    <a:lstStyle/>
                    <a:p>
                      <a:pPr algn="ctr" defTabSz="914400">
                        <a:tabLst>
                          <a:tab pos="914400" algn="l"/>
                        </a:tabLst>
                      </a:pPr>
                      <a:r>
                        <a:rPr sz="1800">
                          <a:latin typeface="+mj-lt"/>
                          <a:ea typeface="Gill Sans"/>
                          <a:cs typeface="Gill Sans"/>
                          <a:sym typeface="Gill Sans"/>
                        </a:rPr>
                        <a:t>2</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a:latin typeface="+mj-lt"/>
                          <a:ea typeface="Gill Sans"/>
                          <a:cs typeface="Gill Sans"/>
                          <a:sym typeface="Gill Sans"/>
                        </a:rPr>
                        <a:t>4</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a:latin typeface="+mj-lt"/>
                          <a:ea typeface="Gill Sans"/>
                          <a:cs typeface="Gill Sans"/>
                          <a:sym typeface="Gill Sans"/>
                        </a:rPr>
                        <a:t>2</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327899">
                <a:tc>
                  <a:txBody>
                    <a:bodyPr/>
                    <a:lstStyle/>
                    <a:p>
                      <a:pPr algn="ctr" defTabSz="914400">
                        <a:tabLst>
                          <a:tab pos="914400" algn="l"/>
                        </a:tabLst>
                      </a:pPr>
                      <a:r>
                        <a:rPr sz="1800">
                          <a:latin typeface="+mj-lt"/>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a:latin typeface="+mj-lt"/>
                          <a:ea typeface="Gill Sans"/>
                          <a:cs typeface="Gill Sans"/>
                          <a:sym typeface="Gill Sans"/>
                        </a:rPr>
                        <a:t>2</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1800" dirty="0">
                          <a:latin typeface="+mj-lt"/>
                          <a:ea typeface="Gill Sans"/>
                          <a:cs typeface="Gill Sans"/>
                          <a:sym typeface="Gill Sans"/>
                        </a:rPr>
                        <a:t>1</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9" name="1…"/>
          <p:cNvSpPr/>
          <p:nvPr/>
        </p:nvSpPr>
        <p:spPr>
          <a:xfrm>
            <a:off x="6830824" y="4768792"/>
            <a:ext cx="187389" cy="435534"/>
          </a:xfrm>
          <a:prstGeom prst="rect">
            <a:avLst/>
          </a:prstGeom>
          <a:ln w="12700">
            <a:miter lim="400000"/>
          </a:ln>
          <a:extLst>
            <a:ext uri="{C572A759-6A51-4108-AA02-DFA0A04FC94B}">
              <ma14:wrappingTextBoxFlag xmlns="" xmlns:ma14="http://schemas.microsoft.com/office/mac/drawingml/2011/main" val="1"/>
            </a:ext>
          </a:extLst>
        </p:spPr>
        <p:txBody>
          <a:bodyPr wrap="none" lIns="2301" tIns="2301" rIns="2301" bIns="2301" anchor="ctr">
            <a:spAutoFit/>
          </a:bodyPr>
          <a:lstStyle/>
          <a:p>
            <a:pPr algn="ctr" defTabSz="482186">
              <a:tabLst>
                <a:tab pos="381731" algn="l"/>
              </a:tabLst>
              <a:defRPr sz="1400">
                <a:latin typeface="Gill Sans"/>
                <a:ea typeface="Gill Sans"/>
                <a:cs typeface="Gill Sans"/>
                <a:sym typeface="Gill Sans"/>
              </a:defRPr>
            </a:pPr>
            <a:r>
              <a:rPr u="sng" dirty="0">
                <a:latin typeface="+mj-lt"/>
              </a:rPr>
              <a:t>1</a:t>
            </a:r>
          </a:p>
          <a:p>
            <a:pPr algn="ctr" defTabSz="482186">
              <a:tabLst>
                <a:tab pos="381731" algn="l"/>
              </a:tabLst>
              <a:defRPr sz="1400">
                <a:latin typeface="Gill Sans"/>
                <a:ea typeface="Gill Sans"/>
                <a:cs typeface="Gill Sans"/>
                <a:sym typeface="Gill Sans"/>
              </a:defRPr>
            </a:pPr>
            <a:r>
              <a:rPr dirty="0">
                <a:latin typeface="+mj-lt"/>
              </a:rPr>
              <a:t>16</a:t>
            </a:r>
          </a:p>
        </p:txBody>
      </p:sp>
      <p:sp>
        <p:nvSpPr>
          <p:cNvPr id="2" name="Rectangle 1"/>
          <p:cNvSpPr/>
          <p:nvPr/>
        </p:nvSpPr>
        <p:spPr>
          <a:xfrm>
            <a:off x="5934486" y="4813434"/>
            <a:ext cx="767133" cy="369332"/>
          </a:xfrm>
          <a:prstGeom prst="rect">
            <a:avLst/>
          </a:prstGeom>
        </p:spPr>
        <p:txBody>
          <a:bodyPr wrap="none">
            <a:spAutoFit/>
          </a:bodyPr>
          <a:lstStyle/>
          <a:p>
            <a:r>
              <a:rPr lang="en-US" dirty="0">
                <a:latin typeface="+mj-lt"/>
              </a:rPr>
              <a:t>kernel</a:t>
            </a:r>
          </a:p>
        </p:txBody>
      </p:sp>
      <p:sp>
        <p:nvSpPr>
          <p:cNvPr id="12" name="Shape 667"/>
          <p:cNvSpPr txBox="1">
            <a:spLocks/>
          </p:cNvSpPr>
          <p:nvPr/>
        </p:nvSpPr>
        <p:spPr>
          <a:xfrm>
            <a:off x="5646380" y="3895259"/>
            <a:ext cx="3061922" cy="448081"/>
          </a:xfrm>
          <a:prstGeom prst="rect">
            <a:avLst/>
          </a:prstGeom>
          <a:ln w="38100">
            <a:noFill/>
          </a:ln>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Is this a separable filter?    Yes!</a:t>
            </a:r>
          </a:p>
        </p:txBody>
      </p:sp>
    </p:spTree>
    <p:extLst>
      <p:ext uri="{BB962C8B-B14F-4D97-AF65-F5344CB8AC3E}">
        <p14:creationId xmlns:p14="http://schemas.microsoft.com/office/powerpoint/2010/main" val="3473466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40479</TotalTime>
  <Words>9917</Words>
  <Application>Microsoft Office PowerPoint</Application>
  <PresentationFormat>On-screen Show (4:3)</PresentationFormat>
  <Paragraphs>4641</Paragraphs>
  <Slides>188</Slides>
  <Notes>53</Notes>
  <HiddenSlides>9</HiddenSlides>
  <MMClips>0</MMClips>
  <ScaleCrop>false</ScaleCrop>
  <HeadingPairs>
    <vt:vector size="8" baseType="variant">
      <vt:variant>
        <vt:lpstr>Fonts Used</vt:lpstr>
      </vt:variant>
      <vt:variant>
        <vt:i4>19</vt:i4>
      </vt:variant>
      <vt:variant>
        <vt:lpstr>Theme</vt:lpstr>
      </vt:variant>
      <vt:variant>
        <vt:i4>5</vt:i4>
      </vt:variant>
      <vt:variant>
        <vt:lpstr>Embedded OLE Servers</vt:lpstr>
      </vt:variant>
      <vt:variant>
        <vt:i4>1</vt:i4>
      </vt:variant>
      <vt:variant>
        <vt:lpstr>Slide Titles</vt:lpstr>
      </vt:variant>
      <vt:variant>
        <vt:i4>188</vt:i4>
      </vt:variant>
    </vt:vector>
  </HeadingPairs>
  <TitlesOfParts>
    <vt:vector size="213" baseType="lpstr">
      <vt:lpstr>Arial</vt:lpstr>
      <vt:lpstr>Calibri</vt:lpstr>
      <vt:lpstr>Calibri Light</vt:lpstr>
      <vt:lpstr>Calibri Light (Headings)</vt:lpstr>
      <vt:lpstr>Cambria Math</vt:lpstr>
      <vt:lpstr>Courier</vt:lpstr>
      <vt:lpstr>Courier New</vt:lpstr>
      <vt:lpstr>Futura Bk BT</vt:lpstr>
      <vt:lpstr>Gill Sans</vt:lpstr>
      <vt:lpstr>HanziPen SC Regular</vt:lpstr>
      <vt:lpstr>Helvetica</vt:lpstr>
      <vt:lpstr>Helvetica Neue</vt:lpstr>
      <vt:lpstr>Meiryo</vt:lpstr>
      <vt:lpstr>Orator Std</vt:lpstr>
      <vt:lpstr>Symbol</vt:lpstr>
      <vt:lpstr>Tahoma</vt:lpstr>
      <vt:lpstr>Times</vt:lpstr>
      <vt:lpstr>Verdana</vt:lpstr>
      <vt:lpstr>Wingdings</vt:lpstr>
      <vt:lpstr>Office Theme</vt:lpstr>
      <vt:lpstr>1_Office Theme</vt:lpstr>
      <vt:lpstr>3_Office Theme</vt:lpstr>
      <vt:lpstr>4_Office Theme</vt:lpstr>
      <vt:lpstr>5_Office Theme</vt:lpstr>
      <vt:lpstr>Equation</vt:lpstr>
      <vt:lpstr>Prismia.Chat  https://tinyurl.com/y26ragof</vt:lpstr>
      <vt:lpstr>Types of image transformations</vt:lpstr>
      <vt:lpstr>What is an image?</vt:lpstr>
      <vt:lpstr>What is an image?</vt:lpstr>
      <vt:lpstr>What is an image?</vt:lpstr>
      <vt:lpstr>What is an image?</vt:lpstr>
      <vt:lpstr>What types of image transformations can we do?</vt:lpstr>
      <vt:lpstr>What types of image transformations can we do?</vt:lpstr>
      <vt:lpstr>What types of image filtering can we do?</vt:lpstr>
      <vt:lpstr>Point processing</vt:lpstr>
      <vt:lpstr>Examples of point processing</vt:lpstr>
      <vt:lpstr>Examples of point processing</vt:lpstr>
      <vt:lpstr>Examples of point processing</vt:lpstr>
      <vt:lpstr>Examples of point processing</vt:lpstr>
      <vt:lpstr>Examples of point processing</vt:lpstr>
      <vt:lpstr>Examples of point processing</vt:lpstr>
      <vt:lpstr>Examples of point processing</vt:lpstr>
      <vt:lpstr>Examples of point processing</vt:lpstr>
      <vt:lpstr>Examples of point processing</vt:lpstr>
      <vt:lpstr>Many other types of point processing</vt:lpstr>
      <vt:lpstr>Many other types of point processing</vt:lpstr>
      <vt:lpstr>Dimensionality of an Image</vt:lpstr>
      <vt:lpstr>Dimensionality of an Image</vt:lpstr>
      <vt:lpstr>What is each part of an image?</vt:lpstr>
      <vt:lpstr>What is each part of an image?</vt:lpstr>
      <vt:lpstr>Image as a 2D sampling of signal</vt:lpstr>
      <vt:lpstr>Example 2D Images</vt:lpstr>
      <vt:lpstr>Sampling in 1D</vt:lpstr>
      <vt:lpstr>Sampling in 2D</vt:lpstr>
      <vt:lpstr>Grayscale Digital Image as ‘Height Map’</vt:lpstr>
      <vt:lpstr>What is each part of a photograph?</vt:lpstr>
      <vt:lpstr>Integrating light over a range of angles.</vt:lpstr>
      <vt:lpstr>Quantization</vt:lpstr>
      <vt:lpstr>Quantization Effects – Radiometric Resolution</vt:lpstr>
      <vt:lpstr>Linear shift-invariant image filtering</vt:lpstr>
      <vt:lpstr>This week: three views of filtering</vt:lpstr>
      <vt:lpstr>Linear shift-invariant image filtering</vt:lpstr>
      <vt:lpstr>Example: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Let’s run the box filter</vt:lpstr>
      <vt:lpstr>… and the result is</vt:lpstr>
      <vt:lpstr>Some more realistic examples</vt:lpstr>
      <vt:lpstr>Some more realistic examples</vt:lpstr>
      <vt:lpstr>Some more realistic examples</vt:lpstr>
      <vt:lpstr>Image filtering</vt:lpstr>
      <vt:lpstr>Image filtering</vt:lpstr>
      <vt:lpstr>PowerPoint Presentation</vt:lpstr>
      <vt:lpstr>PowerPoint Presentation</vt:lpstr>
      <vt:lpstr>PowerPoint Presentation</vt:lpstr>
      <vt:lpstr>Image filtering</vt:lpstr>
      <vt:lpstr>Filtering practice</vt:lpstr>
      <vt:lpstr>PowerPoint Presentation</vt:lpstr>
      <vt:lpstr>1. Practice with linear filters</vt:lpstr>
      <vt:lpstr>1. Practice with linear filters</vt:lpstr>
      <vt:lpstr>2. Practice with linear filters</vt:lpstr>
      <vt:lpstr>2. Practice with linear filters</vt:lpstr>
      <vt:lpstr>3. Practice with linear filters</vt:lpstr>
      <vt:lpstr>3. Practice with linear filters</vt:lpstr>
      <vt:lpstr>4. Practice with linear filters</vt:lpstr>
      <vt:lpstr>4. Practice with linear filters</vt:lpstr>
      <vt:lpstr>4. Practice with linear filters</vt:lpstr>
      <vt:lpstr>Sharpening examples</vt:lpstr>
      <vt:lpstr>Sharpening examples</vt:lpstr>
      <vt:lpstr>Sharpening examples</vt:lpstr>
      <vt:lpstr>Sharpening examples</vt:lpstr>
      <vt:lpstr>Do not overdo it with sharpening</vt:lpstr>
      <vt:lpstr>Convolution</vt:lpstr>
      <vt:lpstr>Convolution for 1D continuous signals</vt:lpstr>
      <vt:lpstr>Convolution for 1D continuous signals</vt:lpstr>
      <vt:lpstr>Convolution for 2D discrete signals</vt:lpstr>
      <vt:lpstr>Convolution for 2D discrete signals</vt:lpstr>
      <vt:lpstr>Convolution vs correlation</vt:lpstr>
      <vt:lpstr>Separable filters</vt:lpstr>
      <vt:lpstr>Separable filters</vt:lpstr>
      <vt:lpstr>Separable filters</vt:lpstr>
      <vt:lpstr>Separable filters</vt:lpstr>
      <vt:lpstr>Separable filters</vt:lpstr>
      <vt:lpstr>Separable filters</vt:lpstr>
      <vt:lpstr>A few more filters</vt:lpstr>
      <vt:lpstr>The Gaussian filter</vt:lpstr>
      <vt:lpstr>The Gaussian filter</vt:lpstr>
      <vt:lpstr>The Gaussian filter</vt:lpstr>
      <vt:lpstr>Gaussian filtering example</vt:lpstr>
      <vt:lpstr>Gaussian vs box filtering</vt:lpstr>
      <vt:lpstr>Correlation and Convolution</vt:lpstr>
      <vt:lpstr>Correlation and Convolution</vt:lpstr>
      <vt:lpstr>Key properties of linear filters</vt:lpstr>
      <vt:lpstr>Convolution properties</vt:lpstr>
      <vt:lpstr>PowerPoint Presentation</vt:lpstr>
      <vt:lpstr>PowerPoint Presentation</vt:lpstr>
      <vt:lpstr>PowerPoint Presentation</vt:lpstr>
      <vt:lpstr>Gaussian filters</vt:lpstr>
      <vt:lpstr>Separability of the Gaussian filter</vt:lpstr>
      <vt:lpstr>Separability example</vt:lpstr>
      <vt:lpstr>Separability</vt:lpstr>
      <vt:lpstr>Practical matters</vt:lpstr>
      <vt:lpstr>Practical matters</vt:lpstr>
      <vt:lpstr>Convolution in Convolutional Neural Networks</vt:lpstr>
      <vt:lpstr>PowerPoint Presentation</vt:lpstr>
      <vt:lpstr>Tilt-shift photography</vt:lpstr>
      <vt:lpstr>Tilt shift camera</vt:lpstr>
      <vt:lpstr>Macro photography</vt:lpstr>
      <vt:lpstr>Can we fake tilt shift?</vt:lpstr>
      <vt:lpstr>Can we fake tilt shift?</vt:lpstr>
      <vt:lpstr>But can I make it look more like a toy?</vt:lpstr>
      <vt:lpstr>Sobel filter visualization</vt:lpstr>
      <vt:lpstr>PowerPoint Presentation</vt:lpstr>
      <vt:lpstr>h(:,:,1) &lt; 0                 </vt:lpstr>
      <vt:lpstr>Think-Pair-Share</vt:lpstr>
      <vt:lpstr>I = D * D</vt:lpstr>
      <vt:lpstr>I = D * D</vt:lpstr>
      <vt:lpstr>I = D * D</vt:lpstr>
      <vt:lpstr>I = D * D</vt:lpstr>
      <vt:lpstr>A = B * C  - “because it kind of looks like it.”</vt:lpstr>
      <vt:lpstr>Filtering: Correlation and Convolution</vt:lpstr>
      <vt:lpstr>PowerPoint Presentation</vt:lpstr>
      <vt:lpstr>Correlation</vt:lpstr>
      <vt:lpstr>PowerPoint Presentation</vt:lpstr>
      <vt:lpstr>PowerPoint Presentation</vt:lpstr>
      <vt:lpstr>PowerPoint Presentation</vt:lpstr>
      <vt:lpstr>Non-linear filters</vt:lpstr>
      <vt:lpstr>Median filters</vt:lpstr>
      <vt:lpstr>PowerPoint Presentation</vt:lpstr>
      <vt:lpstr>PowerPoint Presentation</vt:lpstr>
      <vt:lpstr>PowerPoint Presentation</vt:lpstr>
      <vt:lpstr>Median filters</vt:lpstr>
      <vt:lpstr>Noise – Salt and Pepper Jack</vt:lpstr>
      <vt:lpstr>Mean Jack – 3 x 3 filter</vt:lpstr>
      <vt:lpstr>Very Mean Jack – 11 x 11 filter</vt:lpstr>
      <vt:lpstr>Noisy – Salt and Pepper Jack</vt:lpstr>
      <vt:lpstr>Median Jack – 3 x 3</vt:lpstr>
      <vt:lpstr>Very Median Jack – 11 x 11</vt:lpstr>
      <vt:lpstr>Median filters</vt:lpstr>
      <vt:lpstr>Median filters</vt:lpstr>
      <vt:lpstr>Review: questions</vt:lpstr>
      <vt:lpstr>Review: questions</vt:lpstr>
      <vt:lpstr>Image gradients</vt:lpstr>
      <vt:lpstr>What are image edges?</vt:lpstr>
      <vt:lpstr>Detecting edges</vt:lpstr>
      <vt:lpstr>Detecting edges</vt:lpstr>
      <vt:lpstr>Detecting edges</vt:lpstr>
      <vt:lpstr>Finite differences</vt:lpstr>
      <vt:lpstr>Finite differences</vt:lpstr>
      <vt:lpstr>Finite differences</vt:lpstr>
      <vt:lpstr>Finite differences</vt:lpstr>
      <vt:lpstr>The Sobel filter</vt:lpstr>
      <vt:lpstr>The Sobel filter</vt:lpstr>
      <vt:lpstr>The Sobel filter</vt:lpstr>
      <vt:lpstr>The Sobel filter</vt:lpstr>
      <vt:lpstr>The Sobel filter</vt:lpstr>
      <vt:lpstr>Sobel filter example</vt:lpstr>
      <vt:lpstr>Sobel filter example</vt:lpstr>
      <vt:lpstr>Sobel filter example</vt:lpstr>
      <vt:lpstr>Several derivative filters</vt:lpstr>
      <vt:lpstr>Computing image gradients</vt:lpstr>
      <vt:lpstr>Computing image gradients</vt:lpstr>
      <vt:lpstr>Computing image gradients</vt:lpstr>
      <vt:lpstr>Image gradient example</vt:lpstr>
      <vt:lpstr>How do you find the edge of this signal?</vt:lpstr>
      <vt:lpstr>How do you find the edge of this signal?</vt:lpstr>
      <vt:lpstr>Differentiation is very sensitive to noise</vt:lpstr>
      <vt:lpstr>Derivative of Gaussian (DoG) filter</vt:lpstr>
      <vt:lpstr>Laplace filter</vt:lpstr>
      <vt:lpstr>Laplace filter</vt:lpstr>
      <vt:lpstr>Laplacian of Gaussian (LoG) filter</vt:lpstr>
      <vt:lpstr>Laplacian of Gaussian (LoG) filter</vt:lpstr>
      <vt:lpstr>Laplace and LoG filtering examples</vt:lpstr>
      <vt:lpstr>Laplacian of Gaussian vs Derivative of Gaussian</vt:lpstr>
      <vt:lpstr>Laplacian of Gaussian vs Derivative of Gaussian</vt:lpstr>
      <vt:lpstr>2D Gaussian filters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Mohammadreza Hajiarbabi</cp:lastModifiedBy>
  <cp:revision>279</cp:revision>
  <dcterms:created xsi:type="dcterms:W3CDTF">2009-12-16T02:55:56Z</dcterms:created>
  <dcterms:modified xsi:type="dcterms:W3CDTF">2022-05-16T20:48:10Z</dcterms:modified>
</cp:coreProperties>
</file>